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57" r:id="rId3"/>
    <p:sldId id="258" r:id="rId4"/>
    <p:sldId id="261" r:id="rId5"/>
    <p:sldId id="262" r:id="rId6"/>
    <p:sldId id="265" r:id="rId7"/>
    <p:sldId id="263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9A90-7641-4094-BE77-53E9358D236A}" type="datetimeFigureOut">
              <a:rPr lang="en-US" smtClean="0"/>
              <a:t>13-Aug-24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FD10F-E23A-4F2D-A517-79F6DD7B8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0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9A90-7641-4094-BE77-53E9358D236A}" type="datetimeFigureOut">
              <a:rPr lang="en-US" smtClean="0"/>
              <a:t>13-Aug-24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FD10F-E23A-4F2D-A517-79F6DD7B8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06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9A90-7641-4094-BE77-53E9358D236A}" type="datetimeFigureOut">
              <a:rPr lang="en-US" smtClean="0"/>
              <a:t>13-Aug-24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FD10F-E23A-4F2D-A517-79F6DD7B8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81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9A90-7641-4094-BE77-53E9358D236A}" type="datetimeFigureOut">
              <a:rPr lang="en-US" smtClean="0"/>
              <a:t>13-Aug-24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FD10F-E23A-4F2D-A517-79F6DD7B8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20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9A90-7641-4094-BE77-53E9358D236A}" type="datetimeFigureOut">
              <a:rPr lang="en-US" smtClean="0"/>
              <a:t>13-Aug-24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FD10F-E23A-4F2D-A517-79F6DD7B8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676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9A90-7641-4094-BE77-53E9358D236A}" type="datetimeFigureOut">
              <a:rPr lang="en-US" smtClean="0"/>
              <a:t>13-Aug-24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FD10F-E23A-4F2D-A517-79F6DD7B8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0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9A90-7641-4094-BE77-53E9358D236A}" type="datetimeFigureOut">
              <a:rPr lang="en-US" smtClean="0"/>
              <a:t>13-Aug-24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FD10F-E23A-4F2D-A517-79F6DD7B8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75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9A90-7641-4094-BE77-53E9358D236A}" type="datetimeFigureOut">
              <a:rPr lang="en-US" smtClean="0"/>
              <a:t>13-Aug-24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FD10F-E23A-4F2D-A517-79F6DD7B8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9A90-7641-4094-BE77-53E9358D236A}" type="datetimeFigureOut">
              <a:rPr lang="en-US" smtClean="0"/>
              <a:t>13-Aug-24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FD10F-E23A-4F2D-A517-79F6DD7B8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3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9A90-7641-4094-BE77-53E9358D236A}" type="datetimeFigureOut">
              <a:rPr lang="en-US" smtClean="0"/>
              <a:t>13-Aug-24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FD10F-E23A-4F2D-A517-79F6DD7B8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13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9A90-7641-4094-BE77-53E9358D236A}" type="datetimeFigureOut">
              <a:rPr lang="en-US" smtClean="0"/>
              <a:t>13-Aug-24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FD10F-E23A-4F2D-A517-79F6DD7B8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51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9A90-7641-4094-BE77-53E9358D236A}" type="datetimeFigureOut">
              <a:rPr lang="en-US" smtClean="0"/>
              <a:t>13-Aug-24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FD10F-E23A-4F2D-A517-79F6DD7B8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73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9A90-7641-4094-BE77-53E9358D236A}" type="datetimeFigureOut">
              <a:rPr lang="en-US" smtClean="0"/>
              <a:t>13-Aug-24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FD10F-E23A-4F2D-A517-79F6DD7B8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314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82EF9A90-7641-4094-BE77-53E9358D236A}" type="datetimeFigureOut">
              <a:rPr lang="en-US" smtClean="0"/>
              <a:t>13-Aug-24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B0FD10F-E23A-4F2D-A517-79F6DD7B8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2EF9A90-7641-4094-BE77-53E9358D236A}" type="datetimeFigureOut">
              <a:rPr lang="en-US" smtClean="0"/>
              <a:t>13-Aug-24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B0FD10F-E23A-4F2D-A517-79F6DD7B8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852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25FD1-7426-477C-80F1-0B7AA696B4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FestMart Sales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F508BA-EA61-4924-8A45-11A8CEFC6B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9370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by</a:t>
            </a:r>
            <a:br>
              <a:rPr lang="en-US" sz="1600" dirty="0"/>
            </a:br>
            <a:r>
              <a:rPr lang="en-US" sz="1600" dirty="0"/>
              <a:t>Olusola Timothy Ogundepo</a:t>
            </a:r>
          </a:p>
        </p:txBody>
      </p:sp>
    </p:spTree>
    <p:extLst>
      <p:ext uri="{BB962C8B-B14F-4D97-AF65-F5344CB8AC3E}">
        <p14:creationId xmlns:p14="http://schemas.microsoft.com/office/powerpoint/2010/main" val="2492886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AC0F9-D629-4E48-8684-3BA41CA01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F5614-4A51-4B37-A10A-A2AF58D35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ffectLst/>
                <a:latin typeface="YAFdJjTk5UU 0"/>
              </a:rPr>
              <a:t>FestMart</a:t>
            </a:r>
            <a:r>
              <a:rPr lang="en-US" dirty="0">
                <a:effectLst/>
                <a:latin typeface="YAFdJjTk5UU 0"/>
              </a:rPr>
              <a:t> is a leading e-commerce retailer that has been at the forefront of the online shopping revolution since its inception in 2008. With a vast product catalog ranging from electronics to apparel, home goods, and more, FestMart has become a trusted destination for millions of customers worldwide.</a:t>
            </a:r>
            <a:endParaRPr lang="en-US" dirty="0">
              <a:effectLst/>
            </a:endParaRPr>
          </a:p>
          <a:p>
            <a:r>
              <a:rPr lang="en-US" dirty="0">
                <a:effectLst/>
                <a:latin typeface="YAFdJjTk5UU 0"/>
              </a:rPr>
              <a:t>Committed to providing an exceptional online shopping experience, FestMart continuously invests in cutting-edge technologies and data-driven strategies to enhance its operations, customer service, and product offerings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44317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15AC2-DAAE-44BB-88E7-0A3280146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FestMart Company Sales Insights (2014-2017)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72A61-0FD1-42F3-8BE4-5A2AC0DE1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659091"/>
            <a:ext cx="9953784" cy="2924479"/>
          </a:xfrm>
        </p:spPr>
        <p:txBody>
          <a:bodyPr>
            <a:normAutofit/>
          </a:bodyPr>
          <a:lstStyle/>
          <a:p>
            <a:r>
              <a:rPr lang="en-US" b="1" dirty="0"/>
              <a:t>Overall Performance</a:t>
            </a:r>
            <a:r>
              <a:rPr lang="en-US" dirty="0"/>
              <a:t>: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FestMart achieved total sales of £2.30 million and a profit of £286.40 thousand between 2014 and 2017.</a:t>
            </a:r>
          </a:p>
        </p:txBody>
      </p:sp>
    </p:spTree>
    <p:extLst>
      <p:ext uri="{BB962C8B-B14F-4D97-AF65-F5344CB8AC3E}">
        <p14:creationId xmlns:p14="http://schemas.microsoft.com/office/powerpoint/2010/main" val="157501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15AC2-DAAE-44BB-88E7-0A3280146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FestMart Company Sales Insights (2014-2017)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72A61-0FD1-42F3-8BE4-5A2AC0DE1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659091"/>
            <a:ext cx="9953784" cy="2924479"/>
          </a:xfrm>
        </p:spPr>
        <p:txBody>
          <a:bodyPr>
            <a:normAutofit/>
          </a:bodyPr>
          <a:lstStyle/>
          <a:p>
            <a:r>
              <a:rPr lang="en-US" b="1" dirty="0"/>
              <a:t>Category Performance</a:t>
            </a:r>
            <a:r>
              <a:rPr lang="en-US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Technology category consistently led sales, except in 2015 when Furniture accounted for 36.24% of total sales compared to Technology's 34.6%.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Top-performing sub-categories included phones, chairs, storage, tables, and binders.</a:t>
            </a:r>
          </a:p>
        </p:txBody>
      </p:sp>
    </p:spTree>
    <p:extLst>
      <p:ext uri="{BB962C8B-B14F-4D97-AF65-F5344CB8AC3E}">
        <p14:creationId xmlns:p14="http://schemas.microsoft.com/office/powerpoint/2010/main" val="2522838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15AC2-DAAE-44BB-88E7-0A3280146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FestMart Company Sales Insights (2014-2017)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72A61-0FD1-42F3-8BE4-5A2AC0DE1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659091"/>
            <a:ext cx="9953784" cy="2924479"/>
          </a:xfrm>
        </p:spPr>
        <p:txBody>
          <a:bodyPr>
            <a:normAutofit/>
          </a:bodyPr>
          <a:lstStyle/>
          <a:p>
            <a:r>
              <a:rPr lang="en-US" b="1" dirty="0"/>
              <a:t>Regional Sales</a:t>
            </a:r>
            <a:r>
              <a:rPr lang="en-US" dirty="0"/>
              <a:t>: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West and East regions were the top performers, with sales of £725.46 thousand and £678.78 thousand, respectively.</a:t>
            </a:r>
          </a:p>
        </p:txBody>
      </p:sp>
    </p:spTree>
    <p:extLst>
      <p:ext uri="{BB962C8B-B14F-4D97-AF65-F5344CB8AC3E}">
        <p14:creationId xmlns:p14="http://schemas.microsoft.com/office/powerpoint/2010/main" val="2595303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15AC2-DAAE-44BB-88E7-0A3280146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FestMart Company Sales Insights (2014-2017)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72A61-0FD1-42F3-8BE4-5A2AC0DE1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659091"/>
            <a:ext cx="9953784" cy="2924479"/>
          </a:xfrm>
        </p:spPr>
        <p:txBody>
          <a:bodyPr>
            <a:normAutofit/>
          </a:bodyPr>
          <a:lstStyle/>
          <a:p>
            <a:r>
              <a:rPr lang="en-US" b="1" dirty="0"/>
              <a:t>Region with least Sales and Profit</a:t>
            </a:r>
            <a:r>
              <a:rPr lang="en-US" dirty="0"/>
              <a:t>: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South region has the least sales (£391.72 thousand) and orders (6,209) compare to Central region with £501.24 thousand sales and 8,780 orders. But upon review of the two regions, South has higher profit margin than Central region by 17.44% difference because Central region suffer losses on Furniture category whereas South region suffer no loss on all categories. </a:t>
            </a:r>
          </a:p>
        </p:txBody>
      </p:sp>
    </p:spTree>
    <p:extLst>
      <p:ext uri="{BB962C8B-B14F-4D97-AF65-F5344CB8AC3E}">
        <p14:creationId xmlns:p14="http://schemas.microsoft.com/office/powerpoint/2010/main" val="983172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15AC2-DAAE-44BB-88E7-0A3280146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FestMart Company Sales Insights (2014-2017)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72A61-0FD1-42F3-8BE4-5A2AC0DE1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659091"/>
            <a:ext cx="9953784" cy="2924479"/>
          </a:xfrm>
        </p:spPr>
        <p:txBody>
          <a:bodyPr>
            <a:normAutofit/>
          </a:bodyPr>
          <a:lstStyle/>
          <a:p>
            <a:r>
              <a:rPr lang="en-US" b="1" dirty="0"/>
              <a:t>Discount Impact on Profit</a:t>
            </a:r>
            <a:r>
              <a:rPr lang="en-US" dirty="0"/>
              <a:t>: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Higher profits were achieved on sales with lower discounts compared to those with higher discounts.</a:t>
            </a:r>
          </a:p>
        </p:txBody>
      </p:sp>
    </p:spTree>
    <p:extLst>
      <p:ext uri="{BB962C8B-B14F-4D97-AF65-F5344CB8AC3E}">
        <p14:creationId xmlns:p14="http://schemas.microsoft.com/office/powerpoint/2010/main" val="1668594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15AC2-DAAE-44BB-88E7-0A3280146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FestMart Company Sales Insights (2014-2017)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72A61-0FD1-42F3-8BE4-5A2AC0DE1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659091"/>
            <a:ext cx="9953784" cy="2924479"/>
          </a:xfrm>
        </p:spPr>
        <p:txBody>
          <a:bodyPr>
            <a:normAutofit/>
          </a:bodyPr>
          <a:lstStyle/>
          <a:p>
            <a:r>
              <a:rPr lang="en-US" b="1" dirty="0"/>
              <a:t>Sales Seasonality</a:t>
            </a:r>
            <a:r>
              <a:rPr lang="en-US" dirty="0"/>
              <a:t>: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Sales exhibited seasonal patterns, with noticeable peaks and troughs at certain times of the year.</a:t>
            </a:r>
          </a:p>
        </p:txBody>
      </p:sp>
    </p:spTree>
    <p:extLst>
      <p:ext uri="{BB962C8B-B14F-4D97-AF65-F5344CB8AC3E}">
        <p14:creationId xmlns:p14="http://schemas.microsoft.com/office/powerpoint/2010/main" val="2236534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9920" y="190872"/>
            <a:ext cx="10571998" cy="970450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b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Live FestMart Power BI Dashboards</a:t>
            </a:r>
            <a:endParaRPr lang="en-IE" sz="1200" b="1" dirty="0">
              <a:solidFill>
                <a:schemeClr val="tx1"/>
              </a:solidFill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7274191"/>
                  </p:ext>
                </p:extLst>
              </p:nvPr>
            </p:nvGraphicFramePr>
            <p:xfrm>
              <a:off x="0" y="1040252"/>
              <a:ext cx="12192000" cy="578106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1040252"/>
                <a:ext cx="12192000" cy="578106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webextension1.xml><?xml version="1.0" encoding="utf-8"?>
<we:webextension xmlns:we="http://schemas.microsoft.com/office/webextensions/webextension/2010/11" id="{cc71f3d5-1bfe-4397-a1d3-56d35d77e62e}">
  <we:reference id="WA200003233" version="2.0.0.3" store="en-US" storeType="OMEX"/>
  <we:alternateReferences/>
  <we:properties>
    <we:property name="Microsoft.Office.CampaignId" value="&quot;none&quot;"/>
    <we:property name="backgroundColor" value="&quot;#FFFFFF&quot;"/>
    <we:property name="bookmark" value="&quot;H4sIAAAAAAAAA+1a31PbOBD+VzJ+zt3IkmVZfbvS3txN6V0POtwwHR70Y5W4deyMLbdwDP/7rayEQkgJLSmEaXkAe71a7X7far2SOU9s2c0rdfaXmkHyLHneNB9mqv0wypJxUkdZpoTiBSmIEVIUgktQBJ82c182dZc8O0+8aifgj8quV1UwhMJ3CUV1J3ROteUWh+H4IjkZJ6qq3qhJ0HGq6mCczKHtmlpV5X8QTeAj3/ZwMU7gdF41rQoTHXrlIUz2EdXxHh1Lf005OqKMLz/CIRgfxYxDyoAQV7hUpVIzzXNU66LC4PBalWB7mH+vqb0qa5wnyCBVArWFYqk0RcEKWfAg78p6Ui08/jz27dk8YObh1OvmNMCk3+PEwdLFBUZknRWQS6CapMpZKQjTYbQrK7+YUJ+9PJ23CCECG63tYeiTpi0NzjSA0kIXMThP9pqqnw1XL6/JD5u+NXAAbnhU+9KfoaW/WxtmCZ68aRtEfpAu7J8N8mnzaa8FlNjkGbkYXzrxm/2oaoPSVQ9eg+r6Fu7qwis4G83ikBuOvG28qkaHqlo8uu7LCUpuRd02de/3pqr114HHmxD387MB1Bdlu8wVOl5x+bvFcnGyTFRUeX8lFS+xD65tmcyTIeUkdZoTm0OqaW40B5ulG1Pu8dkeP1j6H/b6l1uWwMa0M4MPP3reraAYcw+rLBWCMppLopRgJhf2B829Ya7Ry1MwfaBj1aEDmIThP9Nva0DGDOSp4blOnSs4I5wrLmjxgC/cF6FrWfHwNfYX0x1/1z6WL6P942/z5v60HINqv2X9KdRdu/q2nfi35VJM9rU991eU26gX1I6WXTbWit/bZjYMWGwSguZ1p8ZJxIKE9f7vFEJWDOHVtvSXBM3mqi271btXZY04s3GyD87fmcl4MzjzJRoPysl0MLhfYlCRuCNV9WEUJWmxH+rTxcDvzqTSgorDqjTQLpSuZlUyA9xqhYsJ1DEoxHkeZy6h+0z29avt0/nnCkDd3RN6I3c460BUsPnuS/xlgb+Tk4uY+/HXONGK5CwFlvIsT7WQNE/hkcv9Pz3WBvg++TDE7HRBmaXUUlFQrTQNi3m3mqz1ZX1za6Nau1M9TYwjJBsWW2lYRiVoCdIYmhaOyR2D/Zt20TsHencJuXAcqDWCSwoZk9Y6QnYI8hdlZ5q+9k8e9SuBLICXknHLiXEZUU5kimTZDgGPAlc+fdgvw4ig85Qy5kzucPPiiMwyl7OdAB0vbW/8aNnLjv7AVgs6vwhgdLB8Cz5NMu4YXiRJ5Y5rlmvBuXQgibbi4VbGXt/5BlvCUQeTGSwKz22RfCr9NIbTjg7A9209RLOl90QwkhUA1qXApS4K3HgDNiQ/99ubK9VjOHPL++rnjvtuO25paCEUIznl2JYQrbPM7EqNXtaqkWvakZ/CKB6NXSkCWNNiFdje+qdGMCNzqfGPFsZm1G3egD1UPfwyAPcug6r3zSFUCMXRlafhO+YNiHTOBU9TalNBVQ5plrPdyJlYFZYgbvGlICl3loRPnmCoZJSa9KvOpb5bxPEs+bg5fuo9y41AYndCMo0tpLY5c7kqCkUWH7pvL6+Dv89779GbG1wKV1CROcZBytzq1Cma3dOk1RqLp86l5Ao0Mbgw7msSe7FMWopxM0UIFqVCP1wZ2rzGrnxCe5r5thLG4kSECSqELDiIIrdguDBiI4/dVM1hlcCBw3XHnk3vu7ky8EbVsObsE2lTtY3HXzCwu/b4cPjPk+XxL/78DwHj26UHIwAA&quot;"/>
    <we:property name="creatorSessionId" value="&quot;ec162807-dd07-4654-880e-1d160ea8f395&quot;"/>
    <we:property name="creatorTenantId" value="&quot;66b3f0c2-8bc6-451e-9603-986f618ae682&quot;"/>
    <we:property name="creatorUserId" value="&quot;10032000CD2E2EEE&quot;"/>
    <we:property name="datasetId" value="&quot;f5721e79-1adb-4052-9f1a-146c6e852aa0&quot;"/>
    <we:property name="embedUrl" value="&quot;/reportEmbed?reportId=feb4ba7a-166b-4a53-8de7-71c8bc30d008&amp;config=eyJjbHVzdGVyVXJsIjoiaHR0cHM6Ly9XQUJJLVdFU1QtRVVST1BFLUItUFJJTUFSWS1yZWRpcmVjdC5hbmFseXNpcy53aW5kb3dzLm5ldCIsImVtYmVkRmVhdHVyZXMiOnsidXNhZ2VNZXRyaWNzVk5leHQiOnRydWV9fQ%3D%3D&amp;disableSensitivityBanner=true&quot;"/>
    <we:property name="initialStateBookmark" value="&quot;H4sIAAAAAAAAA+1abVPbOBD+Kxl/zt3YkmVZ/dZSbu4GaHukww3TYW70skrcOnbGllvSTv77rayEQqCEKymEafkA9nq12n320Xol8yUyRTsr5fyVnEL0LHpR1x+msvkwSKNhVC1lr18fHD0/Pvj31fOjfRTXM1fUVRs9+xI52YzBnRRtJ0tvAYXvzoaRLMs3cuzvrCxbGEYzaNq6kmXxGYIyPnJNB4thBOezsm6kNzly0oE3+xHV8R7nTn5PGE4ptSs+wgi0C2LKIKEQxza3iUyEooplqNYGhd61G1W87X7+vbpysqhwHi+DRHLU5pImQuc5zUXOvLwtqnG59Pjr2LfzmYfFwblT9bkHRL3Hib2lxQIjMtZwyAQQFSfSGsFjqvxoW5RuOaGa75/PGgQLIQzW9jD0cd0UGmfqQWmgDRh8ifbqspv2V/tX5KO6azQcg+0fVa5wc7T0ujF+Fu/Jm6ZG5Hvp0v68l0/qT3sNoMREz+LF8MKJ5+ajrDRK1z04Atl2DdzVhQOYD6ZhyDVH3tZOloORLJePrvpyhpJbUTd11bm9iWzcVeDxxsf9Yt6D+rJoVlwhwzWXf1gsi7MVUVHl/SUqXmDvXdtyMs96ygliFYtNBokimVYMTJpspNzjZ3v4YPQfdeq3W5bARtrp3oefnXdrKAbuYZUlnBNKMhFLyanOuPlJudfPNdg/B935dKw7dAxjP/wX/bYGZGAgSzTLVGJtzmjMmGSc5A/4wn3pu5Y1D4+wv5js+Lv2sXwZHJ5+nzf3T8spyOZ71p9E3RtX37aJfxuXAtmJ5sJylRFlmMk5y2O9meyXIA16Xu1k1WVjrfijqaf9gOU+wGtedWoYBSxiv97/mYBnRR9eZQp3kaDpTDZFu353UFSIMx1Gh2DdnTMZbnpnvpXG42I86Q0eFhhUSNyJLDs/isRJfujr06LP785QaZmKUVloaJZKl1kVTQE3Vf5iDFUICnGehZkLaL8m++rV9tP51xpA7d0JvTF3OGufKG/z3bfyx3z+zs4Wgfvh1zBSMs5oAjRhaZYoLkiWwCOX+787rA3wY/jQx2xVTqghxBCeEyUV8Yt5t5qsm8v65tZGNmanepoQhycbFluhaUoEKAFCa5Lkloodg/27dtE7B3p7ATm3DIjRnAkCKRXG2DjeIchfFq2uu8o9edQvBbIEXgjKDIu1TWNpeSrjNN0h4FFgi6cP+0UYAXSWEEqtzixuXmws0tRmdCdAx0vTaTdY9bKDP7HVgtYtAxgcr96CTzMZdwwvJElmlimaKc6YsCBiZfjDrYy9rnU1toSDFsZTWBae2yL5VLhJCKcZHIPrmqqPZkvvCW8kzQGMTYAJlee48QZsSH7ttzdXqsdw5pb31a8d99123EKTnEsaZ4RhWxIrlaZ6V2r0qlYNbN0M3AQG4WjsUhHAmhaqwPbWP9GcapEJhX8U1yYldvMG7KHq4bcBuHcZlJ2rR1AiFCeXnvrvmNcgUhnjLEmISTiRGSRpRneDM6EqrEDc4ktBEGZN7D95giaCEqKT/3Uu9cMiDmfJp/XpU+9ZrgUSupM4VdhCKpNRm8k8l/HyQ/ft5bX390XnHHpzLZfc5oSnljIQIjMqsZKk9zRplMLiqTIhmAQVa1wY9zWJvVgqDMG4qYxjLEq5ergytHmNXfqE9jT5thbG8kSEcsK5yBnwPDOgGdd8Yx7biZzBegL7HN507Fl3rp1JDW9kBTecfWLaZGXC8Rf02b3x+LD/z5OonwR9KVQJGwb4Or46Lsaf/wCmtzW5GiMAAA==&quot;"/>
    <we:property name="isFiltersActionButtonVisible" value="true"/>
    <we:property name="isVisualContainerHeaderHidden" value="false"/>
    <we:property name="pageDisplayName" value="&quot;Sales Performance Analysis&quot;"/>
    <we:property name="pageName" value="&quot;35e13e00f8f1a19b3b56&quot;"/>
    <we:property name="reportEmbeddedTime" value="&quot;2024-08-07T09:51:26.728Z&quot;"/>
    <we:property name="reportName" value="&quot;Festman Sales Analysis&quot;"/>
    <we:property name="reportState" value="&quot;CONNECTED&quot;"/>
    <we:property name="reportUrl" value="&quot;/groups/me/reports/feb4ba7a-166b-4a53-8de7-71c8bc30d008/35e13e00f8f1a19b3b56?bookmarkGuid=58dbca87-57a7-4d1c-8cb4-bba15a5c0be4&amp;bookmarkUsage=1&amp;ctid=66b3f0c2-8bc6-451e-9603-986f618ae682&amp;fromEntryPoint=export&amp;pbi_source=storytelling_addin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1458</TotalTime>
  <Words>342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Century Gothic</vt:lpstr>
      <vt:lpstr>Segoe UI Light</vt:lpstr>
      <vt:lpstr>Wingdings</vt:lpstr>
      <vt:lpstr>Wingdings 2</vt:lpstr>
      <vt:lpstr>YAFdJjTk5UU 0</vt:lpstr>
      <vt:lpstr>Quotable</vt:lpstr>
      <vt:lpstr>FestMart Sales Analysis</vt:lpstr>
      <vt:lpstr>INTRODUCTION</vt:lpstr>
      <vt:lpstr>FestMart Company Sales Insights (2014-2017)</vt:lpstr>
      <vt:lpstr>FestMart Company Sales Insights (2014-2017)</vt:lpstr>
      <vt:lpstr>FestMart Company Sales Insights (2014-2017)</vt:lpstr>
      <vt:lpstr>FestMart Company Sales Insights (2014-2017)</vt:lpstr>
      <vt:lpstr>FestMart Company Sales Insights (2014-2017)</vt:lpstr>
      <vt:lpstr>FestMart Company Sales Insights (2014-2017)</vt:lpstr>
      <vt:lpstr>Live FestMart Power BI Dashboards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Olusola Timothy Ogundepo</dc:creator>
  <cp:lastModifiedBy>Olusola Timothy Ogundepo</cp:lastModifiedBy>
  <cp:revision>7</cp:revision>
  <dcterms:created xsi:type="dcterms:W3CDTF">2024-08-06T12:58:34Z</dcterms:created>
  <dcterms:modified xsi:type="dcterms:W3CDTF">2024-08-13T21:06:33Z</dcterms:modified>
</cp:coreProperties>
</file>