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5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7" autoAdjust="0"/>
  </p:normalViewPr>
  <p:slideViewPr>
    <p:cSldViewPr snapToGrid="0">
      <p:cViewPr varScale="1">
        <p:scale>
          <a:sx n="77" d="100"/>
          <a:sy n="77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AAA9E-9967-43A0-A55D-C972B1366060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84B0B-907D-432F-BC3C-B1C06519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8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84B0B-907D-432F-BC3C-B1C0651920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1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0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81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20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76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7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1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1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2EF9A90-7641-4094-BE77-53E9358D236A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2EF9A90-7641-4094-BE77-53E9358D236A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5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5FD1-7426-477C-80F1-0B7AA696B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FestMart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508BA-EA61-4924-8A45-11A8CEFC6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370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by</a:t>
            </a:r>
            <a:br>
              <a:rPr lang="en-US" sz="1600" dirty="0"/>
            </a:br>
            <a:r>
              <a:rPr lang="en-US" sz="1600" dirty="0"/>
              <a:t>Olusola Timothy Ogundepo</a:t>
            </a:r>
          </a:p>
        </p:txBody>
      </p:sp>
    </p:spTree>
    <p:extLst>
      <p:ext uri="{BB962C8B-B14F-4D97-AF65-F5344CB8AC3E}">
        <p14:creationId xmlns:p14="http://schemas.microsoft.com/office/powerpoint/2010/main" val="249288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C0F9-D629-4E48-8684-3BA41CA0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5614-4A51-4B37-A10A-A2AF58D3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YAFdJjTk5UU 0"/>
              </a:rPr>
              <a:t>FestMart</a:t>
            </a:r>
            <a:r>
              <a:rPr lang="en-US" dirty="0">
                <a:effectLst/>
                <a:latin typeface="YAFdJjTk5UU 0"/>
              </a:rPr>
              <a:t> is a leading e-commerce retailer that has been at the forefront of the online shopping revolution since its inception in 2008. With a vast product catalog ranging from electronics to apparel, home goods, and more, FestMart has become a trusted destination for millions of customers worldwide.</a:t>
            </a:r>
            <a:endParaRPr lang="en-US" dirty="0">
              <a:effectLst/>
            </a:endParaRPr>
          </a:p>
          <a:p>
            <a:r>
              <a:rPr lang="en-US" dirty="0">
                <a:effectLst/>
                <a:latin typeface="YAFdJjTk5UU 0"/>
              </a:rPr>
              <a:t>Committed to providing an exceptional online shopping experience, FestMart continuously invests in cutting-edge technologies and data-driven strategies to enhance its operations, customer service, and product offerings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431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AC2-DAAE-44BB-88E7-0A32801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FestMart Company Sales Insights (2014-2017)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2A61-0FD1-42F3-8BE4-5A2AC0DE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73790"/>
            <a:ext cx="9953784" cy="3312817"/>
          </a:xfrm>
        </p:spPr>
        <p:txBody>
          <a:bodyPr>
            <a:normAutofit/>
          </a:bodyPr>
          <a:lstStyle/>
          <a:p>
            <a:r>
              <a:rPr lang="en-US" b="1" dirty="0"/>
              <a:t>Overall Sales and Profit: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Achievements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FestMart</a:t>
            </a:r>
            <a:r>
              <a:rPr lang="en-US" dirty="0"/>
              <a:t> generated total sales of £2.30 million over the period from 2014 to 2017.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company achieved a net profit of £286.40 thousand during this time frame.</a:t>
            </a:r>
          </a:p>
        </p:txBody>
      </p:sp>
    </p:spTree>
    <p:extLst>
      <p:ext uri="{BB962C8B-B14F-4D97-AF65-F5344CB8AC3E}">
        <p14:creationId xmlns:p14="http://schemas.microsoft.com/office/powerpoint/2010/main" val="15750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AC2-DAAE-44BB-88E7-0A32801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FestMart Company Sales Insights (2014-2017)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2A61-0FD1-42F3-8BE4-5A2AC0DE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9" y="2272938"/>
            <a:ext cx="11024949" cy="4585062"/>
          </a:xfrm>
        </p:spPr>
        <p:txBody>
          <a:bodyPr>
            <a:normAutofit/>
          </a:bodyPr>
          <a:lstStyle/>
          <a:p>
            <a:r>
              <a:rPr lang="en-US" b="1" dirty="0"/>
              <a:t>Category Sales Performance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Leading 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Technology category consistently dominated sales across most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Exception in 2015: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Furniture outperformed Technology, contributing 36.24% of total sales compared to Technology's 34.6%.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Sub-Categories: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Standout performers included phones, chairs, storage, tables, and binders, which drove significant sales within their respective categories.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AC2-DAAE-44BB-88E7-0A32801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FestMart Company Sales Insights (2014-2017)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2A61-0FD1-42F3-8BE4-5A2AC0DE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9" y="2493880"/>
            <a:ext cx="10450899" cy="3155357"/>
          </a:xfrm>
        </p:spPr>
        <p:txBody>
          <a:bodyPr>
            <a:normAutofit/>
          </a:bodyPr>
          <a:lstStyle/>
          <a:p>
            <a:r>
              <a:rPr lang="en-US" b="1" dirty="0"/>
              <a:t>Top Performing Regions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West and East Regions: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West region led with sales totaling £725.46 thousand.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Close behind, the East region achieved sales of £678.78 thousand.</a:t>
            </a:r>
          </a:p>
        </p:txBody>
      </p:sp>
    </p:spTree>
    <p:extLst>
      <p:ext uri="{BB962C8B-B14F-4D97-AF65-F5344CB8AC3E}">
        <p14:creationId xmlns:p14="http://schemas.microsoft.com/office/powerpoint/2010/main" val="259530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AC2-DAAE-44BB-88E7-0A32801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FestMart Company Sales Insights (2014-2017)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2A61-0FD1-42F3-8BE4-5A2AC0DE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84771"/>
            <a:ext cx="9953784" cy="37517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Region Sales and Profit Comparison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Lowest Sales and Orders: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South region recorded the lowest sales (£391.72 thousand) and the fewest orders (6,209) compared to the Central region, which had £501.24 thousand in sales and 8,780 orders.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Profit Margin Analysis: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Despite lower sales, the South region outperformed the Central region in terms of profit margin, showing a 17.44% higher margin.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Factor:</a:t>
            </a:r>
            <a:r>
              <a:rPr lang="en-US" dirty="0"/>
              <a:t> The Central region experienced losses in the Furniture category due to excessive discounting, while the South region maintained profitability across all categories.</a:t>
            </a:r>
          </a:p>
        </p:txBody>
      </p:sp>
    </p:spTree>
    <p:extLst>
      <p:ext uri="{BB962C8B-B14F-4D97-AF65-F5344CB8AC3E}">
        <p14:creationId xmlns:p14="http://schemas.microsoft.com/office/powerpoint/2010/main" val="98317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AC2-DAAE-44BB-88E7-0A32801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FestMart Company Sales Insights (2014-2017)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2A61-0FD1-42F3-8BE4-5A2AC0DE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59091"/>
            <a:ext cx="9953784" cy="29244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Profitability Insights: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Sales with lower discounts consistently resulted in higher profits.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contrast, higher discounts were associated with reduced profitability.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0B87E-53F3-46D5-9C45-C23C4219B386}"/>
              </a:ext>
            </a:extLst>
          </p:cNvPr>
          <p:cNvSpPr txBox="1"/>
          <p:nvPr/>
        </p:nvSpPr>
        <p:spPr>
          <a:xfrm>
            <a:off x="5849655" y="2044966"/>
            <a:ext cx="5799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Correlation Between Discounts and Profit</a:t>
            </a:r>
          </a:p>
        </p:txBody>
      </p:sp>
    </p:spTree>
    <p:extLst>
      <p:ext uri="{BB962C8B-B14F-4D97-AF65-F5344CB8AC3E}">
        <p14:creationId xmlns:p14="http://schemas.microsoft.com/office/powerpoint/2010/main" val="166859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AC2-DAAE-44BB-88E7-0A32801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FestMart Company Sales Insights (2014-2017)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2A61-0FD1-42F3-8BE4-5A2AC0DE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57633"/>
            <a:ext cx="9953784" cy="3654027"/>
          </a:xfrm>
        </p:spPr>
        <p:txBody>
          <a:bodyPr>
            <a:normAutofit/>
          </a:bodyPr>
          <a:lstStyle/>
          <a:p>
            <a:r>
              <a:rPr lang="en-US" b="1" dirty="0"/>
              <a:t>Seasonal Sales Trends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Seasonal Patterns: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Sales followed distinct seasonal patterns, with clear peaks and troughs observed at specific times throughout the year.</a:t>
            </a:r>
          </a:p>
        </p:txBody>
      </p:sp>
    </p:spTree>
    <p:extLst>
      <p:ext uri="{BB962C8B-B14F-4D97-AF65-F5344CB8AC3E}">
        <p14:creationId xmlns:p14="http://schemas.microsoft.com/office/powerpoint/2010/main" val="223653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920" y="190872"/>
            <a:ext cx="10571998" cy="970450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b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Live FestMart Power BI Dashboards</a:t>
            </a:r>
            <a:endParaRPr lang="en-IE" sz="1200" b="1" dirty="0">
              <a:solidFill>
                <a:schemeClr val="tx1"/>
              </a:solidFill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7274191"/>
                  </p:ext>
                </p:extLst>
              </p:nvPr>
            </p:nvGraphicFramePr>
            <p:xfrm>
              <a:off x="0" y="1040252"/>
              <a:ext cx="12192000" cy="578106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40252"/>
                <a:ext cx="12192000" cy="57810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cc71f3d5-1bfe-4397-a1d3-56d35d77e62e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a227bRhD9FYLPQsG9c/PW2ClaxG5TO0hhBH7Yy6zEhCIFculYNfzv3SUlR5av9U0yEj0I5Gg5O+fM2eEsqbPUFu2sVPM/1RTSN+nbuv46Vc3XhKajtBpslEuGJOYIctAgNTKchV/rmS/qqk3fnKVeNWPwn4q2U2V0FIyfUyeYUKAVIiQ31FEwAqXHo1SV5Qc1jmOcKlsYpTNo2rpSZfEvDC7CT77p4HyUwumsrBsVJzr0ykOc7CQMD+chMPQLCXEo44sTOATjByvBFkvLNKGMS2IEESgLw9phQB/vtUOi6376nbryqqjCNNFmwHGNLcMyIMkcMzm10d4W1bhcBPz92o/zWaTMw6nX9WlkSX8JE0dP5+cBEOU0V05iwwmmjittaR6vdkXpFxPq+bvTWRMYDLwO3nYC8nHdFCbM1HPSQDtQcJbu1GU37Y/eXbIf1l1j4ABc/1PlCz8Pnv5qbJwlRvKhqQPxvXXhf97bJ/W3nQaCJaDMzkcXQfxqT1RlgnU9gn1QbdfAfUN4D/NkOlxyJZCPtVdlEgyu8NcEcxwst9Ju66rzOxPV+MvMh5MI/O28Z3W3aJZiwaO1mJ8PzPnxUqrB9GVFjBfsx9ieOJ3HvegIpZhZ7ajBXCmXGc3InaLbgnyPXmwFHE6KWbJfW3iI6kwfwA8vu1UOB93RUGY1lRIYQkwZTgXiL1jsDlUJbfLuFEwX8a/HewDjePlrr3k/nPrum9ZBg8IwLHDmjLA2oxk3ytkX1OBubFrWItwP/cVk23W3uWCSvaOHxfP4zByBah6yBlUYe+0KfGrt3yanRc11CFNJkdOSUYwMVZi+hnv93XVONfZqPy0YCxsTxUiecyLzPDdoO1qbhZaP6qPkYJm0RyPeSEm/iiRKLVCnGNVc0FxaZB0WSmZiK6gflLZbtKbuqifS2gZvpitAlsQTQ5zjYU/NKceZpezuPeTLEb/SHb5m2i9gDKQTC1I5Z6TGBHOXmyzTW0F6OLSd8cnyrpL8Xown0Ppk6JNef/G5B7ohRTkIwjgROleYaEuJki+3Lna61tdTaJIWxlNYlJ3bgHwr/OQymqe7K7oM0SBVKnluQYAkztzd9L6EWA/gBKoOkn3VjIsqcXWTDP36QIefwHNQshHlPgDqotIQYZASnADiItM54whtjYxXITyTeIk1JKMiC9/AQGRYZtvUwS4ZekLEoVmneYYyzKxSudPaGLZFiG/blr2W1XgVybDYJEc5yQFlVGOtJZLhtvHz8cB9muhNhvPzEcFjHhGwHHCGDDUMMeEQCltm2Lpys9nXASs3v5+voB5F4OIpLBEKU21zi0FKyITE7v9IbhgXh31avv0NvP3W1NP+gsXL6zjy8joYpUNasgj9nwlEWnuIlS38hWCmM9UU7frZ+6IKKSejdA+cv7eyhpM+mJsqx0Hom3qHe0UANWjokyq7eFVYmPleTNV5L7WtqV6LVByWhYFmMWhV32noiMa9ZsdQDaACz7Nh5gLa78m+fPT06fxjjaD2/qK+M3dh1j5R0efnm/JHY/6Oj4cOY/E1uv7fEJttNP7uQpWC59FDjxk7gsKg0NAi5ByIsJ3pnxDe7rovS2877wOeKy5BcWA2AyEY0pI5mePHuqRG6Rw44LDtynLObK4e6xJLaZUhhGnMwErMtbjbZTtRM1j31bu7bpnVnW9nysAHVcE1ay1oRVUW7OK4uaHc9P/AWZab8PkPTUJgcA8kAAA=&quot;"/>
    <we:property name="creatorSessionId" value="&quot;ec162807-dd07-4654-880e-1d160ea8f395&quot;"/>
    <we:property name="creatorTenantId" value="&quot;66b3f0c2-8bc6-451e-9603-986f618ae682&quot;"/>
    <we:property name="creatorUserId" value="&quot;10032000CD2E2EEE&quot;"/>
    <we:property name="datasetId" value="&quot;f5721e79-1adb-4052-9f1a-146c6e852aa0&quot;"/>
    <we:property name="embedUrl" value="&quot;/reportEmbed?reportId=feb4ba7a-166b-4a53-8de7-71c8bc30d008&amp;config=eyJjbHVzdGVyVXJsIjoiaHR0cHM6Ly9XQUJJLVdFU1QtRVVST1BFLUItUFJJTUFSWS1yZWRpcmVjdC5hbmFseXNpcy53aW5kb3dzLm5ldCIsImVtYmVkRmVhdHVyZXMiOnsidXNhZ2VNZXRyaWNzVk5leHQiOnRydWV9fQ%3D%3D&amp;disableSensitivityBanner=true&quot;"/>
    <we:property name="initialStateBookmark" value="&quot;H4sIAAAAAAAAA+1abVPbOBD+Kxl/zt3YkmVZ/dZSbu4GaHukww3TYW70skrcOnbGllvSTv77rayEQqCEKymEafkA9nq12n320Xol8yUyRTsr5fyVnEL0LHpR1x+msvkwSKNhVC1lr18fHD0/Pvj31fOjfRTXM1fUVRs9+xI52YzBnRRtJ0tvAYXvzoaRLMs3cuzvrCxbGEYzaNq6kmXxGYIyPnJNB4thBOezsm6kNzly0oE3+xHV8R7nTn5PGE4ptSs+wgi0C2LKIKEQxza3iUyEooplqNYGhd61G1W87X7+vbpysqhwHi+DRHLU5pImQuc5zUXOvLwtqnG59Pjr2LfzmYfFwblT9bkHRL3Hib2lxQIjMtZwyAQQFSfSGsFjqvxoW5RuOaGa75/PGgQLIQzW9jD0cd0UGmfqQWmgDRh8ifbqspv2V/tX5KO6azQcg+0fVa5wc7T0ujF+Fu/Jm6ZG5Hvp0v68l0/qT3sNoMREz+LF8MKJ5+ajrDRK1z04Atl2DdzVhQOYD6ZhyDVH3tZOloORLJePrvpyhpJbUTd11bm9iWzcVeDxxsf9Yt6D+rJoVlwhwzWXf1gsi7MVUVHl/SUqXmDvXdtyMs96ygliFYtNBokimVYMTJpspNzjZ3v4YPQfdeq3W5bARtrp3oefnXdrKAbuYZUlnBNKMhFLyanOuPlJudfPNdg/B935dKw7dAxjP/wX/bYGZGAgSzTLVGJtzmjMmGSc5A/4wn3pu5Y1D4+wv5js+Lv2sXwZHJ5+nzf3T8spyOZ71p9E3RtX37aJfxuXAtmJ5sJylRFlmMk5y2O9meyXIA16Xu1k1WVjrfijqaf9gOU+wGtedWoYBSxiv97/mYBnRR9eZQp3kaDpTDZFu353UFSIMx1Gh2DdnTMZbnpnvpXG42I86Q0eFhhUSNyJLDs/isRJfujr06LP785QaZmKUVloaJZKl1kVTQE3Vf5iDFUICnGehZkLaL8m++rV9tP51xpA7d0JvTF3OGufKG/z3bfyx3z+zs4Wgfvh1zBSMs5oAjRhaZYoLkiWwCOX+787rA3wY/jQx2xVTqghxBCeEyUV8Yt5t5qsm8v65tZGNmanepoQhycbFluhaUoEKAFCa5Lkloodg/27dtE7B3p7ATm3DIjRnAkCKRXG2DjeIchfFq2uu8o9edQvBbIEXgjKDIu1TWNpeSrjNN0h4FFgi6cP+0UYAXSWEEqtzixuXmws0tRmdCdAx0vTaTdY9bKDP7HVgtYtAxgcr96CTzMZdwwvJElmlimaKc6YsCBiZfjDrYy9rnU1toSDFsZTWBae2yL5VLhJCKcZHIPrmqqPZkvvCW8kzQGMTYAJlee48QZsSH7ttzdXqsdw5pb31a8d99123EKTnEsaZ4RhWxIrlaZ6V2r0qlYNbN0M3AQG4WjsUhHAmhaqwPbWP9GcapEJhX8U1yYldvMG7KHq4bcBuHcZlJ2rR1AiFCeXnvrvmNcgUhnjLEmISTiRGSRpRneDM6EqrEDc4ktBEGZN7D95giaCEqKT/3Uu9cMiDmfJp/XpU+9ZrgUSupM4VdhCKpNRm8k8l/HyQ/ft5bX390XnHHpzLZfc5oSnljIQIjMqsZKk9zRplMLiqTIhmAQVa1wY9zWJvVgqDMG4qYxjLEq5ergytHmNXfqE9jT5thbG8kSEcsK5yBnwPDOgGdd8Yx7biZzBegL7HN507Fl3rp1JDW9kBTecfWLaZGXC8Rf02b3x+LD/z5OonwR9KVQJGwb4Or46Lsaf/wCmtzW5GiMAAA==&quot;"/>
    <we:property name="isFiltersActionButtonVisible" value="true"/>
    <we:property name="isVisualContainerHeaderHidden" value="false"/>
    <we:property name="pageDisplayName" value="&quot;Profit Analysis&quot;"/>
    <we:property name="pageName" value="&quot;32d29d5b345693c73710&quot;"/>
    <we:property name="reportEmbeddedTime" value="&quot;2024-08-07T09:51:26.728Z&quot;"/>
    <we:property name="reportName" value="&quot;Festman Sales Analysis&quot;"/>
    <we:property name="reportState" value="&quot;CONNECTED&quot;"/>
    <we:property name="reportUrl" value="&quot;/groups/me/reports/feb4ba7a-166b-4a53-8de7-71c8bc30d008/32d29d5b345693c73710?bookmarkGuid=58dbca87-57a7-4d1c-8cb4-bba15a5c0be4&amp;bookmarkUsage=1&amp;ctid=66b3f0c2-8bc6-451e-9603-986f618ae682&amp;fromEntryPoint=export&amp;pbi_source=storytelling_addin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1641</TotalTime>
  <Words>428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Wingdings</vt:lpstr>
      <vt:lpstr>Wingdings 2</vt:lpstr>
      <vt:lpstr>YAFdJjTk5UU 0</vt:lpstr>
      <vt:lpstr>Quotable</vt:lpstr>
      <vt:lpstr>FestMart Sales Analysis</vt:lpstr>
      <vt:lpstr>INTRODUCTION</vt:lpstr>
      <vt:lpstr>FestMart Company Sales Insights (2014-2017)</vt:lpstr>
      <vt:lpstr>FestMart Company Sales Insights (2014-2017)</vt:lpstr>
      <vt:lpstr>FestMart Company Sales Insights (2014-2017)</vt:lpstr>
      <vt:lpstr>FestMart Company Sales Insights (2014-2017)</vt:lpstr>
      <vt:lpstr>FestMart Company Sales Insights (2014-2017)</vt:lpstr>
      <vt:lpstr>FestMart Company Sales Insights (2014-2017)</vt:lpstr>
      <vt:lpstr>Live FestMart Power BI Dashboards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Olusola Timothy Ogundepo</dc:creator>
  <cp:lastModifiedBy>Olusola Timothy Ogundepo</cp:lastModifiedBy>
  <cp:revision>10</cp:revision>
  <dcterms:created xsi:type="dcterms:W3CDTF">2024-08-06T12:58:34Z</dcterms:created>
  <dcterms:modified xsi:type="dcterms:W3CDTF">2024-08-15T13:25:30Z</dcterms:modified>
</cp:coreProperties>
</file>