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9"/>
  </p:handoutMasterIdLst>
  <p:sldIdLst>
    <p:sldId id="256" r:id="rId2"/>
    <p:sldId id="278" r:id="rId3"/>
    <p:sldId id="265" r:id="rId4"/>
    <p:sldId id="276" r:id="rId5"/>
    <p:sldId id="277" r:id="rId6"/>
    <p:sldId id="279"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84" autoAdjust="0"/>
  </p:normalViewPr>
  <p:slideViewPr>
    <p:cSldViewPr snapToGrid="0">
      <p:cViewPr varScale="1">
        <p:scale>
          <a:sx n="48" d="100"/>
          <a:sy n="48" d="100"/>
        </p:scale>
        <p:origin x="544" y="36"/>
      </p:cViewPr>
      <p:guideLst/>
    </p:cSldViewPr>
  </p:slideViewPr>
  <p:notesTextViewPr>
    <p:cViewPr>
      <p:scale>
        <a:sx n="1" d="1"/>
        <a:sy n="1" d="1"/>
      </p:scale>
      <p:origin x="0" y="0"/>
    </p:cViewPr>
  </p:notesTextViewPr>
  <p:notesViewPr>
    <p:cSldViewPr snapToGrid="0">
      <p:cViewPr varScale="1">
        <p:scale>
          <a:sx n="64" d="100"/>
          <a:sy n="64" d="100"/>
        </p:scale>
        <p:origin x="3192" y="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F1F3144-6D88-C0DE-0454-7BCC1AE2A1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 xmlns:a16="http://schemas.microsoft.com/office/drawing/2014/main" id="{A22BACB9-8910-1E88-CBD0-6F78B0590C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67525A-B529-483D-935B-5CCAB7E37638}" type="datetimeFigureOut">
              <a:rPr lang="x-none" smtClean="0"/>
              <a:t>14/04/2023</a:t>
            </a:fld>
            <a:endParaRPr lang="x-none"/>
          </a:p>
        </p:txBody>
      </p:sp>
      <p:sp>
        <p:nvSpPr>
          <p:cNvPr id="4" name="Footer Placeholder 3">
            <a:extLst>
              <a:ext uri="{FF2B5EF4-FFF2-40B4-BE49-F238E27FC236}">
                <a16:creationId xmlns="" xmlns:a16="http://schemas.microsoft.com/office/drawing/2014/main" id="{CBB17905-A159-ED0A-D7D4-AB9BBCED35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 xmlns:a16="http://schemas.microsoft.com/office/drawing/2014/main" id="{44E654A5-5AAA-61E9-3852-059DE1283F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794E47-6636-40FD-8CB2-8BCE3953AC01}" type="slidenum">
              <a:rPr lang="x-none" smtClean="0"/>
              <a:t>‹#›</a:t>
            </a:fld>
            <a:endParaRPr lang="x-none"/>
          </a:p>
        </p:txBody>
      </p:sp>
    </p:spTree>
    <p:extLst>
      <p:ext uri="{BB962C8B-B14F-4D97-AF65-F5344CB8AC3E}">
        <p14:creationId xmlns:p14="http://schemas.microsoft.com/office/powerpoint/2010/main" val="18441885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FA430E5-7588-4A71-BD95-970D38E03865}" type="datetimeFigureOut">
              <a:rPr lang="x-none" smtClean="0"/>
              <a:t>14/04/2023</a:t>
            </a:fld>
            <a:endParaRPr lang="x-non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x-non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DE48DA-7693-4C0A-9AC4-AB89AA662F08}" type="slidenum">
              <a:rPr lang="x-none" smtClean="0"/>
              <a:t>‹#›</a:t>
            </a:fld>
            <a:endParaRPr lang="x-non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5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30E5-7588-4A71-BD95-970D38E03865}" type="datetimeFigureOut">
              <a:rPr lang="x-none" smtClean="0"/>
              <a:t>14/04/2023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392458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30E5-7588-4A71-BD95-970D38E03865}" type="datetimeFigureOut">
              <a:rPr lang="x-none" smtClean="0"/>
              <a:t>14/04/2023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422344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30E5-7588-4A71-BD95-970D38E03865}" type="datetimeFigureOut">
              <a:rPr lang="x-none" smtClean="0"/>
              <a:t>14/04/2023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60973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430E5-7588-4A71-BD95-970D38E03865}" type="datetimeFigureOut">
              <a:rPr lang="x-none" smtClean="0"/>
              <a:t>14/04/2023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CDE48DA-7693-4C0A-9AC4-AB89AA662F08}" type="slidenum">
              <a:rPr lang="x-none" smtClean="0"/>
              <a:t>‹#›</a:t>
            </a:fld>
            <a:endParaRPr lang="x-non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46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A430E5-7588-4A71-BD95-970D38E03865}" type="datetimeFigureOut">
              <a:rPr lang="x-none" smtClean="0"/>
              <a:t>14/04/2023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231801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A430E5-7588-4A71-BD95-970D38E03865}" type="datetimeFigureOut">
              <a:rPr lang="x-none" smtClean="0"/>
              <a:t>14/04/2023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226332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430E5-7588-4A71-BD95-970D38E03865}" type="datetimeFigureOut">
              <a:rPr lang="x-none" smtClean="0"/>
              <a:t>14/04/2023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361893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430E5-7588-4A71-BD95-970D38E03865}" type="datetimeFigureOut">
              <a:rPr lang="x-none" smtClean="0"/>
              <a:t>14/04/2023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253018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430E5-7588-4A71-BD95-970D38E03865}" type="datetimeFigureOut">
              <a:rPr lang="x-none" smtClean="0"/>
              <a:t>14/04/2023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80370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430E5-7588-4A71-BD95-970D38E03865}" type="datetimeFigureOut">
              <a:rPr lang="x-none" smtClean="0"/>
              <a:t>14/04/2023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CDE48DA-7693-4C0A-9AC4-AB89AA662F08}" type="slidenum">
              <a:rPr lang="x-none" smtClean="0"/>
              <a:t>‹#›</a:t>
            </a:fld>
            <a:endParaRPr lang="x-none"/>
          </a:p>
        </p:txBody>
      </p:sp>
    </p:spTree>
    <p:extLst>
      <p:ext uri="{BB962C8B-B14F-4D97-AF65-F5344CB8AC3E}">
        <p14:creationId xmlns:p14="http://schemas.microsoft.com/office/powerpoint/2010/main" val="71359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FA430E5-7588-4A71-BD95-970D38E03865}" type="datetimeFigureOut">
              <a:rPr lang="x-none" smtClean="0"/>
              <a:t>14/04/2023</a:t>
            </a:fld>
            <a:endParaRPr lang="x-non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x-non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CDE48DA-7693-4C0A-9AC4-AB89AA662F08}" type="slidenum">
              <a:rPr lang="x-none" smtClean="0"/>
              <a:t>‹#›</a:t>
            </a:fld>
            <a:endParaRPr lang="x-none"/>
          </a:p>
        </p:txBody>
      </p:sp>
    </p:spTree>
    <p:extLst>
      <p:ext uri="{BB962C8B-B14F-4D97-AF65-F5344CB8AC3E}">
        <p14:creationId xmlns:p14="http://schemas.microsoft.com/office/powerpoint/2010/main" val="1727349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msheidu/Datalab_Final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0F30BB5-7BA0-4D79-B51D-809B0D796A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BFD1399F-9D35-02DE-3E5E-249F06DB39FD}"/>
              </a:ext>
            </a:extLst>
          </p:cNvPr>
          <p:cNvSpPr>
            <a:spLocks noGrp="1"/>
          </p:cNvSpPr>
          <p:nvPr>
            <p:ph type="ctrTitle"/>
          </p:nvPr>
        </p:nvSpPr>
        <p:spPr>
          <a:xfrm>
            <a:off x="4783287" y="821636"/>
            <a:ext cx="6758457" cy="5197425"/>
          </a:xfrm>
        </p:spPr>
        <p:txBody>
          <a:bodyPr anchor="ctr">
            <a:normAutofit/>
          </a:bodyPr>
          <a:lstStyle/>
          <a:p>
            <a:r>
              <a:rPr lang="en-GB" sz="5400" dirty="0" smtClean="0">
                <a:solidFill>
                  <a:schemeClr val="tx1"/>
                </a:solidFill>
                <a:latin typeface="Cambria" panose="02040503050406030204" pitchFamily="18" charset="0"/>
                <a:ea typeface="Cambria" panose="02040503050406030204" pitchFamily="18" charset="0"/>
              </a:rPr>
              <a:t>Data science on subscription service</a:t>
            </a:r>
            <a:r>
              <a:rPr lang="en-GB" sz="5400" b="1" i="0" dirty="0">
                <a:solidFill>
                  <a:schemeClr val="tx1"/>
                </a:solidFill>
                <a:effectLst/>
                <a:latin typeface="Helvetica Neue"/>
              </a:rPr>
              <a:t/>
            </a:r>
            <a:br>
              <a:rPr lang="en-GB" sz="5400" b="1" i="0" dirty="0">
                <a:solidFill>
                  <a:schemeClr val="tx1"/>
                </a:solidFill>
                <a:effectLst/>
                <a:latin typeface="Helvetica Neue"/>
              </a:rPr>
            </a:br>
            <a:endParaRPr lang="x-none" sz="5400" b="1" dirty="0">
              <a:solidFill>
                <a:schemeClr val="tx1"/>
              </a:solidFill>
            </a:endParaRPr>
          </a:p>
        </p:txBody>
      </p:sp>
      <p:sp>
        <p:nvSpPr>
          <p:cNvPr id="10" name="Rectangle 9">
            <a:extLst>
              <a:ext uri="{FF2B5EF4-FFF2-40B4-BE49-F238E27FC236}">
                <a16:creationId xmlns="" xmlns:a16="http://schemas.microsoft.com/office/drawing/2014/main" id="{44F561C9-F335-45B4-A0DC-68F9460998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39821"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a:extLst>
              <a:ext uri="{FF2B5EF4-FFF2-40B4-BE49-F238E27FC236}">
                <a16:creationId xmlns="" xmlns:a16="http://schemas.microsoft.com/office/drawing/2014/main" id="{A0B456C7-F65F-9535-DA37-CBC90AC19245}"/>
              </a:ext>
            </a:extLst>
          </p:cNvPr>
          <p:cNvSpPr>
            <a:spLocks noGrp="1"/>
          </p:cNvSpPr>
          <p:nvPr>
            <p:ph type="subTitle" idx="1"/>
          </p:nvPr>
        </p:nvSpPr>
        <p:spPr>
          <a:xfrm>
            <a:off x="643466" y="821635"/>
            <a:ext cx="2984317" cy="5197425"/>
          </a:xfrm>
        </p:spPr>
        <p:txBody>
          <a:bodyPr anchor="ctr">
            <a:normAutofit/>
          </a:bodyPr>
          <a:lstStyle/>
          <a:p>
            <a:pPr algn="l"/>
            <a:r>
              <a:rPr lang="en-GB" b="1" dirty="0" err="1" smtClean="0"/>
              <a:t>Datalab</a:t>
            </a:r>
            <a:r>
              <a:rPr lang="en-GB" b="1" dirty="0" smtClean="0"/>
              <a:t> Analytics Work Experience and Certification Project 	By</a:t>
            </a:r>
            <a:r>
              <a:rPr lang="en-GB" b="1" dirty="0"/>
              <a:t>: </a:t>
            </a:r>
            <a:endParaRPr lang="en-GB" b="1" dirty="0" smtClean="0"/>
          </a:p>
          <a:p>
            <a:pPr algn="l"/>
            <a:r>
              <a:rPr lang="" b="1" dirty="0" smtClean="0">
                <a:latin typeface="Helvetica Neue"/>
              </a:rPr>
              <a:t>Comfort </a:t>
            </a:r>
            <a:r>
              <a:rPr lang="en-US" b="1" dirty="0" err="1" smtClean="0">
                <a:latin typeface="Helvetica Neue"/>
              </a:rPr>
              <a:t>Fatimoh</a:t>
            </a:r>
            <a:r>
              <a:rPr lang="en-US" b="1" dirty="0" smtClean="0">
                <a:latin typeface="Helvetica Neue"/>
              </a:rPr>
              <a:t> </a:t>
            </a:r>
            <a:r>
              <a:rPr lang="" b="1" dirty="0" smtClean="0">
                <a:latin typeface="Helvetica Neue"/>
              </a:rPr>
              <a:t>Sheidu</a:t>
            </a:r>
            <a:endParaRPr lang="en-GB" b="1" dirty="0">
              <a:latin typeface="Helvetica Neue"/>
            </a:endParaRPr>
          </a:p>
          <a:p>
            <a:pPr algn="l"/>
            <a:endParaRPr lang="en-GB" sz="2000" b="1" dirty="0" smtClean="0">
              <a:latin typeface="Helvetica Neue"/>
            </a:endParaRPr>
          </a:p>
          <a:p>
            <a:pPr algn="l"/>
            <a:endParaRPr lang="en-GB" sz="2000" b="1" dirty="0">
              <a:latin typeface="Helvetica Neue"/>
            </a:endParaRPr>
          </a:p>
          <a:p>
            <a:pPr algn="l"/>
            <a:r>
              <a:rPr lang="en-GB" sz="2000" b="1" dirty="0" smtClean="0">
                <a:latin typeface="Helvetica Neue"/>
              </a:rPr>
              <a:t>Data Science Ladies Programme (Team Achiever, 2023)</a:t>
            </a:r>
            <a:endParaRPr lang="en-GB" sz="2000" b="1" dirty="0">
              <a:latin typeface="Helvetica Neue"/>
            </a:endParaRPr>
          </a:p>
          <a:p>
            <a:endParaRPr lang="en-GB" sz="1200" b="1" i="0" dirty="0">
              <a:effectLst/>
              <a:latin typeface="Helvetica Neue"/>
            </a:endParaRPr>
          </a:p>
          <a:p>
            <a:pPr algn="l"/>
            <a:endParaRPr lang="en-GB" dirty="0"/>
          </a:p>
        </p:txBody>
      </p:sp>
    </p:spTree>
    <p:extLst>
      <p:ext uri="{BB962C8B-B14F-4D97-AF65-F5344CB8AC3E}">
        <p14:creationId xmlns:p14="http://schemas.microsoft.com/office/powerpoint/2010/main" val="7423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ED5C30-4297-1A0D-4AFB-092DEAE10B97}"/>
              </a:ext>
            </a:extLst>
          </p:cNvPr>
          <p:cNvSpPr>
            <a:spLocks noGrp="1"/>
          </p:cNvSpPr>
          <p:nvPr>
            <p:ph type="title"/>
          </p:nvPr>
        </p:nvSpPr>
        <p:spPr>
          <a:xfrm>
            <a:off x="1158240" y="127423"/>
            <a:ext cx="9875520" cy="1811444"/>
          </a:xfrm>
        </p:spPr>
        <p:txBody>
          <a:bodyPr>
            <a:normAutofit/>
          </a:bodyPr>
          <a:lstStyle/>
          <a:p>
            <a:pPr algn="ctr"/>
            <a:r>
              <a:rPr lang="en-US" sz="3600" b="1" dirty="0"/>
              <a:t>EXPLORATORY DATA ANALYSIS USING </a:t>
            </a:r>
            <a:r>
              <a:rPr lang="en-US" sz="3600" b="1" dirty="0" smtClean="0"/>
              <a:t>JUPYTER NOTEBOOK(PYTHON)</a:t>
            </a:r>
            <a:endParaRPr lang="x-none" sz="3600" b="1" dirty="0">
              <a:latin typeface="+mn-lt"/>
            </a:endParaRPr>
          </a:p>
        </p:txBody>
      </p:sp>
      <p:sp>
        <p:nvSpPr>
          <p:cNvPr id="8" name="TextBox 7">
            <a:extLst>
              <a:ext uri="{FF2B5EF4-FFF2-40B4-BE49-F238E27FC236}">
                <a16:creationId xmlns="" xmlns:a16="http://schemas.microsoft.com/office/drawing/2014/main" id="{DFFCBE31-AAB2-FD97-E216-4BEE98FF537F}"/>
              </a:ext>
            </a:extLst>
          </p:cNvPr>
          <p:cNvSpPr txBox="1"/>
          <p:nvPr/>
        </p:nvSpPr>
        <p:spPr>
          <a:xfrm>
            <a:off x="454639" y="1576873"/>
            <a:ext cx="4238659" cy="4708981"/>
          </a:xfrm>
          <a:prstGeom prst="rect">
            <a:avLst/>
          </a:prstGeom>
          <a:noFill/>
        </p:spPr>
        <p:txBody>
          <a:bodyPr wrap="square">
            <a:spAutoFit/>
          </a:bodyPr>
          <a:lstStyle/>
          <a:p>
            <a:pPr algn="just">
              <a:spcBef>
                <a:spcPts val="900"/>
              </a:spcBef>
              <a:spcAft>
                <a:spcPts val="900"/>
              </a:spcAft>
            </a:pPr>
            <a:r>
              <a:rPr lang="en-GB" dirty="0" smtClean="0">
                <a:effectLst/>
                <a:latin typeface="Cambria" panose="02040503050406030204" pitchFamily="18" charset="0"/>
                <a:ea typeface="Cambria" panose="02040503050406030204" pitchFamily="18" charset="0"/>
                <a:cs typeface="Times New Roman" panose="02020603050405020304" pitchFamily="18" charset="0"/>
              </a:rPr>
              <a:t>The data </a:t>
            </a:r>
            <a:r>
              <a:rPr lang="en-GB" dirty="0" smtClean="0">
                <a:latin typeface="Cambria" panose="02040503050406030204" pitchFamily="18" charset="0"/>
                <a:ea typeface="Cambria" panose="02040503050406030204" pitchFamily="18" charset="0"/>
                <a:cs typeface="Times New Roman" panose="02020603050405020304" pitchFamily="18" charset="0"/>
              </a:rPr>
              <a:t>“Actions2load.csv” was read into the </a:t>
            </a:r>
            <a:r>
              <a:rPr lang="en-GB" dirty="0" err="1" smtClean="0">
                <a:latin typeface="Cambria" panose="02040503050406030204" pitchFamily="18" charset="0"/>
                <a:ea typeface="Cambria" panose="02040503050406030204" pitchFamily="18" charset="0"/>
                <a:cs typeface="Times New Roman" panose="02020603050405020304" pitchFamily="18" charset="0"/>
              </a:rPr>
              <a:t>Jupyter</a:t>
            </a:r>
            <a:r>
              <a:rPr lang="en-GB" dirty="0" smtClean="0">
                <a:latin typeface="Cambria" panose="02040503050406030204" pitchFamily="18" charset="0"/>
                <a:ea typeface="Cambria" panose="02040503050406030204" pitchFamily="18" charset="0"/>
                <a:cs typeface="Times New Roman" panose="02020603050405020304" pitchFamily="18" charset="0"/>
              </a:rPr>
              <a:t> notebook and </a:t>
            </a:r>
            <a:r>
              <a:rPr lang="en-GB" dirty="0" smtClean="0">
                <a:effectLst/>
                <a:latin typeface="Cambria" panose="02040503050406030204" pitchFamily="18" charset="0"/>
                <a:ea typeface="Cambria" panose="02040503050406030204" pitchFamily="18" charset="0"/>
                <a:cs typeface="Times New Roman" panose="02020603050405020304" pitchFamily="18" charset="0"/>
              </a:rPr>
              <a:t>various libraries were imported to analyse the data.</a:t>
            </a:r>
          </a:p>
          <a:p>
            <a:pPr algn="just">
              <a:spcBef>
                <a:spcPts val="900"/>
              </a:spcBef>
              <a:spcAft>
                <a:spcPts val="900"/>
              </a:spcAft>
            </a:pPr>
            <a:r>
              <a:rPr lang="en-GB" dirty="0" smtClean="0">
                <a:latin typeface="Cambria" panose="02040503050406030204" pitchFamily="18" charset="0"/>
                <a:ea typeface="Cambria" panose="02040503050406030204" pitchFamily="18" charset="0"/>
                <a:cs typeface="Times New Roman" panose="02020603050405020304" pitchFamily="18" charset="0"/>
              </a:rPr>
              <a:t>The </a:t>
            </a:r>
            <a:r>
              <a:rPr lang="en-GB" dirty="0" err="1" smtClean="0">
                <a:latin typeface="Cambria" panose="02040503050406030204" pitchFamily="18" charset="0"/>
                <a:ea typeface="Cambria" panose="02040503050406030204" pitchFamily="18" charset="0"/>
                <a:cs typeface="Times New Roman" panose="02020603050405020304" pitchFamily="18" charset="0"/>
              </a:rPr>
              <a:t>dataframe</a:t>
            </a:r>
            <a:r>
              <a:rPr lang="en-GB" dirty="0" smtClean="0">
                <a:latin typeface="Cambria" panose="02040503050406030204" pitchFamily="18" charset="0"/>
                <a:ea typeface="Cambria" panose="02040503050406030204" pitchFamily="18" charset="0"/>
                <a:cs typeface="Times New Roman" panose="02020603050405020304" pitchFamily="18" charset="0"/>
              </a:rPr>
              <a:t> </a:t>
            </a:r>
            <a:r>
              <a:rPr lang="en-GB" dirty="0">
                <a:latin typeface="Cambria" panose="02040503050406030204" pitchFamily="18" charset="0"/>
                <a:ea typeface="Cambria" panose="02040503050406030204" pitchFamily="18" charset="0"/>
                <a:cs typeface="Times New Roman" panose="02020603050405020304" pitchFamily="18" charset="0"/>
              </a:rPr>
              <a:t>has </a:t>
            </a:r>
            <a:r>
              <a:rPr lang="en-GB" dirty="0" smtClean="0">
                <a:latin typeface="Cambria" panose="02040503050406030204" pitchFamily="18" charset="0"/>
                <a:ea typeface="Cambria" panose="02040503050406030204" pitchFamily="18" charset="0"/>
                <a:cs typeface="Times New Roman" panose="02020603050405020304" pitchFamily="18" charset="0"/>
              </a:rPr>
              <a:t>3242076 rows and 5 columns. It was discovered that the “</a:t>
            </a:r>
            <a:r>
              <a:rPr lang="en-GB" dirty="0" err="1" smtClean="0">
                <a:latin typeface="Cambria" panose="02040503050406030204" pitchFamily="18" charset="0"/>
                <a:ea typeface="Cambria" panose="02040503050406030204" pitchFamily="18" charset="0"/>
                <a:cs typeface="Times New Roman" panose="02020603050405020304" pitchFamily="18" charset="0"/>
              </a:rPr>
              <a:t>event_time</a:t>
            </a:r>
            <a:r>
              <a:rPr lang="en-GB" dirty="0" smtClean="0">
                <a:latin typeface="Cambria" panose="02040503050406030204" pitchFamily="18" charset="0"/>
                <a:ea typeface="Cambria" panose="02040503050406030204" pitchFamily="18" charset="0"/>
                <a:cs typeface="Times New Roman" panose="02020603050405020304" pitchFamily="18" charset="0"/>
              </a:rPr>
              <a:t>” was not in the </a:t>
            </a:r>
            <a:r>
              <a:rPr lang="en-GB" dirty="0" err="1" smtClean="0">
                <a:latin typeface="Cambria" panose="02040503050406030204" pitchFamily="18" charset="0"/>
                <a:ea typeface="Cambria" panose="02040503050406030204" pitchFamily="18" charset="0"/>
                <a:cs typeface="Times New Roman" panose="02020603050405020304" pitchFamily="18" charset="0"/>
              </a:rPr>
              <a:t>datetime</a:t>
            </a:r>
            <a:r>
              <a:rPr lang="en-GB" dirty="0" smtClean="0">
                <a:latin typeface="Cambria" panose="02040503050406030204" pitchFamily="18" charset="0"/>
                <a:ea typeface="Cambria" panose="02040503050406030204" pitchFamily="18" charset="0"/>
                <a:cs typeface="Times New Roman" panose="02020603050405020304" pitchFamily="18" charset="0"/>
              </a:rPr>
              <a:t> format. Therefore it becomes relevant to change the format so as to be able to make new </a:t>
            </a:r>
            <a:r>
              <a:rPr lang="en-GB" dirty="0" err="1" smtClean="0">
                <a:latin typeface="Cambria" panose="02040503050406030204" pitchFamily="18" charset="0"/>
                <a:ea typeface="Cambria" panose="02040503050406030204" pitchFamily="18" charset="0"/>
                <a:cs typeface="Times New Roman" panose="02020603050405020304" pitchFamily="18" charset="0"/>
              </a:rPr>
              <a:t>colums</a:t>
            </a:r>
            <a:r>
              <a:rPr lang="en-GB" dirty="0" smtClean="0">
                <a:latin typeface="Cambria" panose="02040503050406030204" pitchFamily="18" charset="0"/>
                <a:ea typeface="Cambria" panose="02040503050406030204" pitchFamily="18" charset="0"/>
                <a:cs typeface="Times New Roman" panose="02020603050405020304" pitchFamily="18" charset="0"/>
              </a:rPr>
              <a:t>, such as; “</a:t>
            </a:r>
            <a:r>
              <a:rPr lang="en-GB" dirty="0" err="1" smtClean="0">
                <a:latin typeface="Cambria" panose="02040503050406030204" pitchFamily="18" charset="0"/>
                <a:ea typeface="Cambria" panose="02040503050406030204" pitchFamily="18" charset="0"/>
                <a:cs typeface="Times New Roman" panose="02020603050405020304" pitchFamily="18" charset="0"/>
              </a:rPr>
              <a:t>Event_year</a:t>
            </a:r>
            <a:r>
              <a:rPr lang="en-GB" dirty="0" smtClean="0">
                <a:latin typeface="Cambria" panose="02040503050406030204" pitchFamily="18" charset="0"/>
                <a:ea typeface="Cambria" panose="02040503050406030204" pitchFamily="18" charset="0"/>
                <a:cs typeface="Times New Roman" panose="02020603050405020304" pitchFamily="18" charset="0"/>
              </a:rPr>
              <a:t>”, “</a:t>
            </a:r>
            <a:r>
              <a:rPr lang="en-GB" dirty="0" err="1" smtClean="0">
                <a:latin typeface="Cambria" panose="02040503050406030204" pitchFamily="18" charset="0"/>
                <a:ea typeface="Cambria" panose="02040503050406030204" pitchFamily="18" charset="0"/>
                <a:cs typeface="Times New Roman" panose="02020603050405020304" pitchFamily="18" charset="0"/>
              </a:rPr>
              <a:t>Event_month</a:t>
            </a:r>
            <a:r>
              <a:rPr lang="en-GB" dirty="0" smtClean="0">
                <a:latin typeface="Cambria" panose="02040503050406030204" pitchFamily="18" charset="0"/>
                <a:ea typeface="Cambria" panose="02040503050406030204" pitchFamily="18" charset="0"/>
                <a:cs typeface="Times New Roman" panose="02020603050405020304" pitchFamily="18" charset="0"/>
              </a:rPr>
              <a:t>”, “</a:t>
            </a:r>
            <a:r>
              <a:rPr lang="en-GB" dirty="0" err="1" smtClean="0">
                <a:latin typeface="Cambria" panose="02040503050406030204" pitchFamily="18" charset="0"/>
                <a:ea typeface="Cambria" panose="02040503050406030204" pitchFamily="18" charset="0"/>
                <a:cs typeface="Times New Roman" panose="02020603050405020304" pitchFamily="18" charset="0"/>
              </a:rPr>
              <a:t>Day_of_the_week</a:t>
            </a:r>
            <a:r>
              <a:rPr lang="en-GB" dirty="0" smtClean="0">
                <a:latin typeface="Cambria" panose="02040503050406030204" pitchFamily="18" charset="0"/>
                <a:ea typeface="Cambria" panose="02040503050406030204" pitchFamily="18" charset="0"/>
                <a:cs typeface="Times New Roman" panose="02020603050405020304" pitchFamily="18" charset="0"/>
              </a:rPr>
              <a:t>”, and “</a:t>
            </a:r>
            <a:r>
              <a:rPr lang="en-GB" dirty="0" err="1" smtClean="0">
                <a:latin typeface="Cambria" panose="02040503050406030204" pitchFamily="18" charset="0"/>
                <a:ea typeface="Cambria" panose="02040503050406030204" pitchFamily="18" charset="0"/>
                <a:cs typeface="Times New Roman" panose="02020603050405020304" pitchFamily="18" charset="0"/>
              </a:rPr>
              <a:t>Event_time_of_the_day</a:t>
            </a:r>
            <a:r>
              <a:rPr lang="en-GB" dirty="0" smtClean="0">
                <a:latin typeface="Cambria" panose="02040503050406030204" pitchFamily="18" charset="0"/>
                <a:ea typeface="Cambria" panose="02040503050406030204" pitchFamily="18" charset="0"/>
                <a:cs typeface="Times New Roman" panose="02020603050405020304" pitchFamily="18" charset="0"/>
              </a:rPr>
              <a:t>”</a:t>
            </a:r>
            <a:endParaRPr lang="en-GB" dirty="0" smtClean="0">
              <a:effectLst/>
              <a:latin typeface="Cambria" panose="02040503050406030204" pitchFamily="18" charset="0"/>
              <a:ea typeface="Cambria" panose="02040503050406030204" pitchFamily="18" charset="0"/>
              <a:cs typeface="Times New Roman" panose="02020603050405020304" pitchFamily="18" charset="0"/>
            </a:endParaRPr>
          </a:p>
          <a:p>
            <a:pPr algn="just">
              <a:spcBef>
                <a:spcPts val="900"/>
              </a:spcBef>
              <a:spcAft>
                <a:spcPts val="900"/>
              </a:spcAft>
            </a:pPr>
            <a:r>
              <a:rPr lang="en-GB" dirty="0" smtClean="0">
                <a:effectLst/>
                <a:latin typeface="Cambria" panose="02040503050406030204" pitchFamily="18" charset="0"/>
                <a:ea typeface="Cambria" panose="02040503050406030204" pitchFamily="18" charset="0"/>
                <a:cs typeface="Times New Roman" panose="02020603050405020304" pitchFamily="18" charset="0"/>
              </a:rPr>
              <a:t>This newly created columns assisted in knowing the trends of events that occur at different time of the day.</a:t>
            </a:r>
            <a:endParaRPr lang="en-GB"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6733" y="1601356"/>
            <a:ext cx="6959600" cy="2446669"/>
          </a:xfrm>
          <a:prstGeom prst="rect">
            <a:avLst/>
          </a:prstGeom>
        </p:spPr>
      </p:pic>
      <p:pic>
        <p:nvPicPr>
          <p:cNvPr id="5" name="Picture 4"/>
          <p:cNvPicPr>
            <a:picLocks noChangeAspect="1"/>
          </p:cNvPicPr>
          <p:nvPr/>
        </p:nvPicPr>
        <p:blipFill>
          <a:blip r:embed="rId3"/>
          <a:stretch>
            <a:fillRect/>
          </a:stretch>
        </p:blipFill>
        <p:spPr>
          <a:xfrm>
            <a:off x="5020733" y="4123266"/>
            <a:ext cx="6824134" cy="2472266"/>
          </a:xfrm>
          <a:prstGeom prst="rect">
            <a:avLst/>
          </a:prstGeom>
        </p:spPr>
      </p:pic>
    </p:spTree>
    <p:extLst>
      <p:ext uri="{BB962C8B-B14F-4D97-AF65-F5344CB8AC3E}">
        <p14:creationId xmlns:p14="http://schemas.microsoft.com/office/powerpoint/2010/main" val="70753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D9715-5587-6A70-0975-A4DAB4A516DF}"/>
              </a:ext>
            </a:extLst>
          </p:cNvPr>
          <p:cNvSpPr>
            <a:spLocks noGrp="1"/>
          </p:cNvSpPr>
          <p:nvPr>
            <p:ph type="title"/>
          </p:nvPr>
        </p:nvSpPr>
        <p:spPr>
          <a:xfrm>
            <a:off x="1158240" y="183191"/>
            <a:ext cx="9875520" cy="1356360"/>
          </a:xfrm>
        </p:spPr>
        <p:txBody>
          <a:bodyPr>
            <a:normAutofit/>
          </a:bodyPr>
          <a:lstStyle/>
          <a:p>
            <a:pPr algn="ctr"/>
            <a:r>
              <a:rPr lang="en-US" sz="3600" b="1" dirty="0" smtClean="0"/>
              <a:t>ANALYSING MISSING DATA AND CLASS IMBALANCES</a:t>
            </a:r>
            <a:endParaRPr lang="x-none" sz="3600" b="1" dirty="0"/>
          </a:p>
        </p:txBody>
      </p:sp>
      <p:sp>
        <p:nvSpPr>
          <p:cNvPr id="6" name="TextBox 5">
            <a:extLst>
              <a:ext uri="{FF2B5EF4-FFF2-40B4-BE49-F238E27FC236}">
                <a16:creationId xmlns="" xmlns:a16="http://schemas.microsoft.com/office/drawing/2014/main" id="{D8372AB9-05AB-B6EC-1DA8-3FE96EDCFE5D}"/>
              </a:ext>
            </a:extLst>
          </p:cNvPr>
          <p:cNvSpPr txBox="1"/>
          <p:nvPr/>
        </p:nvSpPr>
        <p:spPr>
          <a:xfrm>
            <a:off x="483637" y="1399591"/>
            <a:ext cx="5272254" cy="2539157"/>
          </a:xfrm>
          <a:prstGeom prst="rect">
            <a:avLst/>
          </a:prstGeom>
          <a:noFill/>
        </p:spPr>
        <p:txBody>
          <a:bodyPr wrap="square">
            <a:spAutoFit/>
          </a:bodyPr>
          <a:lstStyle/>
          <a:p>
            <a:pPr algn="just">
              <a:spcBef>
                <a:spcPts val="900"/>
              </a:spcBef>
              <a:spcAft>
                <a:spcPts val="900"/>
              </a:spcAft>
            </a:pPr>
            <a:r>
              <a:rPr lang="en-GB" dirty="0" smtClean="0">
                <a:latin typeface="Cambria" panose="02040503050406030204" pitchFamily="18" charset="0"/>
                <a:ea typeface="Cambria" panose="02040503050406030204" pitchFamily="18" charset="0"/>
                <a:cs typeface="Times New Roman" panose="02020603050405020304" pitchFamily="18" charset="0"/>
              </a:rPr>
              <a:t>T</a:t>
            </a:r>
            <a:r>
              <a:rPr lang="en-GB" sz="1800" dirty="0" smtClean="0">
                <a:effectLst/>
                <a:latin typeface="Cambria" panose="02040503050406030204" pitchFamily="18" charset="0"/>
                <a:ea typeface="Cambria" panose="02040503050406030204" pitchFamily="18" charset="0"/>
                <a:cs typeface="Times New Roman" panose="02020603050405020304" pitchFamily="18" charset="0"/>
              </a:rPr>
              <a:t>he dataset has 516123 missing data in the “</a:t>
            </a:r>
            <a:r>
              <a:rPr lang="en-GB" sz="1800" dirty="0" err="1" smtClean="0">
                <a:effectLst/>
                <a:latin typeface="Cambria" panose="02040503050406030204" pitchFamily="18" charset="0"/>
                <a:ea typeface="Cambria" panose="02040503050406030204" pitchFamily="18" charset="0"/>
                <a:cs typeface="Times New Roman" panose="02020603050405020304" pitchFamily="18" charset="0"/>
              </a:rPr>
              <a:t>additional_data</a:t>
            </a:r>
            <a:r>
              <a:rPr lang="en-GB" sz="1800" dirty="0" smtClean="0">
                <a:effectLst/>
                <a:latin typeface="Cambria" panose="02040503050406030204" pitchFamily="18" charset="0"/>
                <a:ea typeface="Cambria" panose="02040503050406030204" pitchFamily="18" charset="0"/>
                <a:cs typeface="Times New Roman" panose="02020603050405020304" pitchFamily="18" charset="0"/>
              </a:rPr>
              <a:t>” column and it was fixed by completely dropping the column, since it has no significance in the data analysis. </a:t>
            </a:r>
          </a:p>
          <a:p>
            <a:pPr algn="just">
              <a:spcBef>
                <a:spcPts val="900"/>
              </a:spcBef>
              <a:spcAft>
                <a:spcPts val="900"/>
              </a:spcAft>
            </a:pPr>
            <a:r>
              <a:rPr lang="en-GB" sz="1800" dirty="0" smtClean="0">
                <a:effectLst/>
                <a:latin typeface="Cambria" panose="02040503050406030204" pitchFamily="18" charset="0"/>
                <a:ea typeface="Cambria" panose="02040503050406030204" pitchFamily="18" charset="0"/>
                <a:cs typeface="Times New Roman" panose="02020603050405020304" pitchFamily="18" charset="0"/>
              </a:rPr>
              <a:t>Using the boxplot to check for outliers is very important in order to ascertain the range so that anything above or below is an outlier or class imbalance. </a:t>
            </a:r>
            <a:endParaRPr lang="x-none" sz="18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322" y="1273434"/>
            <a:ext cx="5060411" cy="3113142"/>
          </a:xfrm>
        </p:spPr>
      </p:pic>
      <p:pic>
        <p:nvPicPr>
          <p:cNvPr id="5" name="Picture 4"/>
          <p:cNvPicPr>
            <a:picLocks noChangeAspect="1"/>
          </p:cNvPicPr>
          <p:nvPr/>
        </p:nvPicPr>
        <p:blipFill>
          <a:blip r:embed="rId3"/>
          <a:stretch>
            <a:fillRect/>
          </a:stretch>
        </p:blipFill>
        <p:spPr>
          <a:xfrm>
            <a:off x="483636" y="4120459"/>
            <a:ext cx="6950097" cy="25459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297" y="4721891"/>
            <a:ext cx="3197744" cy="2031418"/>
          </a:xfrm>
          <a:prstGeom prst="rect">
            <a:avLst/>
          </a:prstGeom>
        </p:spPr>
      </p:pic>
    </p:spTree>
    <p:extLst>
      <p:ext uri="{BB962C8B-B14F-4D97-AF65-F5344CB8AC3E}">
        <p14:creationId xmlns:p14="http://schemas.microsoft.com/office/powerpoint/2010/main" val="293798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ED5C30-4297-1A0D-4AFB-092DEAE10B97}"/>
              </a:ext>
            </a:extLst>
          </p:cNvPr>
          <p:cNvSpPr>
            <a:spLocks noGrp="1"/>
          </p:cNvSpPr>
          <p:nvPr>
            <p:ph type="title"/>
          </p:nvPr>
        </p:nvSpPr>
        <p:spPr>
          <a:xfrm>
            <a:off x="1158240" y="169757"/>
            <a:ext cx="9875520" cy="1356360"/>
          </a:xfrm>
        </p:spPr>
        <p:txBody>
          <a:bodyPr>
            <a:normAutofit/>
          </a:bodyPr>
          <a:lstStyle/>
          <a:p>
            <a:pPr algn="ctr"/>
            <a:r>
              <a:rPr lang="en-GB" sz="3600" b="1" dirty="0" smtClean="0">
                <a:latin typeface="+mn-lt"/>
              </a:rPr>
              <a:t>VISUAL REPRESENTATION OF EVENTS</a:t>
            </a:r>
            <a:endParaRPr lang="x-none" sz="3600" b="1" dirty="0">
              <a:latin typeface="+mn-lt"/>
            </a:endParaRPr>
          </a:p>
        </p:txBody>
      </p:sp>
      <p:sp>
        <p:nvSpPr>
          <p:cNvPr id="8" name="TextBox 7">
            <a:extLst>
              <a:ext uri="{FF2B5EF4-FFF2-40B4-BE49-F238E27FC236}">
                <a16:creationId xmlns="" xmlns:a16="http://schemas.microsoft.com/office/drawing/2014/main" id="{DFFCBE31-AAB2-FD97-E216-4BEE98FF537F}"/>
              </a:ext>
            </a:extLst>
          </p:cNvPr>
          <p:cNvSpPr txBox="1"/>
          <p:nvPr/>
        </p:nvSpPr>
        <p:spPr>
          <a:xfrm>
            <a:off x="454639" y="1576873"/>
            <a:ext cx="11305561" cy="615553"/>
          </a:xfrm>
          <a:prstGeom prst="rect">
            <a:avLst/>
          </a:prstGeom>
          <a:noFill/>
        </p:spPr>
        <p:txBody>
          <a:bodyPr wrap="square">
            <a:spAutoFit/>
          </a:bodyPr>
          <a:lstStyle/>
          <a:p>
            <a:pPr algn="just">
              <a:spcBef>
                <a:spcPts val="900"/>
              </a:spcBef>
              <a:spcAft>
                <a:spcPts val="900"/>
              </a:spcAft>
            </a:pPr>
            <a:r>
              <a:rPr lang="en-GB" sz="1700" dirty="0" smtClean="0">
                <a:latin typeface="Cambria" panose="02040503050406030204" pitchFamily="18" charset="0"/>
                <a:ea typeface="Cambria" panose="02040503050406030204" pitchFamily="18" charset="0"/>
                <a:cs typeface="Times New Roman" panose="02020603050405020304" pitchFamily="18" charset="0"/>
              </a:rPr>
              <a:t>This visualizations assist us to see how events happen at different time, and the total number of the event. We could also see the most common event and the least common event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 y="3056468"/>
            <a:ext cx="5113867" cy="30626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667" y="3125528"/>
            <a:ext cx="6214533" cy="2924502"/>
          </a:xfrm>
          <a:prstGeom prst="rect">
            <a:avLst/>
          </a:prstGeom>
        </p:spPr>
      </p:pic>
    </p:spTree>
    <p:extLst>
      <p:ext uri="{BB962C8B-B14F-4D97-AF65-F5344CB8AC3E}">
        <p14:creationId xmlns:p14="http://schemas.microsoft.com/office/powerpoint/2010/main" val="17633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D9715-5587-6A70-0975-A4DAB4A516DF}"/>
              </a:ext>
            </a:extLst>
          </p:cNvPr>
          <p:cNvSpPr>
            <a:spLocks noGrp="1"/>
          </p:cNvSpPr>
          <p:nvPr>
            <p:ph type="title"/>
          </p:nvPr>
        </p:nvSpPr>
        <p:spPr>
          <a:xfrm>
            <a:off x="1158240" y="183191"/>
            <a:ext cx="9875520" cy="1356360"/>
          </a:xfrm>
        </p:spPr>
        <p:txBody>
          <a:bodyPr>
            <a:normAutofit/>
          </a:bodyPr>
          <a:lstStyle/>
          <a:p>
            <a:pPr algn="ctr"/>
            <a:r>
              <a:rPr lang="en-US" sz="3600" b="1" dirty="0" smtClean="0">
                <a:solidFill>
                  <a:srgbClr val="1CADE4"/>
                </a:solidFill>
              </a:rPr>
              <a:t>ANALYSIS </a:t>
            </a:r>
            <a:r>
              <a:rPr lang="en-US" sz="3600" b="1" dirty="0">
                <a:solidFill>
                  <a:srgbClr val="1CADE4"/>
                </a:solidFill>
              </a:rPr>
              <a:t>USING </a:t>
            </a:r>
            <a:r>
              <a:rPr lang="en-US" sz="3600" b="1" dirty="0" smtClean="0">
                <a:solidFill>
                  <a:srgbClr val="1CADE4"/>
                </a:solidFill>
              </a:rPr>
              <a:t>SQL QUERIES</a:t>
            </a:r>
            <a:endParaRPr lang="x-none" sz="3100" b="1" dirty="0"/>
          </a:p>
        </p:txBody>
      </p:sp>
      <p:sp>
        <p:nvSpPr>
          <p:cNvPr id="6" name="TextBox 5">
            <a:extLst>
              <a:ext uri="{FF2B5EF4-FFF2-40B4-BE49-F238E27FC236}">
                <a16:creationId xmlns="" xmlns:a16="http://schemas.microsoft.com/office/drawing/2014/main" id="{D8372AB9-05AB-B6EC-1DA8-3FE96EDCFE5D}"/>
              </a:ext>
            </a:extLst>
          </p:cNvPr>
          <p:cNvSpPr txBox="1"/>
          <p:nvPr/>
        </p:nvSpPr>
        <p:spPr>
          <a:xfrm>
            <a:off x="483637" y="1399591"/>
            <a:ext cx="5272254" cy="3600986"/>
          </a:xfrm>
          <a:prstGeom prst="rect">
            <a:avLst/>
          </a:prstGeom>
          <a:noFill/>
        </p:spPr>
        <p:txBody>
          <a:bodyPr wrap="square">
            <a:spAutoFit/>
          </a:bodyPr>
          <a:lstStyle/>
          <a:p>
            <a:pPr algn="just">
              <a:spcBef>
                <a:spcPts val="900"/>
              </a:spcBef>
              <a:spcAft>
                <a:spcPts val="900"/>
              </a:spcAft>
            </a:pPr>
            <a:r>
              <a:rPr lang="en-GB" dirty="0" err="1" smtClean="0">
                <a:latin typeface="Cambria" panose="02040503050406030204" pitchFamily="18" charset="0"/>
                <a:ea typeface="Cambria" panose="02040503050406030204" pitchFamily="18" charset="0"/>
                <a:cs typeface="Times New Roman" panose="02020603050405020304" pitchFamily="18" charset="0"/>
              </a:rPr>
              <a:t>Mysql</a:t>
            </a:r>
            <a:r>
              <a:rPr lang="en-GB" dirty="0" smtClean="0">
                <a:latin typeface="Cambria" panose="02040503050406030204" pitchFamily="18" charset="0"/>
                <a:ea typeface="Cambria" panose="02040503050406030204" pitchFamily="18" charset="0"/>
                <a:cs typeface="Times New Roman" panose="02020603050405020304" pitchFamily="18" charset="0"/>
              </a:rPr>
              <a:t> workbench was used in this section to give a further analysis to the data. Just like in the python analysis, the data was imported into a new database for analysis. Therefore, </a:t>
            </a:r>
            <a:r>
              <a:rPr lang="en-GB" dirty="0" err="1" smtClean="0">
                <a:latin typeface="Cambria" panose="02040503050406030204" pitchFamily="18" charset="0"/>
                <a:ea typeface="Cambria" panose="02040503050406030204" pitchFamily="18" charset="0"/>
                <a:cs typeface="Times New Roman" panose="02020603050405020304" pitchFamily="18" charset="0"/>
              </a:rPr>
              <a:t>Sql</a:t>
            </a:r>
            <a:r>
              <a:rPr lang="en-GB" dirty="0" smtClean="0">
                <a:latin typeface="Cambria" panose="02040503050406030204" pitchFamily="18" charset="0"/>
                <a:ea typeface="Cambria" panose="02040503050406030204" pitchFamily="18" charset="0"/>
                <a:cs typeface="Times New Roman" panose="02020603050405020304" pitchFamily="18" charset="0"/>
              </a:rPr>
              <a:t> queries were run to determine the events that are most and least common, get account ids that have the highest and lowest number of events. </a:t>
            </a:r>
          </a:p>
          <a:p>
            <a:pPr algn="just">
              <a:spcBef>
                <a:spcPts val="900"/>
              </a:spcBef>
              <a:spcAft>
                <a:spcPts val="900"/>
              </a:spcAft>
            </a:pPr>
            <a:r>
              <a:rPr lang="en-GB" dirty="0" smtClean="0">
                <a:latin typeface="Cambria" panose="02040503050406030204" pitchFamily="18" charset="0"/>
                <a:ea typeface="Cambria" panose="02040503050406030204" pitchFamily="18" charset="0"/>
                <a:cs typeface="Times New Roman" panose="02020603050405020304" pitchFamily="18" charset="0"/>
              </a:rPr>
              <a:t>Query was also written to determine how many times events occurred based on different times of the day.</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lgn="just">
              <a:spcBef>
                <a:spcPts val="900"/>
              </a:spcBef>
              <a:spcAft>
                <a:spcPts val="900"/>
              </a:spcAft>
            </a:pPr>
            <a:endParaRPr lang="x-none" sz="18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8340" y="1539551"/>
            <a:ext cx="5720393" cy="240945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340" y="3949002"/>
            <a:ext cx="5720394" cy="2407935"/>
          </a:xfrm>
          <a:prstGeom prst="rect">
            <a:avLst/>
          </a:prstGeom>
        </p:spPr>
      </p:pic>
    </p:spTree>
    <p:extLst>
      <p:ext uri="{BB962C8B-B14F-4D97-AF65-F5344CB8AC3E}">
        <p14:creationId xmlns:p14="http://schemas.microsoft.com/office/powerpoint/2010/main" val="769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D9715-5587-6A70-0975-A4DAB4A516DF}"/>
              </a:ext>
            </a:extLst>
          </p:cNvPr>
          <p:cNvSpPr>
            <a:spLocks noGrp="1"/>
          </p:cNvSpPr>
          <p:nvPr>
            <p:ph type="title"/>
          </p:nvPr>
        </p:nvSpPr>
        <p:spPr>
          <a:xfrm>
            <a:off x="1158240" y="183191"/>
            <a:ext cx="9875520" cy="1356360"/>
          </a:xfrm>
        </p:spPr>
        <p:txBody>
          <a:bodyPr>
            <a:normAutofit/>
          </a:bodyPr>
          <a:lstStyle/>
          <a:p>
            <a:pPr algn="ctr"/>
            <a:r>
              <a:rPr lang="en-US" sz="3600" b="1" dirty="0" smtClean="0">
                <a:solidFill>
                  <a:srgbClr val="1CADE4"/>
                </a:solidFill>
              </a:rPr>
              <a:t>POWER BI VISUALIZATION AND PREDICTION</a:t>
            </a:r>
            <a:endParaRPr lang="x-none" sz="3100" b="1" dirty="0"/>
          </a:p>
        </p:txBody>
      </p:sp>
      <p:sp>
        <p:nvSpPr>
          <p:cNvPr id="6" name="TextBox 5">
            <a:extLst>
              <a:ext uri="{FF2B5EF4-FFF2-40B4-BE49-F238E27FC236}">
                <a16:creationId xmlns="" xmlns:a16="http://schemas.microsoft.com/office/drawing/2014/main" id="{D8372AB9-05AB-B6EC-1DA8-3FE96EDCFE5D}"/>
              </a:ext>
            </a:extLst>
          </p:cNvPr>
          <p:cNvSpPr txBox="1"/>
          <p:nvPr/>
        </p:nvSpPr>
        <p:spPr>
          <a:xfrm>
            <a:off x="483636" y="1399591"/>
            <a:ext cx="11222693" cy="1661993"/>
          </a:xfrm>
          <a:prstGeom prst="rect">
            <a:avLst/>
          </a:prstGeom>
          <a:noFill/>
        </p:spPr>
        <p:txBody>
          <a:bodyPr wrap="square">
            <a:spAutoFit/>
          </a:bodyPr>
          <a:lstStyle/>
          <a:p>
            <a:pPr algn="just">
              <a:spcBef>
                <a:spcPts val="900"/>
              </a:spcBef>
              <a:spcAft>
                <a:spcPts val="900"/>
              </a:spcAft>
            </a:pPr>
            <a:r>
              <a:rPr lang="en-GB" dirty="0" smtClean="0">
                <a:latin typeface="Cambria" panose="02040503050406030204" pitchFamily="18" charset="0"/>
                <a:ea typeface="Cambria" panose="02040503050406030204" pitchFamily="18" charset="0"/>
                <a:cs typeface="Times New Roman" panose="02020603050405020304" pitchFamily="18" charset="0"/>
              </a:rPr>
              <a:t>The dataset from the </a:t>
            </a:r>
            <a:r>
              <a:rPr lang="en-GB" dirty="0" err="1" smtClean="0">
                <a:latin typeface="Cambria" panose="02040503050406030204" pitchFamily="18" charset="0"/>
                <a:ea typeface="Cambria" panose="02040503050406030204" pitchFamily="18" charset="0"/>
                <a:cs typeface="Times New Roman" panose="02020603050405020304" pitchFamily="18" charset="0"/>
              </a:rPr>
              <a:t>sql</a:t>
            </a:r>
            <a:r>
              <a:rPr lang="en-GB" dirty="0" smtClean="0">
                <a:latin typeface="Cambria" panose="02040503050406030204" pitchFamily="18" charset="0"/>
                <a:ea typeface="Cambria" panose="02040503050406030204" pitchFamily="18" charset="0"/>
                <a:cs typeface="Times New Roman" panose="02020603050405020304" pitchFamily="18" charset="0"/>
              </a:rPr>
              <a:t> query written to determine how many times events occurred based on different times of the day was exported and used for the visualization and prediction for the next 24 hours in power bi. </a:t>
            </a:r>
          </a:p>
          <a:p>
            <a:pPr algn="just">
              <a:spcBef>
                <a:spcPts val="900"/>
              </a:spcBef>
              <a:spcAft>
                <a:spcPts val="900"/>
              </a:spcAft>
            </a:pPr>
            <a:r>
              <a:rPr lang="en-GB" sz="1800" dirty="0" smtClean="0">
                <a:effectLst/>
                <a:latin typeface="Cambria" panose="02040503050406030204" pitchFamily="18" charset="0"/>
                <a:ea typeface="Cambria" panose="02040503050406030204" pitchFamily="18" charset="0"/>
                <a:cs typeface="Times New Roman" panose="02020603050405020304" pitchFamily="18" charset="0"/>
              </a:rPr>
              <a:t>A </a:t>
            </a:r>
            <a:r>
              <a:rPr lang="en-GB" sz="1800" dirty="0" err="1" smtClean="0">
                <a:effectLst/>
                <a:latin typeface="Cambria" panose="02040503050406030204" pitchFamily="18" charset="0"/>
                <a:ea typeface="Cambria" panose="02040503050406030204" pitchFamily="18" charset="0"/>
                <a:cs typeface="Times New Roman" panose="02020603050405020304" pitchFamily="18" charset="0"/>
              </a:rPr>
              <a:t>timeserie</a:t>
            </a:r>
            <a:r>
              <a:rPr lang="en-GB" dirty="0" err="1" smtClean="0">
                <a:latin typeface="Cambria" panose="02040503050406030204" pitchFamily="18" charset="0"/>
                <a:ea typeface="Cambria" panose="02040503050406030204" pitchFamily="18" charset="0"/>
                <a:cs typeface="Times New Roman" panose="02020603050405020304" pitchFamily="18" charset="0"/>
              </a:rPr>
              <a:t>s</a:t>
            </a:r>
            <a:r>
              <a:rPr lang="en-GB" dirty="0" smtClean="0">
                <a:latin typeface="Cambria" panose="02040503050406030204" pitchFamily="18" charset="0"/>
                <a:ea typeface="Cambria" panose="02040503050406030204" pitchFamily="18" charset="0"/>
                <a:cs typeface="Times New Roman" panose="02020603050405020304" pitchFamily="18" charset="0"/>
              </a:rPr>
              <a:t> or overtime chart are always plotted with the use of line chart.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lgn="just">
              <a:spcBef>
                <a:spcPts val="900"/>
              </a:spcBef>
              <a:spcAft>
                <a:spcPts val="900"/>
              </a:spcAft>
            </a:pPr>
            <a:endParaRPr lang="x-none" sz="18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13" y="2672862"/>
            <a:ext cx="11736474" cy="3924163"/>
          </a:xfrm>
          <a:prstGeom prst="rect">
            <a:avLst/>
          </a:prstGeom>
        </p:spPr>
      </p:pic>
    </p:spTree>
    <p:extLst>
      <p:ext uri="{BB962C8B-B14F-4D97-AF65-F5344CB8AC3E}">
        <p14:creationId xmlns:p14="http://schemas.microsoft.com/office/powerpoint/2010/main" val="265252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THE CODES AND QUERIES</a:t>
            </a:r>
            <a:endParaRPr lang="en-US" dirty="0"/>
          </a:p>
        </p:txBody>
      </p:sp>
      <p:sp>
        <p:nvSpPr>
          <p:cNvPr id="4" name="Content Placeholder 3"/>
          <p:cNvSpPr>
            <a:spLocks noGrp="1"/>
          </p:cNvSpPr>
          <p:nvPr>
            <p:ph idx="1"/>
          </p:nvPr>
        </p:nvSpPr>
        <p:spPr>
          <a:xfrm>
            <a:off x="1143000" y="2057400"/>
            <a:ext cx="9872871" cy="3499338"/>
          </a:xfrm>
        </p:spPr>
        <p:txBody>
          <a:bodyPr>
            <a:normAutofit fontScale="92500" lnSpcReduction="20000"/>
          </a:bodyPr>
          <a:lstStyle/>
          <a:p>
            <a:pPr marL="45720" indent="0">
              <a:buNone/>
            </a:pPr>
            <a:r>
              <a:rPr lang="en-US" sz="3300" dirty="0" smtClean="0"/>
              <a:t>A copy of the project codes, queries and slides is available in my personal </a:t>
            </a:r>
            <a:r>
              <a:rPr lang="en-US" sz="3300" dirty="0" err="1" smtClean="0"/>
              <a:t>Github</a:t>
            </a:r>
            <a:r>
              <a:rPr lang="en-US" sz="3300" dirty="0" smtClean="0"/>
              <a:t> repo with the link: </a:t>
            </a:r>
            <a:endParaRPr lang="en-US" sz="3300" dirty="0" smtClean="0"/>
          </a:p>
          <a:p>
            <a:pPr marL="45720" indent="0">
              <a:buNone/>
            </a:pPr>
            <a:endParaRPr lang="en-US" sz="3300" dirty="0">
              <a:hlinkClick r:id="rId2"/>
            </a:endParaRPr>
          </a:p>
          <a:p>
            <a:pPr marL="45720" indent="0">
              <a:buNone/>
            </a:pPr>
            <a:r>
              <a:rPr lang="en-US" sz="3300" dirty="0" smtClean="0">
                <a:hlinkClick r:id="rId2"/>
              </a:rPr>
              <a:t>https</a:t>
            </a:r>
            <a:r>
              <a:rPr lang="en-US" sz="3300" dirty="0">
                <a:hlinkClick r:id="rId2"/>
              </a:rPr>
              <a:t>://</a:t>
            </a:r>
            <a:r>
              <a:rPr lang="en-US" sz="3300" dirty="0" smtClean="0">
                <a:hlinkClick r:id="rId2"/>
              </a:rPr>
              <a:t>github.com/comsheidu/Datalab_Final_project</a:t>
            </a:r>
            <a:endParaRPr lang="en-US" sz="3300" dirty="0" smtClean="0"/>
          </a:p>
          <a:p>
            <a:pPr marL="45720" indent="0">
              <a:buNone/>
            </a:pPr>
            <a:r>
              <a:rPr lang="en-US" sz="3300" dirty="0" smtClean="0"/>
              <a:t>  </a:t>
            </a:r>
            <a:endParaRPr lang="en-US" sz="3300" dirty="0" smtClean="0"/>
          </a:p>
          <a:p>
            <a:pPr marL="45720" indent="0">
              <a:buNone/>
            </a:pPr>
            <a:endParaRPr lang="en-US" dirty="0"/>
          </a:p>
          <a:p>
            <a:pPr marL="45720" indent="0">
              <a:buNone/>
            </a:pPr>
            <a:r>
              <a:rPr lang="en-US" dirty="0"/>
              <a:t>	</a:t>
            </a:r>
            <a:r>
              <a:rPr lang="en-US" dirty="0" smtClean="0"/>
              <a:t>	</a:t>
            </a:r>
            <a:r>
              <a:rPr lang="en-US" dirty="0" smtClean="0"/>
              <a:t>	</a:t>
            </a:r>
            <a:r>
              <a:rPr lang="en-US" sz="5200" dirty="0" smtClean="0"/>
              <a:t>THANK YOU </a:t>
            </a:r>
          </a:p>
          <a:p>
            <a:pPr marL="45720" indent="0">
              <a:buNone/>
            </a:pPr>
            <a:endParaRPr lang="en-US" dirty="0"/>
          </a:p>
          <a:p>
            <a:pPr marL="45720" indent="0">
              <a:buNone/>
            </a:pPr>
            <a:endParaRPr lang="en-US" dirty="0" smtClean="0"/>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322444400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959</TotalTime>
  <Words>399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Cambria</vt:lpstr>
      <vt:lpstr>Corbel</vt:lpstr>
      <vt:lpstr>Helvetica Neue</vt:lpstr>
      <vt:lpstr>Times New Roman</vt:lpstr>
      <vt:lpstr>Basis</vt:lpstr>
      <vt:lpstr>Data science on subscription service </vt:lpstr>
      <vt:lpstr>EXPLORATORY DATA ANALYSIS USING JUPYTER NOTEBOOK(PYTHON)</vt:lpstr>
      <vt:lpstr>ANALYSING MISSING DATA AND CLASS IMBALANCES</vt:lpstr>
      <vt:lpstr>VISUAL REPRESENTATION OF EVENTS</vt:lpstr>
      <vt:lpstr>ANALYSIS USING SQL QUERIES</vt:lpstr>
      <vt:lpstr>POWER BI VISUALIZATION AND PREDICTION</vt:lpstr>
      <vt:lpstr>ACCESSING THE CODES AND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MARKETING COMPANY, ANALYSIS OF CLIENT’S FACEBOOK ADS CAMPAIGN</dc:title>
  <dc:creator>Oyeleke Olayemi</dc:creator>
  <cp:lastModifiedBy>Microsoft account</cp:lastModifiedBy>
  <cp:revision>49</cp:revision>
  <dcterms:created xsi:type="dcterms:W3CDTF">2022-10-16T06:27:00Z</dcterms:created>
  <dcterms:modified xsi:type="dcterms:W3CDTF">2023-04-14T10:16:52Z</dcterms:modified>
</cp:coreProperties>
</file>