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2AD78-BDCB-0353-FD08-285CD8A409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6F5AD4-F402-BA5A-83C4-FA60F5049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F44D41-E2B3-D868-49D1-19F81665F807}"/>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BA478197-C20E-498E-2AA9-455EF605F5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CA3184-DB75-4D91-B7C9-F24EEA3BFC6C}"/>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3494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24807-78A2-2674-C284-ED979DA835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9AFED7-F87A-26DC-24B3-E90B126DD3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6DA178-DD10-F154-2522-9BBC4D047DD3}"/>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CE291B92-E6B9-3384-EDC7-81ABAC60A5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D0507F-9361-C3AB-50D1-93A5EC975418}"/>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253518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9BE4BC-0E8D-53CF-363C-5CC7D5742D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CCB980-ECED-97B3-DD92-09ED9AC4ECB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ADED85-2DD3-174B-B80A-5119DF90AFE9}"/>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44A55101-958E-9292-86B3-2D3F43B3F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E6215-D58F-07AF-A0E7-F6C227FDE71A}"/>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273814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DFA0E-553A-6E31-169C-15F833E216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13A110-B23D-DA3A-187B-3E24420F9F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8C6503-8042-9566-535F-114A9D44E845}"/>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211FF065-2883-3A4C-892A-B2FE0FBEE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2971A0-F4EF-3B83-6182-777E56DAF267}"/>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321386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8C548-27F9-B174-3488-50755356CE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8BB9E8-A88C-4DC6-C545-1CE9B2EB6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74C3C2-48BD-CE20-F6C1-1FE55DC1BF68}"/>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68E18A2E-7926-800A-A286-D22E232FC6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B7A91-8DEE-8EE5-DFD9-F8A80EC22E42}"/>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265977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9F19D-A2D5-A4A8-B3F6-7BB4E5246B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72B1C-835E-CB85-7738-BFD09D5C42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274CD1-CB70-EF8F-8120-5F939B3D1DD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537C970-0CA2-E123-8A6E-6A2AD450DFB1}"/>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08462456-E31D-D1E0-A857-36B042A119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382A3-264A-35EA-E217-7E347CC52BDE}"/>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384004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CAC33-C775-4966-C34B-5273279050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B2AED4-689D-3ADC-77ED-9F3D81E35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B4F749-8576-FC65-DC81-C55EFAB06F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13380C-A8B1-F2A9-7581-E5D90A72D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CFE265-9D4E-96AB-6EC0-01271D037E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BB15D-F7FD-3586-4394-8D26C67EE306}"/>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8" name="页脚占位符 7">
            <a:extLst>
              <a:ext uri="{FF2B5EF4-FFF2-40B4-BE49-F238E27FC236}">
                <a16:creationId xmlns:a16="http://schemas.microsoft.com/office/drawing/2014/main" id="{DD614E3A-60A1-0257-4ED8-6C14A978DBD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6F961D-44FD-009D-7E58-9AC2FA2D14FE}"/>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5849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2889F-D416-3E1A-616F-9192E48335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E31323-3164-A24E-8828-04CC9756190E}"/>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4" name="页脚占位符 3">
            <a:extLst>
              <a:ext uri="{FF2B5EF4-FFF2-40B4-BE49-F238E27FC236}">
                <a16:creationId xmlns:a16="http://schemas.microsoft.com/office/drawing/2014/main" id="{050AC88C-588A-2049-8A12-0C74CC3549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B47866-5A37-2935-83B7-8B17EF67BE56}"/>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12478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D86771-5D0A-B4FA-3EDB-12C43E04F737}"/>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3" name="页脚占位符 2">
            <a:extLst>
              <a:ext uri="{FF2B5EF4-FFF2-40B4-BE49-F238E27FC236}">
                <a16:creationId xmlns:a16="http://schemas.microsoft.com/office/drawing/2014/main" id="{2CFF3795-A30F-6018-040F-A4E46E6B14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1A06C5-FA97-24BA-693B-63DBEC2FFE2E}"/>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110014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D65F4-7D71-0592-3C23-A573E4093C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EC3E1F-CD33-51B9-FB49-D525FBC09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9A6738-AFFC-022C-397A-56663E95E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0019A4-6A32-C85E-09CE-9EB133E9137A}"/>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8776D805-5C75-7A48-D12E-92D7424EC6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F49E95-86FD-ECE2-C714-AF83A4AD3C5F}"/>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318580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BE1A1-1758-392A-915F-519854AE35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531024-EF48-57F8-F061-D5CC2A0B6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14D3DD-95C8-7981-69BC-5BFF6864D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20A8CC-A715-38E5-464D-A53E5C89EC48}"/>
              </a:ext>
            </a:extLst>
          </p:cNvPr>
          <p:cNvSpPr>
            <a:spLocks noGrp="1"/>
          </p:cNvSpPr>
          <p:nvPr>
            <p:ph type="dt" sz="half" idx="10"/>
          </p:nvPr>
        </p:nvSpPr>
        <p:spPr/>
        <p:txBody>
          <a:bodyPr/>
          <a:lstStyle/>
          <a:p>
            <a:fld id="{74DD1D3A-1F60-4200-A161-B5F60CF3D8A2}" type="datetimeFigureOut">
              <a:rPr lang="zh-CN" altLang="en-US" smtClean="0"/>
              <a:t>2024/1/5</a:t>
            </a:fld>
            <a:endParaRPr lang="zh-CN" altLang="en-US"/>
          </a:p>
        </p:txBody>
      </p:sp>
      <p:sp>
        <p:nvSpPr>
          <p:cNvPr id="6" name="页脚占位符 5">
            <a:extLst>
              <a:ext uri="{FF2B5EF4-FFF2-40B4-BE49-F238E27FC236}">
                <a16:creationId xmlns:a16="http://schemas.microsoft.com/office/drawing/2014/main" id="{E3D2B1D8-140D-8BE5-4A15-36B709B97B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F77077-AF5A-CCAF-DD14-C20CD31FAAEA}"/>
              </a:ext>
            </a:extLst>
          </p:cNvPr>
          <p:cNvSpPr>
            <a:spLocks noGrp="1"/>
          </p:cNvSpPr>
          <p:nvPr>
            <p:ph type="sldNum" sz="quarter" idx="12"/>
          </p:nvPr>
        </p:nvSpPr>
        <p:spPr/>
        <p:txBody>
          <a:body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8215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23F0D0-6879-EB01-DDC3-587F3E66D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ADC56D-1158-2DEC-0895-4EB12EB5C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465ABD-8632-76BA-6846-CD306EFBB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D1D3A-1F60-4200-A161-B5F60CF3D8A2}" type="datetimeFigureOut">
              <a:rPr lang="zh-CN" altLang="en-US" smtClean="0"/>
              <a:t>2024/1/5</a:t>
            </a:fld>
            <a:endParaRPr lang="zh-CN" altLang="en-US"/>
          </a:p>
        </p:txBody>
      </p:sp>
      <p:sp>
        <p:nvSpPr>
          <p:cNvPr id="5" name="页脚占位符 4">
            <a:extLst>
              <a:ext uri="{FF2B5EF4-FFF2-40B4-BE49-F238E27FC236}">
                <a16:creationId xmlns:a16="http://schemas.microsoft.com/office/drawing/2014/main" id="{45AC2A5C-EB74-E14C-AAF4-F6BD9D2F2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FAFAAF-4D7A-8818-10C7-8EECA8ECE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E0860-B7F6-48ED-88FD-AF374644A2D4}" type="slidenum">
              <a:rPr lang="zh-CN" altLang="en-US" smtClean="0"/>
              <a:t>‹#›</a:t>
            </a:fld>
            <a:endParaRPr lang="zh-CN" altLang="en-US"/>
          </a:p>
        </p:txBody>
      </p:sp>
    </p:spTree>
    <p:extLst>
      <p:ext uri="{BB962C8B-B14F-4D97-AF65-F5344CB8AC3E}">
        <p14:creationId xmlns:p14="http://schemas.microsoft.com/office/powerpoint/2010/main" val="1137882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edea/android-dynamical-load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3BBD9-9C2E-527A-E72F-7A5BB55648AE}"/>
              </a:ext>
            </a:extLst>
          </p:cNvPr>
          <p:cNvSpPr>
            <a:spLocks noGrp="1"/>
          </p:cNvSpPr>
          <p:nvPr>
            <p:ph type="ctrTitle"/>
          </p:nvPr>
        </p:nvSpPr>
        <p:spPr/>
        <p:txBody>
          <a:bodyPr/>
          <a:lstStyle/>
          <a:p>
            <a:r>
              <a:rPr lang="zh-CN" altLang="en-US" dirty="0"/>
              <a:t>动态加载介绍</a:t>
            </a:r>
          </a:p>
        </p:txBody>
      </p:sp>
      <p:sp>
        <p:nvSpPr>
          <p:cNvPr id="3" name="副标题 2">
            <a:extLst>
              <a:ext uri="{FF2B5EF4-FFF2-40B4-BE49-F238E27FC236}">
                <a16:creationId xmlns:a16="http://schemas.microsoft.com/office/drawing/2014/main" id="{BFA7EBEC-0CD2-EBAF-6D25-2E14D6051563}"/>
              </a:ext>
            </a:extLst>
          </p:cNvPr>
          <p:cNvSpPr>
            <a:spLocks noGrp="1"/>
          </p:cNvSpPr>
          <p:nvPr>
            <p:ph type="subTitle" idx="1"/>
          </p:nvPr>
        </p:nvSpPr>
        <p:spPr/>
        <p:txBody>
          <a:bodyPr/>
          <a:lstStyle/>
          <a:p>
            <a:pPr algn="r"/>
            <a:r>
              <a:rPr lang="en-US" altLang="zh-CN" dirty="0"/>
              <a:t>2016</a:t>
            </a:r>
            <a:r>
              <a:rPr lang="zh-CN" altLang="en-US" dirty="0"/>
              <a:t>年博客</a:t>
            </a:r>
            <a:endParaRPr lang="en-US" altLang="zh-CN" dirty="0"/>
          </a:p>
          <a:p>
            <a:pPr algn="r"/>
            <a:r>
              <a:rPr lang="en-US" altLang="zh-CN" dirty="0"/>
              <a:t>2024.1.5</a:t>
            </a:r>
            <a:endParaRPr lang="zh-CN" altLang="en-US" dirty="0"/>
          </a:p>
        </p:txBody>
      </p:sp>
    </p:spTree>
    <p:extLst>
      <p:ext uri="{BB962C8B-B14F-4D97-AF65-F5344CB8AC3E}">
        <p14:creationId xmlns:p14="http://schemas.microsoft.com/office/powerpoint/2010/main" val="224812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CC7EE6-C0D8-EDB5-57F0-D70813356F3C}"/>
              </a:ext>
            </a:extLst>
          </p:cNvPr>
          <p:cNvSpPr txBox="1"/>
          <p:nvPr/>
        </p:nvSpPr>
        <p:spPr>
          <a:xfrm>
            <a:off x="680720" y="406400"/>
            <a:ext cx="660400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effectLst/>
              </a:rPr>
              <a:t>ClassLoader</a:t>
            </a:r>
            <a:endParaRPr lang="zh-CN" altLang="en-US" sz="3200" dirty="0"/>
          </a:p>
        </p:txBody>
      </p:sp>
      <p:sp>
        <p:nvSpPr>
          <p:cNvPr id="4" name="文本框 3">
            <a:extLst>
              <a:ext uri="{FF2B5EF4-FFF2-40B4-BE49-F238E27FC236}">
                <a16:creationId xmlns:a16="http://schemas.microsoft.com/office/drawing/2014/main" id="{928931E6-9A41-598E-1259-205AB6CE0C01}"/>
              </a:ext>
            </a:extLst>
          </p:cNvPr>
          <p:cNvSpPr txBox="1"/>
          <p:nvPr/>
        </p:nvSpPr>
        <p:spPr>
          <a:xfrm>
            <a:off x="1137920" y="1069539"/>
            <a:ext cx="9916160" cy="830997"/>
          </a:xfrm>
          <a:prstGeom prst="rect">
            <a:avLst/>
          </a:prstGeom>
          <a:noFill/>
        </p:spPr>
        <p:txBody>
          <a:bodyPr wrap="square">
            <a:spAutoFit/>
          </a:bodyPr>
          <a:lstStyle/>
          <a:p>
            <a:r>
              <a:rPr lang="zh-CN" altLang="en-US" sz="2400" dirty="0"/>
              <a:t>对于</a:t>
            </a:r>
            <a:r>
              <a:rPr lang="en-US" altLang="zh-CN" sz="2400" dirty="0"/>
              <a:t>Java</a:t>
            </a:r>
            <a:r>
              <a:rPr lang="zh-CN" altLang="en-US" sz="2400" dirty="0"/>
              <a:t>，运行程序也就是运行类（编译得到的</a:t>
            </a:r>
            <a:r>
              <a:rPr lang="en-US" altLang="zh-CN" sz="2400" dirty="0"/>
              <a:t>class</a:t>
            </a:r>
            <a:r>
              <a:rPr lang="zh-CN" altLang="en-US" sz="2400" dirty="0"/>
              <a:t>文件），其中起关键作用的是</a:t>
            </a:r>
            <a:r>
              <a:rPr lang="en-US" altLang="zh-CN" sz="2400" dirty="0" err="1"/>
              <a:t>ClassLoader</a:t>
            </a:r>
            <a:r>
              <a:rPr lang="zh-CN" altLang="en-US" sz="2400" dirty="0"/>
              <a:t>。一个运行中的</a:t>
            </a:r>
            <a:r>
              <a:rPr lang="en-US" altLang="zh-CN" sz="2400" dirty="0"/>
              <a:t>APP</a:t>
            </a:r>
            <a:r>
              <a:rPr lang="zh-CN" altLang="en-US" sz="2400" dirty="0"/>
              <a:t>不只有一个</a:t>
            </a:r>
            <a:r>
              <a:rPr lang="en-US" altLang="zh-CN" sz="2400" dirty="0" err="1"/>
              <a:t>ClassLoader</a:t>
            </a:r>
            <a:r>
              <a:rPr lang="zh-CN" altLang="en-US" sz="2400" dirty="0"/>
              <a:t>。</a:t>
            </a:r>
            <a:endParaRPr lang="en-US" altLang="zh-CN" sz="2400" dirty="0"/>
          </a:p>
        </p:txBody>
      </p:sp>
      <p:sp>
        <p:nvSpPr>
          <p:cNvPr id="6" name="文本框 5">
            <a:extLst>
              <a:ext uri="{FF2B5EF4-FFF2-40B4-BE49-F238E27FC236}">
                <a16:creationId xmlns:a16="http://schemas.microsoft.com/office/drawing/2014/main" id="{121E00EE-4B9A-74F3-6530-3A3A0FCC437D}"/>
              </a:ext>
            </a:extLst>
          </p:cNvPr>
          <p:cNvSpPr txBox="1"/>
          <p:nvPr/>
        </p:nvSpPr>
        <p:spPr>
          <a:xfrm>
            <a:off x="650240" y="1978900"/>
            <a:ext cx="10891520" cy="4955203"/>
          </a:xfrm>
          <a:prstGeom prst="rect">
            <a:avLst/>
          </a:prstGeom>
          <a:noFill/>
        </p:spPr>
        <p:txBody>
          <a:bodyPr wrap="square">
            <a:spAutoFit/>
          </a:bodyPr>
          <a:lstStyle/>
          <a:p>
            <a:endParaRPr lang="en-US" altLang="zh-CN" sz="2000" dirty="0"/>
          </a:p>
          <a:p>
            <a:r>
              <a:rPr lang="en-US" altLang="zh-CN" sz="2800" dirty="0"/>
              <a:t>- </a:t>
            </a:r>
            <a:r>
              <a:rPr lang="en-US" altLang="zh-CN" sz="2800" b="1" dirty="0"/>
              <a:t>Boot</a:t>
            </a:r>
            <a:r>
              <a:rPr lang="zh-CN" altLang="en-US" sz="2800" b="1" dirty="0"/>
              <a:t>类型的</a:t>
            </a:r>
            <a:r>
              <a:rPr lang="en-US" altLang="zh-CN" sz="2800" b="1" dirty="0" err="1"/>
              <a:t>ClassLoader</a:t>
            </a:r>
            <a:r>
              <a:rPr lang="zh-CN" altLang="en-US" sz="2800" b="1" dirty="0"/>
              <a:t>实例</a:t>
            </a:r>
            <a:endParaRPr lang="en-US" altLang="zh-CN" sz="2800" b="1" dirty="0"/>
          </a:p>
          <a:p>
            <a:endParaRPr lang="zh-CN" altLang="en-US" sz="2800" b="1" dirty="0"/>
          </a:p>
          <a:p>
            <a:r>
              <a:rPr lang="zh-CN" altLang="en-US" sz="2400" dirty="0"/>
              <a:t>    在</a:t>
            </a:r>
            <a:r>
              <a:rPr lang="en-US" altLang="zh-CN" sz="2400" dirty="0"/>
              <a:t>Android</a:t>
            </a:r>
            <a:r>
              <a:rPr lang="zh-CN" altLang="en-US" sz="2400" dirty="0"/>
              <a:t>系统启动的时候会创建一个</a:t>
            </a:r>
            <a:r>
              <a:rPr lang="en-US" altLang="zh-CN" sz="2400" dirty="0"/>
              <a:t>Boot</a:t>
            </a:r>
            <a:r>
              <a:rPr lang="zh-CN" altLang="en-US" sz="2400" dirty="0"/>
              <a:t>类型的</a:t>
            </a:r>
            <a:r>
              <a:rPr lang="en-US" altLang="zh-CN" sz="2400" dirty="0" err="1"/>
              <a:t>ClassLoader</a:t>
            </a:r>
            <a:r>
              <a:rPr lang="zh-CN" altLang="en-US" sz="2400" dirty="0"/>
              <a:t>实例，用于加载系统</a:t>
            </a:r>
            <a:r>
              <a:rPr lang="en-US" altLang="zh-CN" sz="2400" dirty="0"/>
              <a:t>Framework</a:t>
            </a:r>
            <a:r>
              <a:rPr lang="zh-CN" altLang="en-US" sz="2400" dirty="0"/>
              <a:t>层级的类，</a:t>
            </a:r>
            <a:r>
              <a:rPr lang="en-US" altLang="zh-CN" sz="2400" dirty="0"/>
              <a:t>APP</a:t>
            </a:r>
            <a:r>
              <a:rPr lang="zh-CN" altLang="en-US" sz="2400" dirty="0"/>
              <a:t>启动的时候也会把这个</a:t>
            </a:r>
            <a:r>
              <a:rPr lang="en-US" altLang="zh-CN" sz="2400" dirty="0"/>
              <a:t>Boot</a:t>
            </a:r>
            <a:r>
              <a:rPr lang="zh-CN" altLang="en-US" sz="2400" dirty="0"/>
              <a:t>类型的</a:t>
            </a:r>
            <a:r>
              <a:rPr lang="en-US" altLang="zh-CN" sz="2400" dirty="0" err="1"/>
              <a:t>ClassLoader</a:t>
            </a:r>
            <a:r>
              <a:rPr lang="zh-CN" altLang="en-US" sz="2400" dirty="0"/>
              <a:t>传进来。</a:t>
            </a:r>
            <a:endParaRPr lang="en-US" altLang="zh-CN" sz="2400" dirty="0"/>
          </a:p>
          <a:p>
            <a:endParaRPr lang="zh-CN" altLang="en-US" sz="2400" dirty="0"/>
          </a:p>
          <a:p>
            <a:r>
              <a:rPr lang="zh-CN" altLang="en-US" sz="2400" dirty="0"/>
              <a:t>    关于 </a:t>
            </a:r>
            <a:r>
              <a:rPr lang="en-US" altLang="zh-CN" sz="2400" dirty="0" err="1"/>
              <a:t>BootClassLoader</a:t>
            </a:r>
            <a:r>
              <a:rPr lang="en-US" altLang="zh-CN" sz="2400" dirty="0"/>
              <a:t> </a:t>
            </a:r>
            <a:r>
              <a:rPr lang="zh-CN" altLang="en-US" sz="2400" dirty="0"/>
              <a:t>：</a:t>
            </a:r>
            <a:endParaRPr lang="en-US" altLang="zh-CN" sz="2400" dirty="0"/>
          </a:p>
          <a:p>
            <a:r>
              <a:rPr lang="en-US" altLang="zh-CN" sz="2400" dirty="0"/>
              <a:t>    &gt; - </a:t>
            </a:r>
            <a:r>
              <a:rPr lang="zh-CN" altLang="en-US" sz="2400" dirty="0"/>
              <a:t>根类加载器：</a:t>
            </a:r>
            <a:r>
              <a:rPr lang="en-US" altLang="zh-CN" sz="2400" dirty="0" err="1"/>
              <a:t>BootClassLoader</a:t>
            </a:r>
            <a:r>
              <a:rPr lang="en-US" altLang="zh-CN" sz="2400" dirty="0"/>
              <a:t> </a:t>
            </a:r>
            <a:r>
              <a:rPr lang="zh-CN" altLang="en-US" sz="2400" dirty="0"/>
              <a:t>是系统的根类加载器，它是类加载器层次结构中的最顶层。</a:t>
            </a:r>
            <a:r>
              <a:rPr lang="en-US" altLang="zh-CN" sz="2400" dirty="0"/>
              <a:t> </a:t>
            </a:r>
          </a:p>
          <a:p>
            <a:r>
              <a:rPr lang="en-US" altLang="zh-CN" sz="2400" dirty="0"/>
              <a:t>    &gt; - </a:t>
            </a:r>
            <a:r>
              <a:rPr lang="zh-CN" altLang="en-US" sz="2400" dirty="0"/>
              <a:t>加载核心类和资源：负责加载安卓框架的系统类和资源。</a:t>
            </a:r>
            <a:endParaRPr lang="en-US" altLang="zh-CN" sz="2400" dirty="0"/>
          </a:p>
          <a:p>
            <a:r>
              <a:rPr lang="zh-CN" altLang="en-US" sz="2400" dirty="0"/>
              <a:t>    </a:t>
            </a:r>
            <a:r>
              <a:rPr lang="en-US" altLang="zh-CN" sz="2400" dirty="0"/>
              <a:t>&gt; - </a:t>
            </a:r>
            <a:r>
              <a:rPr lang="zh-CN" altLang="en-US" sz="2400" dirty="0"/>
              <a:t>引导类路径：使用一组指定了系统类和库的位置的预定义的引导类路径。</a:t>
            </a:r>
          </a:p>
          <a:p>
            <a:r>
              <a:rPr lang="zh-CN" altLang="en-US" sz="2400" dirty="0"/>
              <a:t>    </a:t>
            </a:r>
            <a:r>
              <a:rPr lang="en-US" altLang="zh-CN" sz="2400" dirty="0"/>
              <a:t>&gt; - </a:t>
            </a:r>
            <a:r>
              <a:rPr lang="zh-CN" altLang="en-US" sz="2400" dirty="0"/>
              <a:t>不可更改性：在系统启动时创建保持不变。无法直接创建或修改。</a:t>
            </a:r>
          </a:p>
        </p:txBody>
      </p:sp>
    </p:spTree>
    <p:extLst>
      <p:ext uri="{BB962C8B-B14F-4D97-AF65-F5344CB8AC3E}">
        <p14:creationId xmlns:p14="http://schemas.microsoft.com/office/powerpoint/2010/main" val="224192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69F118-5008-DBCA-8BD0-0DA685E8D3A3}"/>
              </a:ext>
            </a:extLst>
          </p:cNvPr>
          <p:cNvSpPr txBox="1"/>
          <p:nvPr/>
        </p:nvSpPr>
        <p:spPr>
          <a:xfrm>
            <a:off x="1417320" y="1302156"/>
            <a:ext cx="9357360" cy="3452355"/>
          </a:xfrm>
          <a:prstGeom prst="rect">
            <a:avLst/>
          </a:prstGeom>
          <a:noFill/>
        </p:spPr>
        <p:txBody>
          <a:bodyPr wrap="square">
            <a:spAutoFit/>
          </a:bodyPr>
          <a:lstStyle/>
          <a:p>
            <a:pPr>
              <a:lnSpc>
                <a:spcPct val="150000"/>
              </a:lnSpc>
            </a:pPr>
            <a:r>
              <a:rPr lang="en-US" altLang="zh-CN" sz="2800" dirty="0"/>
              <a:t>-</a:t>
            </a:r>
            <a:r>
              <a:rPr lang="en-US" altLang="zh-CN" sz="2800" b="1" dirty="0"/>
              <a:t> APP</a:t>
            </a:r>
            <a:r>
              <a:rPr lang="zh-CN" altLang="en-US" sz="2800" b="1" dirty="0"/>
              <a:t>自己的</a:t>
            </a:r>
            <a:r>
              <a:rPr lang="en-US" altLang="zh-CN" sz="2800" b="1" dirty="0" err="1"/>
              <a:t>ClassLoader</a:t>
            </a:r>
            <a:r>
              <a:rPr lang="zh-CN" altLang="en-US" sz="2800" b="1" dirty="0"/>
              <a:t>实例</a:t>
            </a:r>
          </a:p>
          <a:p>
            <a:pPr>
              <a:lnSpc>
                <a:spcPct val="150000"/>
              </a:lnSpc>
            </a:pPr>
            <a:r>
              <a:rPr lang="en-US" altLang="zh-CN" sz="2400" dirty="0"/>
              <a:t>	APP</a:t>
            </a:r>
            <a:r>
              <a:rPr lang="zh-CN" altLang="en-US" sz="2400" dirty="0"/>
              <a:t>自己的类保存在</a:t>
            </a:r>
            <a:r>
              <a:rPr lang="en-US" altLang="zh-CN" sz="2400" dirty="0"/>
              <a:t>APK</a:t>
            </a:r>
            <a:r>
              <a:rPr lang="zh-CN" altLang="en-US" sz="2400" dirty="0"/>
              <a:t>的</a:t>
            </a:r>
            <a:r>
              <a:rPr lang="en-US" altLang="zh-CN" sz="2400" dirty="0" err="1"/>
              <a:t>dex</a:t>
            </a:r>
            <a:r>
              <a:rPr lang="zh-CN" altLang="en-US" sz="2400" dirty="0"/>
              <a:t>文件里面。当</a:t>
            </a:r>
            <a:r>
              <a:rPr lang="en-US" altLang="zh-CN" sz="2400" dirty="0"/>
              <a:t>APP</a:t>
            </a:r>
            <a:r>
              <a:rPr lang="zh-CN" altLang="en-US" sz="2400" dirty="0"/>
              <a:t>启动时，系统会创建一个专门用于加载应用程序的类的类加载器实例，称为应用程序类加载器（</a:t>
            </a:r>
            <a:r>
              <a:rPr lang="en-US" altLang="zh-CN" sz="2400" dirty="0"/>
              <a:t>Application Class Loader</a:t>
            </a:r>
            <a:r>
              <a:rPr lang="zh-CN" altLang="en-US" sz="2400" dirty="0"/>
              <a:t>）。</a:t>
            </a:r>
            <a:endParaRPr lang="en-US" altLang="zh-CN" sz="2400" dirty="0"/>
          </a:p>
          <a:p>
            <a:pPr>
              <a:lnSpc>
                <a:spcPct val="150000"/>
              </a:lnSpc>
            </a:pPr>
            <a:endParaRPr lang="en-US" altLang="zh-CN" sz="2400" dirty="0"/>
          </a:p>
          <a:p>
            <a:pPr>
              <a:lnSpc>
                <a:spcPct val="150000"/>
              </a:lnSpc>
            </a:pPr>
            <a:r>
              <a:rPr lang="zh-CN" altLang="en-US" sz="2400" dirty="0">
                <a:effectLst/>
              </a:rPr>
              <a:t>一个运行的</a:t>
            </a:r>
            <a:r>
              <a:rPr lang="en-US" altLang="zh-CN" sz="2400" dirty="0">
                <a:effectLst/>
              </a:rPr>
              <a:t>APP</a:t>
            </a:r>
            <a:r>
              <a:rPr lang="zh-CN" altLang="en-US" sz="2400" dirty="0">
                <a:effectLst/>
              </a:rPr>
              <a:t>至少有</a:t>
            </a:r>
            <a:r>
              <a:rPr lang="en-US" altLang="zh-CN" sz="2400" dirty="0">
                <a:effectLst/>
              </a:rPr>
              <a:t>2</a:t>
            </a:r>
            <a:r>
              <a:rPr lang="zh-CN" altLang="en-US" sz="2400" dirty="0">
                <a:effectLst/>
              </a:rPr>
              <a:t>个</a:t>
            </a:r>
            <a:r>
              <a:rPr lang="en-US" altLang="zh-CN" sz="2400" dirty="0" err="1">
                <a:effectLst/>
              </a:rPr>
              <a:t>ClassLoader</a:t>
            </a:r>
            <a:r>
              <a:rPr lang="zh-CN" altLang="en-US" sz="2400" dirty="0">
                <a:effectLst/>
              </a:rPr>
              <a:t>。</a:t>
            </a:r>
            <a:endParaRPr lang="zh-CN" altLang="en-US" sz="2400" dirty="0"/>
          </a:p>
        </p:txBody>
      </p:sp>
      <p:sp>
        <p:nvSpPr>
          <p:cNvPr id="4" name="文本框 3">
            <a:extLst>
              <a:ext uri="{FF2B5EF4-FFF2-40B4-BE49-F238E27FC236}">
                <a16:creationId xmlns:a16="http://schemas.microsoft.com/office/drawing/2014/main" id="{89379F3A-44C4-7579-3630-E2FF1A2CD3C0}"/>
              </a:ext>
            </a:extLst>
          </p:cNvPr>
          <p:cNvSpPr txBox="1"/>
          <p:nvPr/>
        </p:nvSpPr>
        <p:spPr>
          <a:xfrm>
            <a:off x="680720" y="406400"/>
            <a:ext cx="660400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effectLst/>
              </a:rPr>
              <a:t>ClassLoader</a:t>
            </a:r>
            <a:endParaRPr lang="zh-CN" altLang="en-US" sz="3200" dirty="0"/>
          </a:p>
        </p:txBody>
      </p:sp>
    </p:spTree>
    <p:extLst>
      <p:ext uri="{BB962C8B-B14F-4D97-AF65-F5344CB8AC3E}">
        <p14:creationId xmlns:p14="http://schemas.microsoft.com/office/powerpoint/2010/main" val="322291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C32079-E8F4-8E6F-1BAC-C857C9CEF06D}"/>
              </a:ext>
            </a:extLst>
          </p:cNvPr>
          <p:cNvSpPr txBox="1"/>
          <p:nvPr/>
        </p:nvSpPr>
        <p:spPr>
          <a:xfrm>
            <a:off x="680720" y="406400"/>
            <a:ext cx="660400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effectLst/>
              </a:rPr>
              <a:t>ClassLoader</a:t>
            </a:r>
            <a:endParaRPr lang="zh-CN" altLang="en-US" sz="3200" dirty="0"/>
          </a:p>
        </p:txBody>
      </p:sp>
      <p:sp>
        <p:nvSpPr>
          <p:cNvPr id="4" name="文本框 3">
            <a:extLst>
              <a:ext uri="{FF2B5EF4-FFF2-40B4-BE49-F238E27FC236}">
                <a16:creationId xmlns:a16="http://schemas.microsoft.com/office/drawing/2014/main" id="{6E2408F2-3553-6148-1C85-DB4315783D2A}"/>
              </a:ext>
            </a:extLst>
          </p:cNvPr>
          <p:cNvSpPr txBox="1"/>
          <p:nvPr/>
        </p:nvSpPr>
        <p:spPr>
          <a:xfrm>
            <a:off x="1270000" y="1084640"/>
            <a:ext cx="10170160" cy="2344360"/>
          </a:xfrm>
          <a:prstGeom prst="rect">
            <a:avLst/>
          </a:prstGeom>
          <a:noFill/>
        </p:spPr>
        <p:txBody>
          <a:bodyPr wrap="square">
            <a:spAutoFit/>
          </a:bodyPr>
          <a:lstStyle/>
          <a:p>
            <a:pPr>
              <a:lnSpc>
                <a:spcPct val="150000"/>
              </a:lnSpc>
            </a:pPr>
            <a:r>
              <a:rPr lang="en-US" altLang="zh-CN" sz="2800" dirty="0">
                <a:effectLst/>
              </a:rPr>
              <a:t>-</a:t>
            </a:r>
            <a:r>
              <a:rPr lang="en-US" altLang="zh-CN" sz="2800" b="1" dirty="0">
                <a:effectLst/>
              </a:rPr>
              <a:t> </a:t>
            </a:r>
            <a:r>
              <a:rPr lang="zh-CN" altLang="en-US" sz="2800" b="1" dirty="0">
                <a:effectLst/>
              </a:rPr>
              <a:t>创建</a:t>
            </a:r>
            <a:r>
              <a:rPr lang="zh-CN" altLang="en-US" sz="2800" b="1" dirty="0"/>
              <a:t>自定义的</a:t>
            </a:r>
            <a:r>
              <a:rPr lang="en-US" altLang="zh-CN" sz="2800" b="1" dirty="0" err="1">
                <a:effectLst/>
              </a:rPr>
              <a:t>ClassLoader</a:t>
            </a:r>
            <a:r>
              <a:rPr lang="zh-CN" altLang="en-US" sz="2800" b="1" dirty="0">
                <a:effectLst/>
              </a:rPr>
              <a:t>实例</a:t>
            </a:r>
            <a:endParaRPr lang="en-US" altLang="zh-CN" sz="2800" b="1" dirty="0">
              <a:effectLst/>
            </a:endParaRPr>
          </a:p>
          <a:p>
            <a:pPr>
              <a:lnSpc>
                <a:spcPct val="150000"/>
              </a:lnSpc>
            </a:pPr>
            <a:r>
              <a:rPr lang="en-US" altLang="zh-CN" sz="2400" dirty="0"/>
              <a:t>	</a:t>
            </a:r>
            <a:r>
              <a:rPr lang="zh-CN" altLang="en-US" sz="2400" dirty="0"/>
              <a:t>创建一个</a:t>
            </a:r>
            <a:r>
              <a:rPr lang="en-US" altLang="zh-CN" sz="2400" dirty="0" err="1"/>
              <a:t>ClassLoader</a:t>
            </a:r>
            <a:r>
              <a:rPr lang="zh-CN" altLang="en-US" sz="2400" dirty="0"/>
              <a:t>实例需要使用现有的</a:t>
            </a:r>
            <a:r>
              <a:rPr lang="en-US" altLang="zh-CN" sz="2400" dirty="0" err="1"/>
              <a:t>ClassLoader</a:t>
            </a:r>
            <a:r>
              <a:rPr lang="zh-CN" altLang="en-US" sz="2400" dirty="0"/>
              <a:t>实例作为</a:t>
            </a:r>
            <a:r>
              <a:rPr lang="en-US" altLang="zh-CN" sz="2400" dirty="0"/>
              <a:t>Parent</a:t>
            </a:r>
            <a:r>
              <a:rPr lang="zh-CN" altLang="en-US" sz="2400" dirty="0"/>
              <a:t>。因此，整个</a:t>
            </a:r>
            <a:r>
              <a:rPr lang="en-US" altLang="zh-CN" sz="2400" dirty="0"/>
              <a:t>Android</a:t>
            </a:r>
            <a:r>
              <a:rPr lang="zh-CN" altLang="en-US" sz="2400" dirty="0"/>
              <a:t>系统里所有的</a:t>
            </a:r>
            <a:r>
              <a:rPr lang="en-US" altLang="zh-CN" sz="2400" dirty="0" err="1"/>
              <a:t>ClassLoader</a:t>
            </a:r>
            <a:r>
              <a:rPr lang="zh-CN" altLang="en-US" sz="2400" dirty="0"/>
              <a:t>实例都会被一棵树关联起来，这也是</a:t>
            </a:r>
            <a:r>
              <a:rPr lang="en-US" altLang="zh-CN" sz="2400" dirty="0" err="1"/>
              <a:t>ClassLoader</a:t>
            </a:r>
            <a:r>
              <a:rPr lang="zh-CN" altLang="en-US" sz="2400" dirty="0"/>
              <a:t>的 </a:t>
            </a:r>
            <a:r>
              <a:rPr lang="zh-CN" altLang="en-US" sz="2400" b="1" dirty="0">
                <a:effectLst/>
              </a:rPr>
              <a:t>双亲代理模型</a:t>
            </a:r>
            <a:r>
              <a:rPr lang="zh-CN" altLang="en-US" sz="2400" dirty="0"/>
              <a:t>。</a:t>
            </a:r>
            <a:endParaRPr lang="en-US" altLang="zh-CN" sz="2400" dirty="0"/>
          </a:p>
        </p:txBody>
      </p:sp>
      <p:pic>
        <p:nvPicPr>
          <p:cNvPr id="9" name="图片 8">
            <a:extLst>
              <a:ext uri="{FF2B5EF4-FFF2-40B4-BE49-F238E27FC236}">
                <a16:creationId xmlns:a16="http://schemas.microsoft.com/office/drawing/2014/main" id="{D94748F1-5AC0-A83F-23FE-EAB78DB0B518}"/>
              </a:ext>
            </a:extLst>
          </p:cNvPr>
          <p:cNvPicPr>
            <a:picLocks noChangeAspect="1"/>
          </p:cNvPicPr>
          <p:nvPr/>
        </p:nvPicPr>
        <p:blipFill>
          <a:blip r:embed="rId2"/>
          <a:stretch>
            <a:fillRect/>
          </a:stretch>
        </p:blipFill>
        <p:spPr>
          <a:xfrm>
            <a:off x="1864944" y="3728460"/>
            <a:ext cx="8462111" cy="2609528"/>
          </a:xfrm>
          <a:prstGeom prst="rect">
            <a:avLst/>
          </a:prstGeom>
        </p:spPr>
      </p:pic>
    </p:spTree>
    <p:extLst>
      <p:ext uri="{BB962C8B-B14F-4D97-AF65-F5344CB8AC3E}">
        <p14:creationId xmlns:p14="http://schemas.microsoft.com/office/powerpoint/2010/main" val="39872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097EF-2BE2-AA25-2BA4-BF3FEC496BF4}"/>
              </a:ext>
            </a:extLst>
          </p:cNvPr>
          <p:cNvSpPr txBox="1"/>
          <p:nvPr/>
        </p:nvSpPr>
        <p:spPr>
          <a:xfrm>
            <a:off x="899160" y="991175"/>
            <a:ext cx="10393680" cy="5724644"/>
          </a:xfrm>
          <a:prstGeom prst="rect">
            <a:avLst/>
          </a:prstGeom>
          <a:noFill/>
        </p:spPr>
        <p:txBody>
          <a:bodyPr wrap="square">
            <a:spAutoFit/>
          </a:bodyPr>
          <a:lstStyle/>
          <a:p>
            <a:pPr>
              <a:lnSpc>
                <a:spcPct val="150000"/>
              </a:lnSpc>
            </a:pPr>
            <a:r>
              <a:rPr lang="en-US" altLang="zh-CN" sz="2400" dirty="0">
                <a:effectLst/>
              </a:rPr>
              <a:t>-</a:t>
            </a:r>
            <a:r>
              <a:rPr lang="en-US" altLang="zh-CN" sz="2400" b="1" dirty="0">
                <a:effectLst/>
              </a:rPr>
              <a:t> </a:t>
            </a:r>
            <a:r>
              <a:rPr lang="en-US" altLang="zh-CN" sz="2800" b="1" dirty="0" err="1">
                <a:effectLst/>
              </a:rPr>
              <a:t>ClassLoader</a:t>
            </a:r>
            <a:r>
              <a:rPr lang="zh-CN" altLang="en-US" sz="2800" b="1" dirty="0">
                <a:effectLst/>
              </a:rPr>
              <a:t>双亲代理模型的特点和作用</a:t>
            </a:r>
            <a:endParaRPr lang="en-US" altLang="zh-CN" sz="2800" b="1" dirty="0">
              <a:effectLst/>
            </a:endParaRPr>
          </a:p>
          <a:p>
            <a:pPr>
              <a:lnSpc>
                <a:spcPct val="150000"/>
              </a:lnSpc>
            </a:pPr>
            <a:r>
              <a:rPr lang="zh-CN" altLang="en-US" sz="2400" dirty="0"/>
              <a:t>在加载一个类的实例时：</a:t>
            </a:r>
          </a:p>
          <a:p>
            <a:pPr marL="457200" indent="-457200">
              <a:buFont typeface="+mj-lt"/>
              <a:buAutoNum type="arabicPeriod"/>
            </a:pPr>
            <a:r>
              <a:rPr lang="zh-CN" altLang="en-US" sz="2400" dirty="0"/>
              <a:t>会先查询当前</a:t>
            </a:r>
            <a:r>
              <a:rPr lang="en-US" altLang="zh-CN" sz="2400" dirty="0" err="1"/>
              <a:t>ClassLoader</a:t>
            </a:r>
            <a:r>
              <a:rPr lang="zh-CN" altLang="en-US" sz="2400" dirty="0"/>
              <a:t>实例是否加载过此类，有就返回；</a:t>
            </a:r>
          </a:p>
          <a:p>
            <a:pPr marL="457200" indent="-457200">
              <a:buFont typeface="+mj-lt"/>
              <a:buAutoNum type="arabicPeriod"/>
            </a:pPr>
            <a:r>
              <a:rPr lang="zh-CN" altLang="en-US" sz="2400" dirty="0"/>
              <a:t>如果没有。查询</a:t>
            </a:r>
            <a:r>
              <a:rPr lang="en-US" altLang="zh-CN" sz="2400" dirty="0"/>
              <a:t>Parent</a:t>
            </a:r>
            <a:r>
              <a:rPr lang="zh-CN" altLang="en-US" sz="2400" dirty="0"/>
              <a:t>是否已经加载过此类，如果已经加载过，就直接返回</a:t>
            </a:r>
            <a:r>
              <a:rPr lang="en-US" altLang="zh-CN" sz="2400" dirty="0"/>
              <a:t>Parent</a:t>
            </a:r>
            <a:r>
              <a:rPr lang="zh-CN" altLang="en-US" sz="2400" dirty="0"/>
              <a:t>加载的类；</a:t>
            </a:r>
          </a:p>
          <a:p>
            <a:pPr marL="457200" indent="-457200">
              <a:buFont typeface="+mj-lt"/>
              <a:buAutoNum type="arabicPeriod"/>
            </a:pPr>
            <a:r>
              <a:rPr lang="zh-CN" altLang="en-US" sz="2400" dirty="0"/>
              <a:t>如果继承路线上的</a:t>
            </a:r>
            <a:r>
              <a:rPr lang="en-US" altLang="zh-CN" sz="2400" dirty="0" err="1"/>
              <a:t>ClassLoader</a:t>
            </a:r>
            <a:r>
              <a:rPr lang="zh-CN" altLang="en-US" sz="2400" dirty="0"/>
              <a:t>都没有加载，才由</a:t>
            </a:r>
            <a:r>
              <a:rPr lang="en-US" altLang="zh-CN" sz="2400" dirty="0"/>
              <a:t>Child</a:t>
            </a:r>
            <a:r>
              <a:rPr lang="zh-CN" altLang="en-US" sz="2400" dirty="0"/>
              <a:t>执行类的加载工作；</a:t>
            </a:r>
            <a:endParaRPr lang="en-US" altLang="zh-CN" sz="2400" dirty="0"/>
          </a:p>
          <a:p>
            <a:r>
              <a:rPr lang="zh-CN" altLang="en-US" sz="2400" dirty="0"/>
              <a:t>即，如果一个类被位于树根的</a:t>
            </a:r>
            <a:r>
              <a:rPr lang="en-US" altLang="zh-CN" sz="2400" dirty="0" err="1"/>
              <a:t>ClassLoader</a:t>
            </a:r>
            <a:r>
              <a:rPr lang="zh-CN" altLang="en-US" sz="2400" dirty="0"/>
              <a:t>加载过，那么在以后整个系统的生命周期内，这个类永远不会被重新加载。</a:t>
            </a:r>
            <a:endParaRPr lang="en-US" altLang="zh-CN" sz="2400" dirty="0"/>
          </a:p>
          <a:p>
            <a:endParaRPr lang="en-US" altLang="zh-CN" sz="2400" dirty="0"/>
          </a:p>
          <a:p>
            <a:r>
              <a:rPr lang="zh-CN" altLang="en-US" sz="2400" dirty="0"/>
              <a:t>作用：</a:t>
            </a:r>
            <a:endParaRPr lang="en-US" altLang="zh-CN" sz="2400" dirty="0"/>
          </a:p>
          <a:p>
            <a:pPr marL="342900" indent="-342900">
              <a:buFont typeface="Arial" panose="020B0604020202020204" pitchFamily="34" charset="0"/>
              <a:buChar char="•"/>
            </a:pPr>
            <a:r>
              <a:rPr lang="zh-CN" altLang="en-US" sz="2400" dirty="0"/>
              <a:t>共享功能，</a:t>
            </a:r>
            <a:r>
              <a:rPr lang="en-US" altLang="zh-CN" sz="2400" dirty="0"/>
              <a:t>Framework</a:t>
            </a:r>
            <a:r>
              <a:rPr lang="zh-CN" altLang="en-US" sz="2400" dirty="0"/>
              <a:t>层级的类一旦被顶层的</a:t>
            </a:r>
            <a:r>
              <a:rPr lang="en-US" altLang="zh-CN" sz="2400" dirty="0" err="1"/>
              <a:t>ClassLoader</a:t>
            </a:r>
            <a:r>
              <a:rPr lang="zh-CN" altLang="en-US" sz="2400" dirty="0"/>
              <a:t>加载过就缓存在内存中，不需要重新加载。</a:t>
            </a:r>
          </a:p>
          <a:p>
            <a:pPr marL="342900" indent="-342900">
              <a:buFont typeface="Arial" panose="020B0604020202020204" pitchFamily="34" charset="0"/>
              <a:buChar char="•"/>
            </a:pPr>
            <a:r>
              <a:rPr lang="zh-CN" altLang="en-US" sz="2400" dirty="0"/>
              <a:t>隔离功能，不同继承路线上的</a:t>
            </a:r>
            <a:r>
              <a:rPr lang="en-US" altLang="zh-CN" sz="2400" dirty="0" err="1"/>
              <a:t>ClassLoader</a:t>
            </a:r>
            <a:r>
              <a:rPr lang="zh-CN" altLang="en-US" sz="2400" dirty="0"/>
              <a:t>加载的类肯定不是同一个类。避免了用户自己的代码冒充核心类库的类访问核心类库包可见成员的情况。</a:t>
            </a:r>
          </a:p>
        </p:txBody>
      </p:sp>
      <p:sp>
        <p:nvSpPr>
          <p:cNvPr id="4" name="文本框 3">
            <a:extLst>
              <a:ext uri="{FF2B5EF4-FFF2-40B4-BE49-F238E27FC236}">
                <a16:creationId xmlns:a16="http://schemas.microsoft.com/office/drawing/2014/main" id="{C0E5715B-30B6-2399-652A-72E0728B410C}"/>
              </a:ext>
            </a:extLst>
          </p:cNvPr>
          <p:cNvSpPr txBox="1"/>
          <p:nvPr/>
        </p:nvSpPr>
        <p:spPr>
          <a:xfrm>
            <a:off x="680720" y="406400"/>
            <a:ext cx="660400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effectLst/>
              </a:rPr>
              <a:t>ClassLoader</a:t>
            </a:r>
            <a:endParaRPr lang="zh-CN" altLang="en-US" sz="3200" dirty="0"/>
          </a:p>
        </p:txBody>
      </p:sp>
    </p:spTree>
    <p:extLst>
      <p:ext uri="{BB962C8B-B14F-4D97-AF65-F5344CB8AC3E}">
        <p14:creationId xmlns:p14="http://schemas.microsoft.com/office/powerpoint/2010/main" val="115657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C906D0-81D7-9DD2-40C7-1510EF271FBB}"/>
              </a:ext>
            </a:extLst>
          </p:cNvPr>
          <p:cNvSpPr txBox="1"/>
          <p:nvPr/>
        </p:nvSpPr>
        <p:spPr>
          <a:xfrm>
            <a:off x="599440" y="1212285"/>
            <a:ext cx="10993120" cy="5012783"/>
          </a:xfrm>
          <a:prstGeom prst="rect">
            <a:avLst/>
          </a:prstGeom>
          <a:noFill/>
        </p:spPr>
        <p:txBody>
          <a:bodyPr wrap="square">
            <a:spAutoFit/>
          </a:bodyPr>
          <a:lstStyle/>
          <a:p>
            <a:pPr>
              <a:lnSpc>
                <a:spcPct val="120000"/>
              </a:lnSpc>
            </a:pPr>
            <a:r>
              <a:rPr lang="en-US" altLang="zh-CN" sz="2800" dirty="0"/>
              <a:t>-</a:t>
            </a:r>
            <a:r>
              <a:rPr lang="en-US" altLang="zh-CN" sz="2800" b="1" dirty="0"/>
              <a:t> </a:t>
            </a:r>
            <a:r>
              <a:rPr lang="zh-CN" altLang="en-US" sz="2800" b="1" dirty="0"/>
              <a:t>使用</a:t>
            </a:r>
            <a:r>
              <a:rPr lang="en-US" altLang="zh-CN" sz="2800" b="1" dirty="0" err="1"/>
              <a:t>ClassLoader</a:t>
            </a:r>
            <a:r>
              <a:rPr lang="zh-CN" altLang="en-US" sz="2800" b="1" dirty="0"/>
              <a:t>一些情况</a:t>
            </a:r>
            <a:endParaRPr lang="en-US" altLang="zh-CN" sz="2800" b="1" dirty="0"/>
          </a:p>
          <a:p>
            <a:pPr marL="342900" indent="-342900">
              <a:lnSpc>
                <a:spcPct val="120000"/>
              </a:lnSpc>
              <a:buFont typeface="Arial" panose="020B0604020202020204" pitchFamily="34" charset="0"/>
              <a:buChar char="•"/>
            </a:pPr>
            <a:r>
              <a:rPr lang="zh-CN" altLang="en-US" sz="2400" dirty="0"/>
              <a:t>新类替换旧类</a:t>
            </a:r>
          </a:p>
          <a:p>
            <a:pPr>
              <a:lnSpc>
                <a:spcPct val="120000"/>
              </a:lnSpc>
            </a:pPr>
            <a:r>
              <a:rPr lang="en-US" altLang="zh-CN" sz="2400" dirty="0"/>
              <a:t>	</a:t>
            </a:r>
            <a:r>
              <a:rPr lang="zh-CN" altLang="en-US" sz="2400" dirty="0"/>
              <a:t>新类在旧类前加载，如果已经加载过旧类，</a:t>
            </a:r>
            <a:r>
              <a:rPr lang="en-US" altLang="zh-CN" sz="2400" dirty="0" err="1"/>
              <a:t>ClassLoader</a:t>
            </a:r>
            <a:r>
              <a:rPr lang="zh-CN" altLang="en-US" sz="2400" dirty="0"/>
              <a:t>会一直使用旧类。</a:t>
            </a:r>
          </a:p>
          <a:p>
            <a:pPr marL="342900" indent="-342900">
              <a:lnSpc>
                <a:spcPct val="120000"/>
              </a:lnSpc>
              <a:buFont typeface="Arial" panose="020B0604020202020204" pitchFamily="34" charset="0"/>
              <a:buChar char="•"/>
            </a:pPr>
            <a:r>
              <a:rPr lang="zh-CN" altLang="en-US" sz="2400" dirty="0"/>
              <a:t>新类在旧类后加载</a:t>
            </a:r>
          </a:p>
          <a:p>
            <a:pPr>
              <a:lnSpc>
                <a:spcPct val="120000"/>
              </a:lnSpc>
            </a:pPr>
            <a:r>
              <a:rPr lang="en-US" altLang="zh-CN" sz="2400" dirty="0"/>
              <a:t>	</a:t>
            </a:r>
            <a:r>
              <a:rPr lang="zh-CN" altLang="en-US" sz="2400" dirty="0"/>
              <a:t>可以使用一个与加载旧类的</a:t>
            </a:r>
            <a:r>
              <a:rPr lang="en-US" altLang="zh-CN" sz="2400" dirty="0" err="1"/>
              <a:t>ClassLoader</a:t>
            </a:r>
            <a:r>
              <a:rPr lang="zh-CN" altLang="en-US" sz="2400" b="1" dirty="0"/>
              <a:t>没有树的继承关系</a:t>
            </a:r>
            <a:r>
              <a:rPr lang="zh-CN" altLang="en-US" sz="2400" dirty="0"/>
              <a:t>的另一个</a:t>
            </a:r>
            <a:r>
              <a:rPr lang="en-US" altLang="zh-CN" sz="2400" dirty="0" err="1"/>
              <a:t>ClassLoader</a:t>
            </a:r>
            <a:r>
              <a:rPr lang="zh-CN" altLang="en-US" sz="2400" dirty="0"/>
              <a:t>来加载新类，因为</a:t>
            </a:r>
            <a:r>
              <a:rPr lang="en-US" altLang="zh-CN" sz="2400" dirty="0" err="1"/>
              <a:t>ClassLoader</a:t>
            </a:r>
            <a:r>
              <a:rPr lang="zh-CN" altLang="en-US" sz="2400" dirty="0"/>
              <a:t>只会检查其</a:t>
            </a:r>
            <a:r>
              <a:rPr lang="en-US" altLang="zh-CN" sz="2400" dirty="0"/>
              <a:t>Parent</a:t>
            </a:r>
            <a:r>
              <a:rPr lang="zh-CN" altLang="en-US" sz="2400" dirty="0"/>
              <a:t>有没有加载过当前要加载的类，</a:t>
            </a:r>
            <a:r>
              <a:rPr lang="zh-CN" altLang="en-US" sz="2400" b="1" dirty="0"/>
              <a:t>如果两个</a:t>
            </a:r>
            <a:r>
              <a:rPr lang="en-US" altLang="zh-CN" sz="2400" b="1" dirty="0" err="1"/>
              <a:t>ClassLoader</a:t>
            </a:r>
            <a:r>
              <a:rPr lang="zh-CN" altLang="en-US" sz="2400" b="1" dirty="0"/>
              <a:t>没有继承关系，那么旧类和新类都能被加载。</a:t>
            </a:r>
            <a:endParaRPr lang="zh-CN" altLang="en-US" sz="2400" dirty="0"/>
          </a:p>
          <a:p>
            <a:pPr marL="342900" indent="-342900">
              <a:lnSpc>
                <a:spcPct val="120000"/>
              </a:lnSpc>
              <a:buFont typeface="Arial" panose="020B0604020202020204" pitchFamily="34" charset="0"/>
              <a:buChar char="•"/>
            </a:pPr>
            <a:r>
              <a:rPr lang="zh-CN" altLang="en-US" sz="2400" dirty="0"/>
              <a:t>类型匹配问题</a:t>
            </a:r>
          </a:p>
          <a:p>
            <a:pPr>
              <a:lnSpc>
                <a:spcPct val="120000"/>
              </a:lnSpc>
            </a:pPr>
            <a:r>
              <a:rPr lang="en-US" altLang="zh-CN" sz="2400" dirty="0"/>
              <a:t>	</a:t>
            </a:r>
            <a:r>
              <a:rPr lang="zh-CN" altLang="en-US" sz="2400" dirty="0"/>
              <a:t>只有当两个实例的</a:t>
            </a:r>
            <a:r>
              <a:rPr lang="zh-CN" altLang="en-US" sz="2400" b="1" dirty="0"/>
              <a:t>类名</a:t>
            </a:r>
            <a:r>
              <a:rPr lang="zh-CN" altLang="en-US" sz="2400" dirty="0"/>
              <a:t>、</a:t>
            </a:r>
            <a:r>
              <a:rPr lang="zh-CN" altLang="en-US" sz="2400" b="1" dirty="0"/>
              <a:t>包名</a:t>
            </a:r>
            <a:r>
              <a:rPr lang="zh-CN" altLang="en-US" sz="2400" dirty="0"/>
              <a:t>以及</a:t>
            </a:r>
            <a:r>
              <a:rPr lang="zh-CN" altLang="en-US" sz="2400" b="1" dirty="0"/>
              <a:t>加载其的</a:t>
            </a:r>
            <a:r>
              <a:rPr lang="en-US" altLang="zh-CN" sz="2400" b="1" dirty="0" err="1"/>
              <a:t>ClassLoader</a:t>
            </a:r>
            <a:r>
              <a:rPr lang="zh-CN" altLang="en-US" sz="2400" dirty="0"/>
              <a:t>都相同，才会被认为是</a:t>
            </a:r>
            <a:r>
              <a:rPr lang="zh-CN" altLang="en-US" sz="2400" b="1" dirty="0"/>
              <a:t>同一种类型</a:t>
            </a:r>
            <a:r>
              <a:rPr lang="zh-CN" altLang="en-US" sz="2400" dirty="0"/>
              <a:t>。可能会出现类型匹配异常。</a:t>
            </a:r>
          </a:p>
          <a:p>
            <a:pPr>
              <a:lnSpc>
                <a:spcPct val="120000"/>
              </a:lnSpc>
            </a:pPr>
            <a:r>
              <a:rPr lang="en-US" altLang="zh-CN" sz="2400" dirty="0"/>
              <a:t>	</a:t>
            </a:r>
            <a:r>
              <a:rPr lang="zh-CN" altLang="en-US" sz="2400" dirty="0"/>
              <a:t>同一个</a:t>
            </a:r>
            <a:r>
              <a:rPr lang="en-US" altLang="zh-CN" sz="2400" dirty="0"/>
              <a:t>Class = </a:t>
            </a:r>
            <a:r>
              <a:rPr lang="zh-CN" altLang="en-US" sz="2400" dirty="0"/>
              <a:t>相同的 </a:t>
            </a:r>
            <a:r>
              <a:rPr lang="en-US" altLang="zh-CN" sz="2400" dirty="0" err="1"/>
              <a:t>ClassName</a:t>
            </a:r>
            <a:r>
              <a:rPr lang="en-US" altLang="zh-CN" sz="2400" dirty="0"/>
              <a:t> + </a:t>
            </a:r>
            <a:r>
              <a:rPr lang="en-US" altLang="zh-CN" sz="2400" dirty="0" err="1"/>
              <a:t>PackageName</a:t>
            </a:r>
            <a:r>
              <a:rPr lang="en-US" altLang="zh-CN" sz="2400" dirty="0"/>
              <a:t> + </a:t>
            </a:r>
            <a:r>
              <a:rPr lang="en-US" altLang="zh-CN" sz="2400" dirty="0" err="1"/>
              <a:t>ClassLoader</a:t>
            </a:r>
            <a:endParaRPr lang="en-US" altLang="zh-CN" sz="2400" dirty="0"/>
          </a:p>
        </p:txBody>
      </p:sp>
      <p:sp>
        <p:nvSpPr>
          <p:cNvPr id="4" name="文本框 3">
            <a:extLst>
              <a:ext uri="{FF2B5EF4-FFF2-40B4-BE49-F238E27FC236}">
                <a16:creationId xmlns:a16="http://schemas.microsoft.com/office/drawing/2014/main" id="{2B7D2BED-4257-5D88-8C38-2178F2F1AD13}"/>
              </a:ext>
            </a:extLst>
          </p:cNvPr>
          <p:cNvSpPr txBox="1"/>
          <p:nvPr/>
        </p:nvSpPr>
        <p:spPr>
          <a:xfrm>
            <a:off x="680720" y="406400"/>
            <a:ext cx="660400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effectLst/>
              </a:rPr>
              <a:t>ClassLoader</a:t>
            </a:r>
            <a:endParaRPr lang="zh-CN" altLang="en-US" sz="3200" dirty="0"/>
          </a:p>
        </p:txBody>
      </p:sp>
    </p:spTree>
    <p:extLst>
      <p:ext uri="{BB962C8B-B14F-4D97-AF65-F5344CB8AC3E}">
        <p14:creationId xmlns:p14="http://schemas.microsoft.com/office/powerpoint/2010/main" val="6046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E30DCA-346A-DBE7-088E-795D525B3C4F}"/>
              </a:ext>
            </a:extLst>
          </p:cNvPr>
          <p:cNvSpPr txBox="1"/>
          <p:nvPr/>
        </p:nvSpPr>
        <p:spPr>
          <a:xfrm>
            <a:off x="1254760" y="1088915"/>
            <a:ext cx="9814560" cy="1144031"/>
          </a:xfrm>
          <a:prstGeom prst="rect">
            <a:avLst/>
          </a:prstGeom>
          <a:noFill/>
        </p:spPr>
        <p:txBody>
          <a:bodyPr wrap="square">
            <a:spAutoFit/>
          </a:bodyPr>
          <a:lstStyle/>
          <a:p>
            <a:pPr>
              <a:lnSpc>
                <a:spcPct val="150000"/>
              </a:lnSpc>
            </a:pPr>
            <a:r>
              <a:rPr lang="en-US" altLang="zh-CN" sz="2400" dirty="0" err="1"/>
              <a:t>ClassLoader</a:t>
            </a:r>
            <a:r>
              <a:rPr lang="zh-CN" altLang="en-US" sz="2400" dirty="0"/>
              <a:t>是一个抽象类，有两个子类：</a:t>
            </a:r>
          </a:p>
          <a:p>
            <a:pPr marL="342900" indent="-342900">
              <a:lnSpc>
                <a:spcPct val="150000"/>
              </a:lnSpc>
              <a:buFont typeface="Arial" panose="020B0604020202020204" pitchFamily="34" charset="0"/>
              <a:buChar char="•"/>
            </a:pPr>
            <a:r>
              <a:rPr lang="en-US" altLang="zh-CN" sz="2400" dirty="0" err="1"/>
              <a:t>DexClassLoader</a:t>
            </a:r>
            <a:r>
              <a:rPr lang="zh-CN" altLang="en-US" sz="2400" dirty="0"/>
              <a:t>可以加载</a:t>
            </a:r>
            <a:r>
              <a:rPr lang="en-US" altLang="zh-CN" sz="2400" dirty="0"/>
              <a:t>jar/</a:t>
            </a:r>
            <a:r>
              <a:rPr lang="en-US" altLang="zh-CN" sz="2400" dirty="0" err="1"/>
              <a:t>apk</a:t>
            </a:r>
            <a:r>
              <a:rPr lang="en-US" altLang="zh-CN" sz="2400" dirty="0"/>
              <a:t>/</a:t>
            </a:r>
            <a:r>
              <a:rPr lang="en-US" altLang="zh-CN" sz="2400" dirty="0" err="1"/>
              <a:t>dex</a:t>
            </a:r>
            <a:r>
              <a:rPr lang="zh-CN" altLang="en-US" sz="2400" dirty="0"/>
              <a:t>，可以从</a:t>
            </a:r>
            <a:r>
              <a:rPr lang="en-US" altLang="zh-CN" sz="2400" dirty="0"/>
              <a:t>SD</a:t>
            </a:r>
            <a:r>
              <a:rPr lang="zh-CN" altLang="en-US" sz="2400" dirty="0"/>
              <a:t>卡中加载未安装的</a:t>
            </a:r>
            <a:r>
              <a:rPr lang="en-US" altLang="zh-CN" sz="2400" dirty="0" err="1"/>
              <a:t>apk</a:t>
            </a:r>
            <a:r>
              <a:rPr lang="zh-CN" altLang="en-US" sz="2400" dirty="0"/>
              <a:t>；</a:t>
            </a:r>
            <a:endParaRPr lang="en-US" altLang="zh-CN" sz="2400" dirty="0"/>
          </a:p>
        </p:txBody>
      </p:sp>
      <p:sp>
        <p:nvSpPr>
          <p:cNvPr id="4" name="文本框 3">
            <a:extLst>
              <a:ext uri="{FF2B5EF4-FFF2-40B4-BE49-F238E27FC236}">
                <a16:creationId xmlns:a16="http://schemas.microsoft.com/office/drawing/2014/main" id="{D50FDC49-57D7-E0CC-77C4-F7D7663EB1DE}"/>
              </a:ext>
            </a:extLst>
          </p:cNvPr>
          <p:cNvSpPr txBox="1"/>
          <p:nvPr/>
        </p:nvSpPr>
        <p:spPr>
          <a:xfrm>
            <a:off x="680720" y="406400"/>
            <a:ext cx="1096264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en-US" altLang="zh-CN" sz="3200" dirty="0" err="1"/>
              <a:t>DexClassLoader</a:t>
            </a:r>
            <a:r>
              <a:rPr lang="zh-CN" altLang="en-US" sz="3200" dirty="0"/>
              <a:t>和</a:t>
            </a:r>
            <a:r>
              <a:rPr lang="en-US" altLang="zh-CN" sz="3200" dirty="0" err="1"/>
              <a:t>PathClassLoader</a:t>
            </a:r>
            <a:endParaRPr lang="en-US" altLang="zh-CN" sz="3200" dirty="0"/>
          </a:p>
        </p:txBody>
      </p:sp>
      <p:pic>
        <p:nvPicPr>
          <p:cNvPr id="8" name="图片 7">
            <a:extLst>
              <a:ext uri="{FF2B5EF4-FFF2-40B4-BE49-F238E27FC236}">
                <a16:creationId xmlns:a16="http://schemas.microsoft.com/office/drawing/2014/main" id="{05498EEA-914E-93AD-EA0F-5FF6EC781259}"/>
              </a:ext>
            </a:extLst>
          </p:cNvPr>
          <p:cNvPicPr>
            <a:picLocks noChangeAspect="1"/>
          </p:cNvPicPr>
          <p:nvPr/>
        </p:nvPicPr>
        <p:blipFill>
          <a:blip r:embed="rId2"/>
          <a:stretch>
            <a:fillRect/>
          </a:stretch>
        </p:blipFill>
        <p:spPr>
          <a:xfrm>
            <a:off x="2320516" y="2393164"/>
            <a:ext cx="7550968" cy="1658811"/>
          </a:xfrm>
          <a:prstGeom prst="rect">
            <a:avLst/>
          </a:prstGeom>
        </p:spPr>
      </p:pic>
      <p:sp>
        <p:nvSpPr>
          <p:cNvPr id="10" name="文本框 9">
            <a:extLst>
              <a:ext uri="{FF2B5EF4-FFF2-40B4-BE49-F238E27FC236}">
                <a16:creationId xmlns:a16="http://schemas.microsoft.com/office/drawing/2014/main" id="{B7F2D38E-9C8F-5BFD-4A0B-67D37F74CFC7}"/>
              </a:ext>
            </a:extLst>
          </p:cNvPr>
          <p:cNvSpPr txBox="1"/>
          <p:nvPr/>
        </p:nvSpPr>
        <p:spPr>
          <a:xfrm>
            <a:off x="1254760" y="4051975"/>
            <a:ext cx="9814560" cy="2252027"/>
          </a:xfrm>
          <a:prstGeom prst="rect">
            <a:avLst/>
          </a:prstGeom>
          <a:noFill/>
        </p:spPr>
        <p:txBody>
          <a:bodyPr wrap="square">
            <a:spAutoFit/>
          </a:bodyPr>
          <a:lstStyle/>
          <a:p>
            <a:pPr lvl="1">
              <a:lnSpc>
                <a:spcPct val="150000"/>
              </a:lnSpc>
            </a:pPr>
            <a:r>
              <a:rPr lang="en-US" altLang="zh-CN" sz="2400" dirty="0" err="1"/>
              <a:t>dexPath</a:t>
            </a:r>
            <a:r>
              <a:rPr lang="zh-CN" altLang="en-US" sz="2400" dirty="0"/>
              <a:t>中的</a:t>
            </a:r>
            <a:r>
              <a:rPr lang="en-US" altLang="zh-CN" sz="2400" dirty="0" err="1"/>
              <a:t>dex</a:t>
            </a:r>
            <a:r>
              <a:rPr lang="zh-CN" altLang="en-US" sz="2400" dirty="0"/>
              <a:t>会被加载到</a:t>
            </a:r>
            <a:r>
              <a:rPr lang="en-US" altLang="zh-CN" sz="2400" dirty="0" err="1"/>
              <a:t>optimizedDirectory</a:t>
            </a:r>
            <a:r>
              <a:rPr lang="zh-CN" altLang="en-US" sz="2400" dirty="0"/>
              <a:t>中，并创建一个</a:t>
            </a:r>
            <a:r>
              <a:rPr lang="en-US" altLang="zh-CN" sz="2400" dirty="0" err="1"/>
              <a:t>DexFile</a:t>
            </a:r>
            <a:r>
              <a:rPr lang="zh-CN" altLang="en-US" sz="2400" dirty="0"/>
              <a:t>，如果</a:t>
            </a:r>
            <a:r>
              <a:rPr lang="en-US" altLang="zh-CN" sz="2400" dirty="0" err="1"/>
              <a:t>optimizedDirectory</a:t>
            </a:r>
            <a:r>
              <a:rPr lang="zh-CN" altLang="en-US" sz="2400" dirty="0"/>
              <a:t>为</a:t>
            </a:r>
            <a:r>
              <a:rPr lang="en-US" altLang="zh-CN" sz="2400" dirty="0"/>
              <a:t>null</a:t>
            </a:r>
            <a:r>
              <a:rPr lang="zh-CN" altLang="en-US" sz="2400" dirty="0"/>
              <a:t>，会使用原有的路径创建</a:t>
            </a:r>
            <a:r>
              <a:rPr lang="en-US" altLang="zh-CN" sz="2400" dirty="0" err="1"/>
              <a:t>DexFile</a:t>
            </a:r>
            <a:r>
              <a:rPr lang="zh-CN" altLang="en-US" sz="2400" dirty="0"/>
              <a:t>对象。</a:t>
            </a:r>
          </a:p>
          <a:p>
            <a:pPr marL="342900" indent="-342900">
              <a:lnSpc>
                <a:spcPct val="150000"/>
              </a:lnSpc>
              <a:buFont typeface="Arial" panose="020B0604020202020204" pitchFamily="34" charset="0"/>
              <a:buChar char="•"/>
            </a:pPr>
            <a:r>
              <a:rPr lang="en-US" altLang="zh-CN" sz="2400" dirty="0" err="1"/>
              <a:t>PathClassLoader</a:t>
            </a:r>
            <a:r>
              <a:rPr lang="zh-CN" altLang="en-US" sz="2400" dirty="0"/>
              <a:t>只能加载系统中已经安装过的</a:t>
            </a:r>
            <a:r>
              <a:rPr lang="en-US" altLang="zh-CN" sz="2400" dirty="0" err="1"/>
              <a:t>apk</a:t>
            </a:r>
            <a:r>
              <a:rPr lang="zh-CN" altLang="en-US" sz="2400" dirty="0"/>
              <a:t>中的</a:t>
            </a:r>
            <a:r>
              <a:rPr lang="en-US" altLang="zh-CN" sz="2400" dirty="0" err="1"/>
              <a:t>dex</a:t>
            </a:r>
            <a:r>
              <a:rPr lang="zh-CN" altLang="en-US" sz="2400" dirty="0"/>
              <a:t>；</a:t>
            </a:r>
          </a:p>
        </p:txBody>
      </p:sp>
    </p:spTree>
    <p:extLst>
      <p:ext uri="{BB962C8B-B14F-4D97-AF65-F5344CB8AC3E}">
        <p14:creationId xmlns:p14="http://schemas.microsoft.com/office/powerpoint/2010/main" val="248126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95015D-50F6-7FD3-FC86-3119904B0FF6}"/>
              </a:ext>
            </a:extLst>
          </p:cNvPr>
          <p:cNvSpPr txBox="1"/>
          <p:nvPr/>
        </p:nvSpPr>
        <p:spPr>
          <a:xfrm>
            <a:off x="680720" y="406400"/>
            <a:ext cx="703072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zh-CN" altLang="en-US" sz="3200" dirty="0">
                <a:effectLst/>
              </a:rPr>
              <a:t>加载类的过程</a:t>
            </a:r>
            <a:endParaRPr lang="zh-CN" altLang="en-US" sz="3200" dirty="0"/>
          </a:p>
        </p:txBody>
      </p:sp>
      <p:sp>
        <p:nvSpPr>
          <p:cNvPr id="4" name="文本框 3">
            <a:extLst>
              <a:ext uri="{FF2B5EF4-FFF2-40B4-BE49-F238E27FC236}">
                <a16:creationId xmlns:a16="http://schemas.microsoft.com/office/drawing/2014/main" id="{910AB3F3-2091-B4C5-6A57-F67B2833E4A4}"/>
              </a:ext>
            </a:extLst>
          </p:cNvPr>
          <p:cNvSpPr txBox="1"/>
          <p:nvPr/>
        </p:nvSpPr>
        <p:spPr>
          <a:xfrm>
            <a:off x="1224280" y="991175"/>
            <a:ext cx="9743440" cy="5576014"/>
          </a:xfrm>
          <a:prstGeom prst="rect">
            <a:avLst/>
          </a:prstGeom>
          <a:noFill/>
        </p:spPr>
        <p:txBody>
          <a:bodyPr wrap="square">
            <a:spAutoFit/>
          </a:bodyPr>
          <a:lstStyle/>
          <a:p>
            <a:pPr>
              <a:lnSpc>
                <a:spcPct val="150000"/>
              </a:lnSpc>
            </a:pPr>
            <a:r>
              <a:rPr lang="en-US" altLang="zh-CN" sz="2400" dirty="0"/>
              <a:t>	 </a:t>
            </a:r>
            <a:r>
              <a:rPr lang="en-US" altLang="zh-CN" sz="2400" dirty="0" err="1"/>
              <a:t>loadClass</a:t>
            </a:r>
            <a:r>
              <a:rPr lang="zh-CN" altLang="en-US" sz="2400" dirty="0"/>
              <a:t>方法遍历所有</a:t>
            </a:r>
            <a:r>
              <a:rPr lang="en-US" altLang="zh-CN" sz="2400" dirty="0" err="1"/>
              <a:t>dex</a:t>
            </a:r>
            <a:r>
              <a:rPr lang="zh-CN" altLang="en-US" sz="2400" dirty="0"/>
              <a:t>文件，调用</a:t>
            </a:r>
            <a:r>
              <a:rPr lang="en-US" altLang="zh-CN" sz="2400" dirty="0" err="1"/>
              <a:t>loadClassBinaryName</a:t>
            </a:r>
            <a:r>
              <a:rPr lang="zh-CN" altLang="en-US" sz="2400" dirty="0"/>
              <a:t>方法一个个尝试加载指定的类，</a:t>
            </a:r>
            <a:r>
              <a:rPr lang="en-US" altLang="zh-CN" sz="2400" dirty="0" err="1"/>
              <a:t>loadClassBinaryName</a:t>
            </a:r>
            <a:r>
              <a:rPr lang="zh-CN" altLang="en-US" sz="2400" dirty="0"/>
              <a:t>中调用了</a:t>
            </a:r>
            <a:r>
              <a:rPr lang="en-US" altLang="zh-CN" sz="2400" dirty="0"/>
              <a:t>Native</a:t>
            </a:r>
            <a:r>
              <a:rPr lang="zh-CN" altLang="en-US" sz="2400" dirty="0"/>
              <a:t>方法</a:t>
            </a:r>
            <a:r>
              <a:rPr lang="en-US" altLang="zh-CN" sz="2400" dirty="0" err="1"/>
              <a:t>defineClass</a:t>
            </a:r>
            <a:r>
              <a:rPr lang="zh-CN" altLang="en-US" sz="2400" dirty="0"/>
              <a:t>加载类。</a:t>
            </a:r>
            <a:endParaRPr lang="en-US" altLang="zh-CN" sz="2400" dirty="0"/>
          </a:p>
          <a:p>
            <a:pPr>
              <a:lnSpc>
                <a:spcPct val="150000"/>
              </a:lnSpc>
            </a:pPr>
            <a:endParaRPr lang="en-US" altLang="zh-CN" sz="2400" dirty="0"/>
          </a:p>
          <a:p>
            <a:pPr>
              <a:lnSpc>
                <a:spcPct val="150000"/>
              </a:lnSpc>
            </a:pPr>
            <a:r>
              <a:rPr lang="en-US" altLang="zh-CN" sz="2400" dirty="0"/>
              <a:t>-</a:t>
            </a:r>
            <a:r>
              <a:rPr lang="en-US" altLang="zh-CN" sz="2400" b="1" dirty="0"/>
              <a:t> </a:t>
            </a:r>
            <a:r>
              <a:rPr lang="zh-CN" altLang="en-US" sz="2400" b="1" dirty="0"/>
              <a:t>自定义</a:t>
            </a:r>
            <a:r>
              <a:rPr lang="en-US" altLang="zh-CN" sz="2400" b="1" dirty="0" err="1"/>
              <a:t>ClassLoader</a:t>
            </a:r>
            <a:endParaRPr lang="en-US" altLang="zh-CN" sz="2400" b="1" dirty="0"/>
          </a:p>
          <a:p>
            <a:pPr>
              <a:lnSpc>
                <a:spcPct val="150000"/>
              </a:lnSpc>
            </a:pPr>
            <a:r>
              <a:rPr lang="en-US" altLang="zh-CN" sz="2400" dirty="0"/>
              <a:t>	</a:t>
            </a:r>
            <a:r>
              <a:rPr lang="zh-CN" altLang="en-US" sz="2400" dirty="0"/>
              <a:t>可以创建自己的类去继承</a:t>
            </a:r>
            <a:r>
              <a:rPr lang="en-US" altLang="zh-CN" sz="2400" dirty="0" err="1"/>
              <a:t>ClassLoader</a:t>
            </a:r>
            <a:r>
              <a:rPr lang="zh-CN" altLang="en-US" sz="2400" dirty="0"/>
              <a:t>，</a:t>
            </a:r>
            <a:r>
              <a:rPr lang="en-US" altLang="zh-CN" sz="2400" dirty="0" err="1"/>
              <a:t>loadClass</a:t>
            </a:r>
            <a:r>
              <a:rPr lang="zh-CN" altLang="en-US" sz="2400" dirty="0"/>
              <a:t>方法并不是</a:t>
            </a:r>
            <a:r>
              <a:rPr lang="en-US" altLang="zh-CN" sz="2400" dirty="0"/>
              <a:t>final</a:t>
            </a:r>
            <a:r>
              <a:rPr lang="zh-CN" altLang="en-US" sz="2400" dirty="0"/>
              <a:t>类型的，可以重载</a:t>
            </a:r>
            <a:r>
              <a:rPr lang="en-US" altLang="zh-CN" sz="2400" dirty="0" err="1"/>
              <a:t>loadClass</a:t>
            </a:r>
            <a:r>
              <a:rPr lang="zh-CN" altLang="en-US" sz="2400" dirty="0"/>
              <a:t>方法并改写类的加载逻辑。</a:t>
            </a:r>
          </a:p>
          <a:p>
            <a:pPr>
              <a:lnSpc>
                <a:spcPct val="150000"/>
              </a:lnSpc>
            </a:pPr>
            <a:r>
              <a:rPr lang="en-US" altLang="zh-CN" sz="2400" dirty="0"/>
              <a:t>	</a:t>
            </a:r>
            <a:r>
              <a:rPr lang="en-US" altLang="zh-CN" sz="2400" dirty="0" err="1"/>
              <a:t>ClassLoader</a:t>
            </a:r>
            <a:r>
              <a:rPr lang="zh-CN" altLang="en-US" sz="2400" dirty="0"/>
              <a:t>双亲代理的实现很大一部分就是在</a:t>
            </a:r>
            <a:r>
              <a:rPr lang="en-US" altLang="zh-CN" sz="2400" dirty="0" err="1"/>
              <a:t>loadClass</a:t>
            </a:r>
            <a:r>
              <a:rPr lang="zh-CN" altLang="en-US" sz="2400" dirty="0"/>
              <a:t>方法中，可以通过重写</a:t>
            </a:r>
            <a:r>
              <a:rPr lang="en-US" altLang="zh-CN" sz="2400" dirty="0" err="1"/>
              <a:t>loadClass</a:t>
            </a:r>
            <a:r>
              <a:rPr lang="zh-CN" altLang="en-US" sz="2400" dirty="0"/>
              <a:t>方法避开双亲代理的框架，</a:t>
            </a:r>
            <a:r>
              <a:rPr lang="zh-CN" altLang="en-US" sz="2400" b="1" dirty="0"/>
              <a:t>重新加载已经加载过的类</a:t>
            </a:r>
            <a:r>
              <a:rPr lang="zh-CN" altLang="en-US" sz="2400" dirty="0"/>
              <a:t>，也可以在</a:t>
            </a:r>
            <a:r>
              <a:rPr lang="zh-CN" altLang="en-US" sz="2400" b="1" dirty="0"/>
              <a:t>加载类的时候注入一些代码</a:t>
            </a:r>
            <a:r>
              <a:rPr lang="zh-CN" altLang="en-US" sz="2400" dirty="0"/>
              <a:t>。</a:t>
            </a:r>
          </a:p>
        </p:txBody>
      </p:sp>
    </p:spTree>
    <p:extLst>
      <p:ext uri="{BB962C8B-B14F-4D97-AF65-F5344CB8AC3E}">
        <p14:creationId xmlns:p14="http://schemas.microsoft.com/office/powerpoint/2010/main" val="180516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BFA74F-E5F9-C60E-693B-A34A88F778C6}"/>
              </a:ext>
            </a:extLst>
          </p:cNvPr>
          <p:cNvSpPr txBox="1"/>
          <p:nvPr/>
        </p:nvSpPr>
        <p:spPr>
          <a:xfrm>
            <a:off x="1071880" y="1342241"/>
            <a:ext cx="10048240" cy="5022016"/>
          </a:xfrm>
          <a:prstGeom prst="rect">
            <a:avLst/>
          </a:prstGeom>
          <a:noFill/>
        </p:spPr>
        <p:txBody>
          <a:bodyPr wrap="square">
            <a:spAutoFit/>
          </a:bodyPr>
          <a:lstStyle/>
          <a:p>
            <a:pPr>
              <a:lnSpc>
                <a:spcPct val="150000"/>
              </a:lnSpc>
            </a:pPr>
            <a:r>
              <a:rPr lang="zh-CN" altLang="en-US" sz="2400" dirty="0"/>
              <a:t>比起一般的</a:t>
            </a:r>
            <a:r>
              <a:rPr lang="en-US" altLang="zh-CN" sz="2400" dirty="0"/>
              <a:t>Java</a:t>
            </a:r>
            <a:r>
              <a:rPr lang="zh-CN" altLang="en-US" sz="2400" dirty="0"/>
              <a:t>程序，在</a:t>
            </a:r>
            <a:r>
              <a:rPr lang="en-US" altLang="zh-CN" sz="2400" dirty="0"/>
              <a:t>Android</a:t>
            </a:r>
            <a:r>
              <a:rPr lang="zh-CN" altLang="en-US" sz="2400" dirty="0"/>
              <a:t>中动态加载主要有两个麻烦的问题：</a:t>
            </a:r>
          </a:p>
          <a:p>
            <a:pPr marL="457200" indent="-457200">
              <a:lnSpc>
                <a:spcPct val="150000"/>
              </a:lnSpc>
              <a:buFont typeface="+mj-lt"/>
              <a:buAutoNum type="arabicPeriod"/>
            </a:pPr>
            <a:r>
              <a:rPr lang="zh-CN" altLang="en-US" sz="2400" dirty="0"/>
              <a:t>组件类未注册。</a:t>
            </a:r>
            <a:endParaRPr lang="en-US" altLang="zh-CN" sz="2400" dirty="0"/>
          </a:p>
          <a:p>
            <a:pPr lvl="1">
              <a:lnSpc>
                <a:spcPct val="150000"/>
              </a:lnSpc>
            </a:pPr>
            <a:r>
              <a:rPr lang="zh-CN" altLang="en-US" sz="2400" dirty="0"/>
              <a:t>组件类（如</a:t>
            </a:r>
            <a:r>
              <a:rPr lang="en-US" altLang="zh-CN" sz="2400" dirty="0"/>
              <a:t>Activity</a:t>
            </a:r>
            <a:r>
              <a:rPr lang="zh-CN" altLang="en-US" sz="2400" dirty="0"/>
              <a:t>、</a:t>
            </a:r>
            <a:r>
              <a:rPr lang="en-US" altLang="zh-CN" sz="2400" dirty="0"/>
              <a:t>Service</a:t>
            </a:r>
            <a:r>
              <a:rPr lang="zh-CN" altLang="en-US" sz="2400" dirty="0"/>
              <a:t>等）需要在</a:t>
            </a:r>
            <a:r>
              <a:rPr lang="en-US" altLang="zh-CN" sz="2400" dirty="0"/>
              <a:t>Manifest</a:t>
            </a:r>
            <a:r>
              <a:rPr lang="zh-CN" altLang="en-US" sz="2400" dirty="0"/>
              <a:t>文件里面注册后才能工作（系统会检查该组件有没有注册），所以即使动态加载了一个新的组件类，没有注册的话还是无法工作；</a:t>
            </a:r>
          </a:p>
          <a:p>
            <a:pPr marL="457200" indent="-457200">
              <a:lnSpc>
                <a:spcPct val="150000"/>
              </a:lnSpc>
              <a:buFont typeface="+mj-lt"/>
              <a:buAutoNum type="arabicPeriod"/>
            </a:pPr>
            <a:r>
              <a:rPr lang="en-US" altLang="zh-CN" sz="2400" dirty="0"/>
              <a:t>Resource</a:t>
            </a:r>
            <a:r>
              <a:rPr lang="zh-CN" altLang="en-US" sz="2400" dirty="0"/>
              <a:t>资源找不到。</a:t>
            </a:r>
            <a:endParaRPr lang="en-US" altLang="zh-CN" sz="2400" dirty="0"/>
          </a:p>
          <a:p>
            <a:pPr lvl="1">
              <a:lnSpc>
                <a:spcPct val="150000"/>
              </a:lnSpc>
            </a:pPr>
            <a:r>
              <a:rPr lang="zh-CN" altLang="en-US" sz="2400" dirty="0"/>
              <a:t>资源需要用对应的</a:t>
            </a:r>
            <a:r>
              <a:rPr lang="en-US" altLang="zh-CN" sz="2400" dirty="0"/>
              <a:t>R.id</a:t>
            </a:r>
            <a:r>
              <a:rPr lang="zh-CN" altLang="en-US" sz="2400" dirty="0"/>
              <a:t>注册好，运行时通过</a:t>
            </a:r>
            <a:r>
              <a:rPr lang="en-US" altLang="zh-CN" sz="2400" dirty="0"/>
              <a:t>ID</a:t>
            </a:r>
            <a:r>
              <a:rPr lang="zh-CN" altLang="en-US" sz="2400" dirty="0"/>
              <a:t>从</a:t>
            </a:r>
            <a:r>
              <a:rPr lang="en-US" altLang="zh-CN" sz="2400" dirty="0"/>
              <a:t>Resource</a:t>
            </a:r>
            <a:r>
              <a:rPr lang="zh-CN" altLang="en-US" sz="2400" dirty="0"/>
              <a:t>实例中获取对应的资源。动态加载的新类的资源</a:t>
            </a:r>
            <a:r>
              <a:rPr lang="en-US" altLang="zh-CN" sz="2400" dirty="0"/>
              <a:t>ID</a:t>
            </a:r>
            <a:r>
              <a:rPr lang="zh-CN" altLang="en-US" sz="2400" dirty="0"/>
              <a:t>可能和现有的</a:t>
            </a:r>
            <a:r>
              <a:rPr lang="en-US" altLang="zh-CN" sz="2400" dirty="0"/>
              <a:t>Resource</a:t>
            </a:r>
            <a:r>
              <a:rPr lang="zh-CN" altLang="en-US" sz="2400" dirty="0"/>
              <a:t>实例中保存的资源</a:t>
            </a:r>
            <a:r>
              <a:rPr lang="en-US" altLang="zh-CN" sz="2400" dirty="0"/>
              <a:t>ID</a:t>
            </a:r>
            <a:r>
              <a:rPr lang="zh-CN" altLang="en-US" sz="2400" dirty="0"/>
              <a:t>对不上。</a:t>
            </a:r>
          </a:p>
        </p:txBody>
      </p:sp>
      <p:sp>
        <p:nvSpPr>
          <p:cNvPr id="4" name="文本框 3">
            <a:extLst>
              <a:ext uri="{FF2B5EF4-FFF2-40B4-BE49-F238E27FC236}">
                <a16:creationId xmlns:a16="http://schemas.microsoft.com/office/drawing/2014/main" id="{5F534A9F-D06E-04BF-7256-12F435A04BB3}"/>
              </a:ext>
            </a:extLst>
          </p:cNvPr>
          <p:cNvSpPr txBox="1"/>
          <p:nvPr/>
        </p:nvSpPr>
        <p:spPr>
          <a:xfrm>
            <a:off x="680720" y="406400"/>
            <a:ext cx="7030720" cy="584775"/>
          </a:xfrm>
          <a:prstGeom prst="rect">
            <a:avLst/>
          </a:prstGeom>
          <a:noFill/>
        </p:spPr>
        <p:txBody>
          <a:bodyPr wrap="square" rtlCol="0">
            <a:spAutoFit/>
          </a:bodyPr>
          <a:lstStyle/>
          <a:p>
            <a:r>
              <a:rPr lang="zh-CN" altLang="en-US" sz="3200" dirty="0"/>
              <a:t>动态加载</a:t>
            </a:r>
            <a:r>
              <a:rPr lang="en-US" altLang="zh-CN" sz="3200" dirty="0" err="1">
                <a:effectLst/>
              </a:rPr>
              <a:t>dex</a:t>
            </a:r>
            <a:r>
              <a:rPr lang="en-US" altLang="zh-CN" sz="3200" dirty="0">
                <a:effectLst/>
              </a:rPr>
              <a:t>/jar/</a:t>
            </a:r>
            <a:r>
              <a:rPr lang="en-US" altLang="zh-CN" sz="3200" dirty="0" err="1">
                <a:effectLst/>
              </a:rPr>
              <a:t>apk</a:t>
            </a:r>
            <a:r>
              <a:rPr lang="en-US" altLang="zh-CN" sz="3200" dirty="0">
                <a:effectLst/>
              </a:rPr>
              <a:t>—</a:t>
            </a:r>
            <a:r>
              <a:rPr lang="zh-CN" altLang="en-US" sz="3200" dirty="0"/>
              <a:t>麻烦之处</a:t>
            </a:r>
          </a:p>
        </p:txBody>
      </p:sp>
    </p:spTree>
    <p:extLst>
      <p:ext uri="{BB962C8B-B14F-4D97-AF65-F5344CB8AC3E}">
        <p14:creationId xmlns:p14="http://schemas.microsoft.com/office/powerpoint/2010/main" val="2471674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13222C-C810-0A1F-3749-9B31E52FEF2F}"/>
              </a:ext>
            </a:extLst>
          </p:cNvPr>
          <p:cNvSpPr txBox="1"/>
          <p:nvPr/>
        </p:nvSpPr>
        <p:spPr>
          <a:xfrm>
            <a:off x="680720" y="406400"/>
            <a:ext cx="7030720" cy="584775"/>
          </a:xfrm>
          <a:prstGeom prst="rect">
            <a:avLst/>
          </a:prstGeom>
          <a:noFill/>
        </p:spPr>
        <p:txBody>
          <a:bodyPr wrap="square" rtlCol="0">
            <a:spAutoFit/>
          </a:bodyPr>
          <a:lstStyle/>
          <a:p>
            <a:r>
              <a:rPr lang="zh-CN" altLang="en-US" sz="3200" dirty="0"/>
              <a:t>动态加载</a:t>
            </a:r>
            <a:r>
              <a:rPr lang="en-US" altLang="zh-CN" sz="3200" dirty="0"/>
              <a:t>—</a:t>
            </a:r>
            <a:r>
              <a:rPr lang="zh-CN" altLang="en-US" sz="3200" dirty="0"/>
              <a:t>简单模式</a:t>
            </a:r>
            <a:endParaRPr lang="en-US" altLang="zh-CN" sz="3200" dirty="0"/>
          </a:p>
        </p:txBody>
      </p:sp>
      <p:sp>
        <p:nvSpPr>
          <p:cNvPr id="6" name="文本框 5">
            <a:extLst>
              <a:ext uri="{FF2B5EF4-FFF2-40B4-BE49-F238E27FC236}">
                <a16:creationId xmlns:a16="http://schemas.microsoft.com/office/drawing/2014/main" id="{1C865567-0996-1456-FE06-292598C452CC}"/>
              </a:ext>
            </a:extLst>
          </p:cNvPr>
          <p:cNvSpPr txBox="1"/>
          <p:nvPr/>
        </p:nvSpPr>
        <p:spPr>
          <a:xfrm>
            <a:off x="970280" y="1351508"/>
            <a:ext cx="10251440" cy="5022016"/>
          </a:xfrm>
          <a:prstGeom prst="rect">
            <a:avLst/>
          </a:prstGeom>
          <a:noFill/>
        </p:spPr>
        <p:txBody>
          <a:bodyPr wrap="square">
            <a:spAutoFit/>
          </a:bodyPr>
          <a:lstStyle/>
          <a:p>
            <a:pPr>
              <a:lnSpc>
                <a:spcPct val="150000"/>
              </a:lnSpc>
            </a:pPr>
            <a:r>
              <a:rPr lang="zh-CN" altLang="en-US" sz="2400" dirty="0"/>
              <a:t>加载</a:t>
            </a:r>
            <a:r>
              <a:rPr lang="en-US" altLang="zh-CN" sz="2400" dirty="0" err="1"/>
              <a:t>dex</a:t>
            </a:r>
            <a:r>
              <a:rPr lang="zh-CN" altLang="en-US" sz="2400" dirty="0"/>
              <a:t>文件</a:t>
            </a:r>
            <a:r>
              <a:rPr lang="en-US" altLang="zh-CN" sz="2400" dirty="0"/>
              <a:t>--</a:t>
            </a:r>
            <a:r>
              <a:rPr lang="zh-CN" altLang="en-US" sz="2400" dirty="0"/>
              <a:t>通过反射的方式修改待调用方法为</a:t>
            </a:r>
            <a:r>
              <a:rPr lang="en-US" altLang="zh-CN" sz="2400" dirty="0"/>
              <a:t>public--</a:t>
            </a:r>
            <a:r>
              <a:rPr lang="zh-CN" altLang="en-US" sz="2400" dirty="0"/>
              <a:t>调用。</a:t>
            </a:r>
            <a:endParaRPr lang="en-US" altLang="zh-CN" sz="2400" dirty="0"/>
          </a:p>
          <a:p>
            <a:pPr>
              <a:lnSpc>
                <a:spcPct val="150000"/>
              </a:lnSpc>
            </a:pPr>
            <a:endParaRPr lang="en-US" altLang="zh-CN" sz="2400" dirty="0"/>
          </a:p>
          <a:p>
            <a:pPr marL="457200" indent="-457200">
              <a:lnSpc>
                <a:spcPct val="150000"/>
              </a:lnSpc>
              <a:buFont typeface="+mj-lt"/>
              <a:buAutoNum type="arabicPeriod"/>
            </a:pPr>
            <a:r>
              <a:rPr lang="zh-CN" altLang="en-US" sz="2400" dirty="0"/>
              <a:t>无法使用</a:t>
            </a:r>
            <a:r>
              <a:rPr lang="en-US" altLang="zh-CN" sz="2400" dirty="0"/>
              <a:t>res</a:t>
            </a:r>
            <a:r>
              <a:rPr lang="zh-CN" altLang="en-US" sz="2400" dirty="0"/>
              <a:t>目录下的资源，特别是使用</a:t>
            </a:r>
            <a:r>
              <a:rPr lang="en-US" altLang="zh-CN" sz="2400" dirty="0"/>
              <a:t>XML</a:t>
            </a:r>
            <a:r>
              <a:rPr lang="zh-CN" altLang="en-US" sz="2400" dirty="0"/>
              <a:t>布局；</a:t>
            </a:r>
          </a:p>
          <a:p>
            <a:pPr marL="457200" indent="-457200">
              <a:lnSpc>
                <a:spcPct val="150000"/>
              </a:lnSpc>
              <a:buFont typeface="+mj-lt"/>
              <a:buAutoNum type="arabicPeriod"/>
            </a:pPr>
            <a:r>
              <a:rPr lang="zh-CN" altLang="en-US" sz="2400" dirty="0"/>
              <a:t>无法动态加载新的</a:t>
            </a:r>
            <a:r>
              <a:rPr lang="en-US" altLang="zh-CN" sz="2400" dirty="0"/>
              <a:t>Activity</a:t>
            </a:r>
            <a:r>
              <a:rPr lang="zh-CN" altLang="en-US" sz="2400" dirty="0"/>
              <a:t>等组件，因为这些组件需要在</a:t>
            </a:r>
            <a:r>
              <a:rPr lang="en-US" altLang="zh-CN" sz="2400" dirty="0"/>
              <a:t>Manifest</a:t>
            </a:r>
            <a:r>
              <a:rPr lang="zh-CN" altLang="en-US" sz="2400" dirty="0"/>
              <a:t>中注册，动态加载无法更改当前</a:t>
            </a:r>
            <a:r>
              <a:rPr lang="en-US" altLang="zh-CN" sz="2400" dirty="0"/>
              <a:t>APK</a:t>
            </a:r>
            <a:r>
              <a:rPr lang="zh-CN" altLang="en-US" sz="2400" dirty="0"/>
              <a:t>的</a:t>
            </a:r>
            <a:r>
              <a:rPr lang="en-US" altLang="zh-CN" sz="2400" dirty="0"/>
              <a:t>Manifest</a:t>
            </a:r>
            <a:r>
              <a:rPr lang="zh-CN" altLang="en-US" sz="2400" dirty="0"/>
              <a:t>。</a:t>
            </a:r>
            <a:endParaRPr lang="en-US" altLang="zh-CN" sz="2400" dirty="0"/>
          </a:p>
          <a:p>
            <a:pPr>
              <a:lnSpc>
                <a:spcPct val="150000"/>
              </a:lnSpc>
            </a:pPr>
            <a:endParaRPr lang="en-US" altLang="zh-CN" sz="2400" dirty="0"/>
          </a:p>
          <a:p>
            <a:pPr>
              <a:lnSpc>
                <a:spcPct val="150000"/>
              </a:lnSpc>
            </a:pPr>
            <a:r>
              <a:rPr lang="en-US" altLang="zh-CN" sz="2400" dirty="0"/>
              <a:t>	</a:t>
            </a:r>
            <a:r>
              <a:rPr lang="zh-CN" altLang="en-US" sz="2400" dirty="0"/>
              <a:t>可以先把要用到的全部</a:t>
            </a:r>
            <a:r>
              <a:rPr lang="en-US" altLang="zh-CN" sz="2400" dirty="0"/>
              <a:t>res</a:t>
            </a:r>
            <a:r>
              <a:rPr lang="zh-CN" altLang="en-US" sz="2400" dirty="0"/>
              <a:t>资源都放到主</a:t>
            </a:r>
            <a:r>
              <a:rPr lang="en-US" altLang="zh-CN" sz="2400" dirty="0"/>
              <a:t>APK</a:t>
            </a:r>
            <a:r>
              <a:rPr lang="zh-CN" altLang="en-US" sz="2400" dirty="0"/>
              <a:t>里面，把所有</a:t>
            </a:r>
            <a:r>
              <a:rPr lang="en-US" altLang="zh-CN" sz="2400" dirty="0"/>
              <a:t>Activity</a:t>
            </a:r>
            <a:r>
              <a:rPr lang="zh-CN" altLang="en-US" sz="2400" dirty="0"/>
              <a:t>先写进</a:t>
            </a:r>
            <a:r>
              <a:rPr lang="en-US" altLang="zh-CN" sz="2400" dirty="0"/>
              <a:t>Manifest</a:t>
            </a:r>
            <a:r>
              <a:rPr lang="zh-CN" altLang="en-US" sz="2400" dirty="0"/>
              <a:t>，</a:t>
            </a:r>
            <a:r>
              <a:rPr lang="zh-CN" altLang="en-US" sz="2400" b="1" dirty="0"/>
              <a:t>只通过动态加载更新代码，不更新</a:t>
            </a:r>
            <a:r>
              <a:rPr lang="en-US" altLang="zh-CN" sz="2400" b="1" dirty="0"/>
              <a:t>res</a:t>
            </a:r>
            <a:r>
              <a:rPr lang="zh-CN" altLang="en-US" sz="2400" b="1" dirty="0"/>
              <a:t>资源。</a:t>
            </a:r>
            <a:r>
              <a:rPr lang="zh-CN" altLang="en-US" sz="2400" dirty="0"/>
              <a:t>使用纯</a:t>
            </a:r>
            <a:r>
              <a:rPr lang="en-US" altLang="zh-CN" sz="2400" dirty="0"/>
              <a:t>Java</a:t>
            </a:r>
            <a:r>
              <a:rPr lang="zh-CN" altLang="en-US" sz="2400" dirty="0"/>
              <a:t>代码创建布局绕开</a:t>
            </a:r>
            <a:r>
              <a:rPr lang="en-US" altLang="zh-CN" sz="2400" dirty="0"/>
              <a:t>XML</a:t>
            </a:r>
            <a:r>
              <a:rPr lang="zh-CN" altLang="en-US" sz="2400" dirty="0"/>
              <a:t>布局来改动</a:t>
            </a:r>
            <a:r>
              <a:rPr lang="en-US" altLang="zh-CN" sz="2400" dirty="0"/>
              <a:t>UI</a:t>
            </a:r>
            <a:r>
              <a:rPr lang="zh-CN" altLang="en-US" sz="2400" dirty="0"/>
              <a:t>界面。使用</a:t>
            </a:r>
            <a:r>
              <a:rPr lang="en-US" altLang="zh-CN" sz="2400" dirty="0"/>
              <a:t>Fragment</a:t>
            </a:r>
            <a:r>
              <a:rPr lang="zh-CN" altLang="en-US" sz="2400" dirty="0"/>
              <a:t>代替</a:t>
            </a:r>
            <a:r>
              <a:rPr lang="en-US" altLang="zh-CN" sz="2400" dirty="0"/>
              <a:t>Activity</a:t>
            </a:r>
            <a:r>
              <a:rPr lang="zh-CN" altLang="en-US" sz="2400" dirty="0"/>
              <a:t>。</a:t>
            </a:r>
          </a:p>
        </p:txBody>
      </p:sp>
    </p:spTree>
    <p:extLst>
      <p:ext uri="{BB962C8B-B14F-4D97-AF65-F5344CB8AC3E}">
        <p14:creationId xmlns:p14="http://schemas.microsoft.com/office/powerpoint/2010/main" val="61336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75B611-C47C-6E17-FC19-A077416650D9}"/>
              </a:ext>
            </a:extLst>
          </p:cNvPr>
          <p:cNvSpPr txBox="1"/>
          <p:nvPr/>
        </p:nvSpPr>
        <p:spPr>
          <a:xfrm>
            <a:off x="680720" y="406400"/>
            <a:ext cx="7030720" cy="584775"/>
          </a:xfrm>
          <a:prstGeom prst="rect">
            <a:avLst/>
          </a:prstGeom>
          <a:noFill/>
        </p:spPr>
        <p:txBody>
          <a:bodyPr wrap="square" rtlCol="0">
            <a:spAutoFit/>
          </a:bodyPr>
          <a:lstStyle/>
          <a:p>
            <a:r>
              <a:rPr lang="zh-CN" altLang="en-US" sz="3200" dirty="0"/>
              <a:t>动态加载</a:t>
            </a:r>
            <a:r>
              <a:rPr lang="en-US" altLang="zh-CN" sz="3200" dirty="0"/>
              <a:t>—</a:t>
            </a:r>
            <a:r>
              <a:rPr lang="zh-CN" altLang="en-US" sz="3200" dirty="0"/>
              <a:t>代理</a:t>
            </a:r>
            <a:r>
              <a:rPr lang="en-US" altLang="zh-CN" sz="3200" dirty="0"/>
              <a:t>Activity</a:t>
            </a:r>
          </a:p>
        </p:txBody>
      </p:sp>
      <p:sp>
        <p:nvSpPr>
          <p:cNvPr id="4" name="文本框 3">
            <a:extLst>
              <a:ext uri="{FF2B5EF4-FFF2-40B4-BE49-F238E27FC236}">
                <a16:creationId xmlns:a16="http://schemas.microsoft.com/office/drawing/2014/main" id="{D169335B-7CEA-A9FA-C5D5-29CF8E88CF15}"/>
              </a:ext>
            </a:extLst>
          </p:cNvPr>
          <p:cNvSpPr txBox="1"/>
          <p:nvPr/>
        </p:nvSpPr>
        <p:spPr>
          <a:xfrm>
            <a:off x="817880" y="1062295"/>
            <a:ext cx="10556240" cy="5632311"/>
          </a:xfrm>
          <a:prstGeom prst="rect">
            <a:avLst/>
          </a:prstGeom>
          <a:noFill/>
        </p:spPr>
        <p:txBody>
          <a:bodyPr wrap="square">
            <a:spAutoFit/>
          </a:bodyPr>
          <a:lstStyle/>
          <a:p>
            <a:r>
              <a:rPr lang="zh-CN" altLang="en-US" sz="2400" dirty="0"/>
              <a:t>宿主</a:t>
            </a:r>
            <a:r>
              <a:rPr lang="en-US" altLang="zh-CN" sz="2400" dirty="0"/>
              <a:t>APK</a:t>
            </a:r>
            <a:r>
              <a:rPr lang="zh-CN" altLang="en-US" sz="2400" dirty="0"/>
              <a:t>需要先注册一个空壳</a:t>
            </a:r>
            <a:r>
              <a:rPr lang="en-US" altLang="zh-CN" sz="2400" dirty="0"/>
              <a:t>Activity</a:t>
            </a:r>
            <a:r>
              <a:rPr lang="zh-CN" altLang="en-US" sz="2400" dirty="0"/>
              <a:t>代理插件的</a:t>
            </a:r>
            <a:r>
              <a:rPr lang="en-US" altLang="zh-CN" sz="2400" dirty="0"/>
              <a:t>Activity</a:t>
            </a:r>
            <a:r>
              <a:rPr lang="zh-CN" altLang="en-US" sz="2400" dirty="0"/>
              <a:t>。</a:t>
            </a:r>
          </a:p>
          <a:p>
            <a:r>
              <a:rPr lang="zh-CN" altLang="en-US" sz="2400" dirty="0"/>
              <a:t>有以下特点：</a:t>
            </a:r>
          </a:p>
          <a:p>
            <a:pPr marL="457200" indent="-457200">
              <a:buFont typeface="+mj-lt"/>
              <a:buAutoNum type="arabicPeriod"/>
            </a:pPr>
            <a:r>
              <a:rPr lang="zh-CN" altLang="en-US" sz="2400" dirty="0"/>
              <a:t>插件</a:t>
            </a:r>
            <a:r>
              <a:rPr lang="en-US" altLang="zh-CN" sz="2400" dirty="0"/>
              <a:t>APK</a:t>
            </a:r>
            <a:r>
              <a:rPr lang="zh-CN" altLang="en-US" sz="2400" dirty="0"/>
              <a:t>可以调用宿主</a:t>
            </a:r>
            <a:r>
              <a:rPr lang="en-US" altLang="zh-CN" sz="2400" dirty="0"/>
              <a:t>APK</a:t>
            </a:r>
            <a:r>
              <a:rPr lang="zh-CN" altLang="en-US" sz="2400" dirty="0"/>
              <a:t>里的一些功能；</a:t>
            </a:r>
          </a:p>
          <a:p>
            <a:pPr marL="457200" indent="-457200">
              <a:buFont typeface="+mj-lt"/>
              <a:buAutoNum type="arabicPeriod"/>
            </a:pPr>
            <a:r>
              <a:rPr lang="zh-CN" altLang="en-US" sz="2400" dirty="0"/>
              <a:t>宿主</a:t>
            </a:r>
            <a:r>
              <a:rPr lang="en-US" altLang="zh-CN" sz="2400" dirty="0"/>
              <a:t>APK</a:t>
            </a:r>
            <a:r>
              <a:rPr lang="zh-CN" altLang="en-US" sz="2400" dirty="0"/>
              <a:t>和插件</a:t>
            </a:r>
            <a:r>
              <a:rPr lang="en-US" altLang="zh-CN" sz="2400" dirty="0"/>
              <a:t>APK</a:t>
            </a:r>
            <a:r>
              <a:rPr lang="zh-CN" altLang="en-US" sz="2400" dirty="0"/>
              <a:t>都要接入一套指定的接口框架才能实现以上功能；</a:t>
            </a:r>
            <a:endParaRPr lang="en-US" altLang="zh-CN" sz="2400" dirty="0"/>
          </a:p>
          <a:p>
            <a:endParaRPr lang="zh-CN" altLang="en-US" sz="2400" dirty="0"/>
          </a:p>
          <a:p>
            <a:r>
              <a:rPr lang="zh-CN" altLang="en-US" sz="2400" dirty="0"/>
              <a:t>限制如下：</a:t>
            </a:r>
          </a:p>
          <a:p>
            <a:pPr marL="457200" indent="-457200">
              <a:buFont typeface="+mj-lt"/>
              <a:buAutoNum type="arabicPeriod"/>
            </a:pPr>
            <a:r>
              <a:rPr lang="zh-CN" altLang="en-US" sz="2400" dirty="0"/>
              <a:t>需要在</a:t>
            </a:r>
            <a:r>
              <a:rPr lang="en-US" altLang="zh-CN" sz="2400" dirty="0"/>
              <a:t>Manifest</a:t>
            </a:r>
            <a:r>
              <a:rPr lang="zh-CN" altLang="en-US" sz="2400" dirty="0"/>
              <a:t>注册的功能都无法在插件实现，如应用权限、</a:t>
            </a:r>
            <a:r>
              <a:rPr lang="en-US" altLang="zh-CN" sz="2400" dirty="0" err="1"/>
              <a:t>LaunchMode</a:t>
            </a:r>
            <a:r>
              <a:rPr lang="zh-CN" altLang="en-US" sz="2400" dirty="0"/>
              <a:t>、静态广播等；</a:t>
            </a:r>
          </a:p>
          <a:p>
            <a:pPr marL="457200" indent="-457200">
              <a:buFont typeface="+mj-lt"/>
              <a:buAutoNum type="arabicPeriod"/>
            </a:pPr>
            <a:r>
              <a:rPr lang="zh-CN" altLang="en-US" sz="2400" dirty="0"/>
              <a:t>宿主一个代理用的</a:t>
            </a:r>
            <a:r>
              <a:rPr lang="en-US" altLang="zh-CN" sz="2400" dirty="0"/>
              <a:t>Activity</a:t>
            </a:r>
            <a:r>
              <a:rPr lang="zh-CN" altLang="en-US" sz="2400" dirty="0"/>
              <a:t>难以满足插件一些特殊的</a:t>
            </a:r>
            <a:r>
              <a:rPr lang="en-US" altLang="zh-CN" sz="2400" dirty="0"/>
              <a:t>Activity</a:t>
            </a:r>
            <a:r>
              <a:rPr lang="zh-CN" altLang="en-US" sz="2400" dirty="0"/>
              <a:t>的需求，插件</a:t>
            </a:r>
            <a:r>
              <a:rPr lang="en-US" altLang="zh-CN" sz="2400" dirty="0"/>
              <a:t>Activity</a:t>
            </a:r>
            <a:r>
              <a:rPr lang="zh-CN" altLang="en-US" sz="2400" dirty="0"/>
              <a:t>的开发受限于代理</a:t>
            </a:r>
            <a:r>
              <a:rPr lang="en-US" altLang="zh-CN" sz="2400" dirty="0"/>
              <a:t>Activity</a:t>
            </a:r>
            <a:r>
              <a:rPr lang="zh-CN" altLang="en-US" sz="2400" dirty="0"/>
              <a:t>；</a:t>
            </a:r>
          </a:p>
          <a:p>
            <a:pPr marL="457200" indent="-457200">
              <a:buFont typeface="+mj-lt"/>
              <a:buAutoNum type="arabicPeriod"/>
            </a:pPr>
            <a:r>
              <a:rPr lang="zh-CN" altLang="en-US" sz="2400" dirty="0"/>
              <a:t>宿主项目和插件项目的开发都要接入共同的框架，大多时候，插件需要依附宿主才能运行，无法独立运行；</a:t>
            </a:r>
            <a:endParaRPr lang="en-US" altLang="zh-CN" sz="2400" dirty="0"/>
          </a:p>
          <a:p>
            <a:pPr marL="457200" indent="-457200">
              <a:buFont typeface="+mj-lt"/>
              <a:buAutoNum type="arabicPeriod"/>
            </a:pPr>
            <a:endParaRPr lang="zh-CN" altLang="en-US" sz="2400" dirty="0"/>
          </a:p>
          <a:p>
            <a:r>
              <a:rPr lang="zh-CN" altLang="en-US" sz="2400" dirty="0"/>
              <a:t>核心在于“</a:t>
            </a:r>
            <a:r>
              <a:rPr lang="zh-CN" altLang="en-US" sz="2400" b="1" dirty="0"/>
              <a:t>使用宿主的一个代理</a:t>
            </a:r>
            <a:r>
              <a:rPr lang="en-US" altLang="zh-CN" sz="2400" b="1" dirty="0"/>
              <a:t>Activity</a:t>
            </a:r>
            <a:r>
              <a:rPr lang="zh-CN" altLang="en-US" sz="2400" b="1" dirty="0"/>
              <a:t>为插件所有的</a:t>
            </a:r>
            <a:r>
              <a:rPr lang="en-US" altLang="zh-CN" sz="2400" b="1" dirty="0"/>
              <a:t>Activity</a:t>
            </a:r>
            <a:r>
              <a:rPr lang="zh-CN" altLang="en-US" sz="2400" b="1" dirty="0"/>
              <a:t>提供组件工作需要的环境</a:t>
            </a:r>
            <a:r>
              <a:rPr lang="zh-CN" altLang="en-US" sz="2400" dirty="0"/>
              <a:t>”。</a:t>
            </a:r>
          </a:p>
        </p:txBody>
      </p:sp>
    </p:spTree>
    <p:extLst>
      <p:ext uri="{BB962C8B-B14F-4D97-AF65-F5344CB8AC3E}">
        <p14:creationId xmlns:p14="http://schemas.microsoft.com/office/powerpoint/2010/main" val="89689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1E879D-9CFA-6E7D-3DD3-A5421A20E3B2}"/>
              </a:ext>
            </a:extLst>
          </p:cNvPr>
          <p:cNvSpPr txBox="1"/>
          <p:nvPr/>
        </p:nvSpPr>
        <p:spPr>
          <a:xfrm>
            <a:off x="680720" y="406400"/>
            <a:ext cx="2377440" cy="584775"/>
          </a:xfrm>
          <a:prstGeom prst="rect">
            <a:avLst/>
          </a:prstGeom>
          <a:noFill/>
        </p:spPr>
        <p:txBody>
          <a:bodyPr wrap="square" rtlCol="0">
            <a:spAutoFit/>
          </a:bodyPr>
          <a:lstStyle/>
          <a:p>
            <a:r>
              <a:rPr lang="zh-CN" altLang="en-US" sz="3200" dirty="0"/>
              <a:t>技术背景</a:t>
            </a:r>
          </a:p>
        </p:txBody>
      </p:sp>
      <p:sp>
        <p:nvSpPr>
          <p:cNvPr id="9" name="文本框 8">
            <a:extLst>
              <a:ext uri="{FF2B5EF4-FFF2-40B4-BE49-F238E27FC236}">
                <a16:creationId xmlns:a16="http://schemas.microsoft.com/office/drawing/2014/main" id="{6A183FB5-DEA9-BF09-60E1-1CEEDE7A1ECF}"/>
              </a:ext>
            </a:extLst>
          </p:cNvPr>
          <p:cNvSpPr txBox="1"/>
          <p:nvPr/>
        </p:nvSpPr>
        <p:spPr>
          <a:xfrm>
            <a:off x="680720" y="1235015"/>
            <a:ext cx="11257280" cy="4893647"/>
          </a:xfrm>
          <a:prstGeom prst="rect">
            <a:avLst/>
          </a:prstGeom>
          <a:noFill/>
        </p:spPr>
        <p:txBody>
          <a:bodyPr wrap="square">
            <a:spAutoFit/>
          </a:bodyPr>
          <a:lstStyle/>
          <a:p>
            <a:r>
              <a:rPr lang="zh-CN" altLang="en-US" sz="2400" dirty="0"/>
              <a:t>案例</a:t>
            </a:r>
            <a:r>
              <a:rPr lang="en-US" altLang="zh-CN" sz="2400" dirty="0"/>
              <a:t>1</a:t>
            </a:r>
            <a:r>
              <a:rPr lang="zh-CN" altLang="en-US" sz="2400" dirty="0"/>
              <a:t>：</a:t>
            </a:r>
          </a:p>
          <a:p>
            <a:r>
              <a:rPr lang="en-US" altLang="zh-CN" sz="2400" dirty="0"/>
              <a:t>	</a:t>
            </a:r>
            <a:r>
              <a:rPr lang="zh-CN" altLang="en-US" sz="2400" dirty="0"/>
              <a:t>一些重要的节日，</a:t>
            </a:r>
            <a:r>
              <a:rPr lang="en-US" altLang="zh-CN" sz="2400" dirty="0"/>
              <a:t>APP</a:t>
            </a:r>
            <a:r>
              <a:rPr lang="zh-CN" altLang="en-US" sz="2400" dirty="0"/>
              <a:t>启动时会将原有的启动图换成新的图片。</a:t>
            </a:r>
            <a:endParaRPr lang="en-US" altLang="zh-CN" sz="2400" dirty="0"/>
          </a:p>
          <a:p>
            <a:endParaRPr lang="en-US" altLang="zh-CN" sz="2400" dirty="0"/>
          </a:p>
          <a:p>
            <a:r>
              <a:rPr lang="zh-CN" altLang="en-US" sz="2400" dirty="0"/>
              <a:t>案例</a:t>
            </a:r>
            <a:r>
              <a:rPr lang="en-US" altLang="zh-CN" sz="2400" dirty="0"/>
              <a:t>2</a:t>
            </a:r>
            <a:r>
              <a:rPr lang="zh-CN" altLang="en-US" sz="2400" dirty="0"/>
              <a:t>：</a:t>
            </a:r>
          </a:p>
          <a:p>
            <a:r>
              <a:rPr lang="en-US" altLang="zh-CN" sz="2400" dirty="0"/>
              <a:t>	</a:t>
            </a:r>
            <a:r>
              <a:rPr lang="zh-CN" altLang="en-US" sz="2400" dirty="0"/>
              <a:t>在安卓市场可能拒绝上架含有广告的应用。通过在服务器配置一个开关，审安卓市场审核通过后，打开服务器端的广告开关，规避审核。</a:t>
            </a:r>
          </a:p>
          <a:p>
            <a:endParaRPr lang="en-US" altLang="zh-CN" sz="2400" dirty="0"/>
          </a:p>
          <a:p>
            <a:r>
              <a:rPr lang="en-US" altLang="zh-CN" sz="2400" b="1" dirty="0"/>
              <a:t>	</a:t>
            </a:r>
            <a:r>
              <a:rPr lang="zh-CN" altLang="en-US" sz="2400" b="1" dirty="0"/>
              <a:t>道高一尺魔高一丈</a:t>
            </a:r>
            <a:r>
              <a:rPr lang="zh-CN" altLang="en-US" sz="2400" dirty="0"/>
              <a:t>。安卓市场开始扫描</a:t>
            </a:r>
            <a:r>
              <a:rPr lang="en-US" altLang="zh-CN" sz="2400" dirty="0"/>
              <a:t>APK</a:t>
            </a:r>
            <a:r>
              <a:rPr lang="zh-CN" altLang="en-US" sz="2400" dirty="0"/>
              <a:t>里面的</a:t>
            </a:r>
            <a:r>
              <a:rPr lang="en-US" altLang="zh-CN" sz="2400" dirty="0"/>
              <a:t>Manifest</a:t>
            </a:r>
            <a:r>
              <a:rPr lang="zh-CN" altLang="en-US" sz="2400" dirty="0"/>
              <a:t>甚至</a:t>
            </a:r>
            <a:r>
              <a:rPr lang="en-US" altLang="zh-CN" sz="2400" dirty="0" err="1"/>
              <a:t>dex</a:t>
            </a:r>
            <a:r>
              <a:rPr lang="zh-CN" altLang="en-US" sz="2400" dirty="0"/>
              <a:t>文件，查看开发者的</a:t>
            </a:r>
            <a:r>
              <a:rPr lang="en-US" altLang="zh-CN" sz="2400" dirty="0"/>
              <a:t>APK</a:t>
            </a:r>
            <a:r>
              <a:rPr lang="zh-CN" altLang="en-US" sz="2400" dirty="0"/>
              <a:t>包里是否有广告的代码，如果有就有可能审核不通过。</a:t>
            </a:r>
          </a:p>
          <a:p>
            <a:endParaRPr lang="en-US" altLang="zh-CN" sz="2400" dirty="0"/>
          </a:p>
          <a:p>
            <a:r>
              <a:rPr lang="zh-CN" altLang="en-US" sz="2400" dirty="0"/>
              <a:t>能否在用户运行</a:t>
            </a:r>
            <a:r>
              <a:rPr lang="en-US" altLang="zh-CN" sz="2400" dirty="0"/>
              <a:t>APP</a:t>
            </a:r>
            <a:r>
              <a:rPr lang="zh-CN" altLang="en-US" sz="2400" dirty="0"/>
              <a:t>的时候，再从服务器下载广告的代码，运行，再显示广告呢？</a:t>
            </a:r>
          </a:p>
          <a:p>
            <a:r>
              <a:rPr lang="en-US" altLang="zh-CN" sz="2400" dirty="0"/>
              <a:t>——</a:t>
            </a:r>
            <a:r>
              <a:rPr lang="zh-CN" altLang="en-US" sz="2400" dirty="0"/>
              <a:t>动态加载：</a:t>
            </a:r>
          </a:p>
          <a:p>
            <a:r>
              <a:rPr lang="en-US" altLang="zh-CN" sz="2400" dirty="0"/>
              <a:t>	</a:t>
            </a:r>
            <a:r>
              <a:rPr lang="zh-CN" altLang="en-US" sz="2400" dirty="0"/>
              <a:t>程序运行的时候，加载并执行一些程序自身原本不存在的可执行文件。</a:t>
            </a:r>
          </a:p>
        </p:txBody>
      </p:sp>
    </p:spTree>
    <p:extLst>
      <p:ext uri="{BB962C8B-B14F-4D97-AF65-F5344CB8AC3E}">
        <p14:creationId xmlns:p14="http://schemas.microsoft.com/office/powerpoint/2010/main" val="150237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BF7EFA-70C3-B8EB-E807-DDF11525B428}"/>
              </a:ext>
            </a:extLst>
          </p:cNvPr>
          <p:cNvSpPr txBox="1"/>
          <p:nvPr/>
        </p:nvSpPr>
        <p:spPr>
          <a:xfrm>
            <a:off x="1270000" y="1116598"/>
            <a:ext cx="10038080" cy="3360022"/>
          </a:xfrm>
          <a:prstGeom prst="rect">
            <a:avLst/>
          </a:prstGeom>
          <a:noFill/>
        </p:spPr>
        <p:txBody>
          <a:bodyPr wrap="square">
            <a:spAutoFit/>
          </a:bodyPr>
          <a:lstStyle/>
          <a:p>
            <a:pPr>
              <a:lnSpc>
                <a:spcPct val="150000"/>
              </a:lnSpc>
            </a:pPr>
            <a:r>
              <a:rPr lang="zh-CN" altLang="en-US" sz="2400" dirty="0"/>
              <a:t>核心是“运行时字节码操作”。宿主注册一个不存在的</a:t>
            </a:r>
            <a:r>
              <a:rPr lang="en-US" altLang="zh-CN" sz="2400" dirty="0"/>
              <a:t>Activity</a:t>
            </a:r>
            <a:r>
              <a:rPr lang="zh-CN" altLang="en-US" sz="2400" dirty="0"/>
              <a:t>，启动插件的某个</a:t>
            </a:r>
            <a:r>
              <a:rPr lang="en-US" altLang="zh-CN" sz="2400" dirty="0"/>
              <a:t>Activity</a:t>
            </a:r>
            <a:r>
              <a:rPr lang="zh-CN" altLang="en-US" sz="2400" dirty="0"/>
              <a:t>时都把想要启动的</a:t>
            </a:r>
            <a:r>
              <a:rPr lang="en-US" altLang="zh-CN" sz="2400" dirty="0"/>
              <a:t>Activity</a:t>
            </a:r>
            <a:r>
              <a:rPr lang="zh-CN" altLang="en-US" sz="2400" dirty="0"/>
              <a:t>替换成已注册的</a:t>
            </a:r>
            <a:r>
              <a:rPr lang="en-US" altLang="zh-CN" sz="2400" dirty="0"/>
              <a:t>Activity</a:t>
            </a:r>
            <a:r>
              <a:rPr lang="zh-CN" altLang="en-US" sz="2400" dirty="0"/>
              <a:t>，从而使插件的</a:t>
            </a:r>
            <a:r>
              <a:rPr lang="en-US" altLang="zh-CN" sz="2400" dirty="0"/>
              <a:t>Activity</a:t>
            </a:r>
            <a:r>
              <a:rPr lang="zh-CN" altLang="en-US" sz="2400" dirty="0"/>
              <a:t>能正常启动。</a:t>
            </a:r>
          </a:p>
          <a:p>
            <a:pPr>
              <a:lnSpc>
                <a:spcPct val="150000"/>
              </a:lnSpc>
              <a:buFont typeface="+mj-lt"/>
              <a:buAutoNum type="arabicPeriod"/>
            </a:pPr>
            <a:r>
              <a:rPr lang="zh-CN" altLang="en-US" sz="2400" dirty="0"/>
              <a:t>主</a:t>
            </a:r>
            <a:r>
              <a:rPr lang="en-US" altLang="zh-CN" sz="2400" dirty="0"/>
              <a:t>APK</a:t>
            </a:r>
            <a:r>
              <a:rPr lang="zh-CN" altLang="en-US" sz="2400" dirty="0"/>
              <a:t>可以启动一个未安装的插件</a:t>
            </a:r>
            <a:r>
              <a:rPr lang="en-US" altLang="zh-CN" sz="2400" dirty="0"/>
              <a:t>APK</a:t>
            </a:r>
            <a:r>
              <a:rPr lang="zh-CN" altLang="en-US" sz="2400" dirty="0"/>
              <a:t>；</a:t>
            </a:r>
          </a:p>
          <a:p>
            <a:pPr>
              <a:lnSpc>
                <a:spcPct val="150000"/>
              </a:lnSpc>
              <a:buFont typeface="+mj-lt"/>
              <a:buAutoNum type="arabicPeriod"/>
            </a:pPr>
            <a:r>
              <a:rPr lang="zh-CN" altLang="en-US" sz="2400" dirty="0"/>
              <a:t>插件</a:t>
            </a:r>
            <a:r>
              <a:rPr lang="en-US" altLang="zh-CN" sz="2400" dirty="0"/>
              <a:t>APK</a:t>
            </a:r>
            <a:r>
              <a:rPr lang="zh-CN" altLang="en-US" sz="2400" dirty="0"/>
              <a:t>可以是任意第三方</a:t>
            </a:r>
            <a:r>
              <a:rPr lang="en-US" altLang="zh-CN" sz="2400" dirty="0"/>
              <a:t>APK</a:t>
            </a:r>
            <a:r>
              <a:rPr lang="zh-CN" altLang="en-US" sz="2400" dirty="0"/>
              <a:t>，无需接入指定的接口，理所当然也可以独立运行；</a:t>
            </a:r>
          </a:p>
        </p:txBody>
      </p:sp>
      <p:sp>
        <p:nvSpPr>
          <p:cNvPr id="4" name="文本框 3">
            <a:extLst>
              <a:ext uri="{FF2B5EF4-FFF2-40B4-BE49-F238E27FC236}">
                <a16:creationId xmlns:a16="http://schemas.microsoft.com/office/drawing/2014/main" id="{9DA1B8CA-D32E-C65D-553D-8AC0104B89FB}"/>
              </a:ext>
            </a:extLst>
          </p:cNvPr>
          <p:cNvSpPr txBox="1"/>
          <p:nvPr/>
        </p:nvSpPr>
        <p:spPr>
          <a:xfrm>
            <a:off x="680720" y="406400"/>
            <a:ext cx="7030720" cy="584775"/>
          </a:xfrm>
          <a:prstGeom prst="rect">
            <a:avLst/>
          </a:prstGeom>
          <a:noFill/>
        </p:spPr>
        <p:txBody>
          <a:bodyPr wrap="square" rtlCol="0">
            <a:spAutoFit/>
          </a:bodyPr>
          <a:lstStyle/>
          <a:p>
            <a:r>
              <a:rPr lang="zh-CN" altLang="en-US" sz="3200" dirty="0"/>
              <a:t>动态加载</a:t>
            </a:r>
            <a:r>
              <a:rPr lang="en-US" altLang="zh-CN" sz="3200" dirty="0"/>
              <a:t>—</a:t>
            </a:r>
            <a:r>
              <a:rPr lang="zh-CN" altLang="en-US" sz="3200" dirty="0"/>
              <a:t>动态创建</a:t>
            </a:r>
            <a:r>
              <a:rPr lang="en-US" altLang="zh-CN" sz="3200" dirty="0"/>
              <a:t>Activity</a:t>
            </a:r>
          </a:p>
        </p:txBody>
      </p:sp>
      <p:sp>
        <p:nvSpPr>
          <p:cNvPr id="6" name="文本框 5">
            <a:extLst>
              <a:ext uri="{FF2B5EF4-FFF2-40B4-BE49-F238E27FC236}">
                <a16:creationId xmlns:a16="http://schemas.microsoft.com/office/drawing/2014/main" id="{616ABB11-1001-CE4E-0C0C-D0868B91CB5E}"/>
              </a:ext>
            </a:extLst>
          </p:cNvPr>
          <p:cNvSpPr txBox="1"/>
          <p:nvPr/>
        </p:nvSpPr>
        <p:spPr>
          <a:xfrm>
            <a:off x="1270000" y="4602043"/>
            <a:ext cx="10038080" cy="1938992"/>
          </a:xfrm>
          <a:prstGeom prst="rect">
            <a:avLst/>
          </a:prstGeom>
          <a:noFill/>
        </p:spPr>
        <p:txBody>
          <a:bodyPr wrap="square">
            <a:spAutoFit/>
          </a:bodyPr>
          <a:lstStyle/>
          <a:p>
            <a:r>
              <a:rPr lang="en-US" altLang="zh-CN" sz="2400" b="1" dirty="0"/>
              <a:t>- </a:t>
            </a:r>
            <a:r>
              <a:rPr lang="zh-CN" altLang="en-US" sz="2400" b="1" dirty="0"/>
              <a:t>如何修改需要启动的目标</a:t>
            </a:r>
            <a:r>
              <a:rPr lang="en-US" altLang="zh-CN" sz="2400" b="1" dirty="0"/>
              <a:t>Activity</a:t>
            </a:r>
          </a:p>
          <a:p>
            <a:r>
              <a:rPr lang="en-US" altLang="zh-CN" sz="2400" dirty="0"/>
              <a:t>	</a:t>
            </a:r>
            <a:r>
              <a:rPr lang="zh-CN" altLang="en-US" sz="2400" dirty="0"/>
              <a:t>如何把需要启动的、在</a:t>
            </a:r>
            <a:r>
              <a:rPr lang="en-US" altLang="zh-CN" sz="2400" dirty="0"/>
              <a:t>Manifest</a:t>
            </a:r>
            <a:r>
              <a:rPr lang="zh-CN" altLang="en-US" sz="2400" dirty="0"/>
              <a:t>中没有注册的</a:t>
            </a:r>
            <a:r>
              <a:rPr lang="en-US" altLang="zh-CN" sz="2400" dirty="0" err="1"/>
              <a:t>PlugActivity</a:t>
            </a:r>
            <a:r>
              <a:rPr lang="zh-CN" altLang="en-US" sz="2400" dirty="0"/>
              <a:t>换成有注册的</a:t>
            </a:r>
            <a:r>
              <a:rPr lang="en-US" altLang="zh-CN" sz="2400" dirty="0" err="1"/>
              <a:t>TargetActivity</a:t>
            </a:r>
            <a:r>
              <a:rPr lang="zh-CN" altLang="en-US" sz="2400" dirty="0"/>
              <a:t>？</a:t>
            </a:r>
          </a:p>
          <a:p>
            <a:r>
              <a:rPr lang="en-US" altLang="zh-CN" sz="2400" dirty="0"/>
              <a:t>	</a:t>
            </a:r>
            <a:r>
              <a:rPr lang="zh-CN" altLang="en-US" sz="2400" dirty="0"/>
              <a:t>自定义类继承</a:t>
            </a:r>
            <a:r>
              <a:rPr lang="en-US" altLang="zh-CN" sz="2400" dirty="0" err="1"/>
              <a:t>ClassLoader</a:t>
            </a:r>
            <a:r>
              <a:rPr lang="zh-CN" altLang="en-US" sz="2400" dirty="0"/>
              <a:t>，重载</a:t>
            </a:r>
            <a:r>
              <a:rPr lang="en-US" altLang="zh-CN" sz="2400" dirty="0" err="1"/>
              <a:t>loadClass</a:t>
            </a:r>
            <a:r>
              <a:rPr lang="zh-CN" altLang="en-US" sz="2400" dirty="0"/>
              <a:t>方法改写类的加载逻辑，在需要加载</a:t>
            </a:r>
            <a:r>
              <a:rPr lang="en-US" altLang="zh-CN" sz="2400" dirty="0" err="1"/>
              <a:t>PlugActivity</a:t>
            </a:r>
            <a:r>
              <a:rPr lang="zh-CN" altLang="en-US" sz="2400" dirty="0"/>
              <a:t>的时候，偷偷把其换成</a:t>
            </a:r>
            <a:r>
              <a:rPr lang="en-US" altLang="zh-CN" sz="2400" dirty="0" err="1"/>
              <a:t>TargetActivity</a:t>
            </a:r>
            <a:r>
              <a:rPr lang="zh-CN" altLang="en-US" sz="2400" dirty="0"/>
              <a:t>。</a:t>
            </a:r>
          </a:p>
        </p:txBody>
      </p:sp>
    </p:spTree>
    <p:extLst>
      <p:ext uri="{BB962C8B-B14F-4D97-AF65-F5344CB8AC3E}">
        <p14:creationId xmlns:p14="http://schemas.microsoft.com/office/powerpoint/2010/main" val="327960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03A8F49-31EE-7C3E-49CB-D5ABF1EB2ED8}"/>
              </a:ext>
            </a:extLst>
          </p:cNvPr>
          <p:cNvSpPr txBox="1"/>
          <p:nvPr/>
        </p:nvSpPr>
        <p:spPr>
          <a:xfrm>
            <a:off x="962660" y="1471990"/>
            <a:ext cx="10266680" cy="4560351"/>
          </a:xfrm>
          <a:prstGeom prst="rect">
            <a:avLst/>
          </a:prstGeom>
          <a:noFill/>
        </p:spPr>
        <p:txBody>
          <a:bodyPr wrap="square">
            <a:spAutoFit/>
          </a:bodyPr>
          <a:lstStyle/>
          <a:p>
            <a:pPr>
              <a:lnSpc>
                <a:spcPct val="150000"/>
              </a:lnSpc>
            </a:pPr>
            <a:r>
              <a:rPr lang="en-US" altLang="zh-CN" sz="2400" dirty="0"/>
              <a:t>- </a:t>
            </a:r>
            <a:r>
              <a:rPr lang="zh-CN" altLang="en-US" sz="2800" b="1" dirty="0"/>
              <a:t>遇到的问题</a:t>
            </a:r>
            <a:endParaRPr lang="en-US" altLang="zh-CN" sz="2800" b="1" dirty="0"/>
          </a:p>
          <a:p>
            <a:pPr>
              <a:lnSpc>
                <a:spcPct val="150000"/>
              </a:lnSpc>
            </a:pPr>
            <a:r>
              <a:rPr lang="zh-CN" altLang="en-US" sz="2400" dirty="0"/>
              <a:t>在插件</a:t>
            </a:r>
            <a:r>
              <a:rPr lang="en-US" altLang="zh-CN" sz="2400" dirty="0"/>
              <a:t>Activity</a:t>
            </a:r>
            <a:r>
              <a:rPr lang="zh-CN" altLang="en-US" sz="2400" dirty="0"/>
              <a:t>启动另一个</a:t>
            </a:r>
            <a:r>
              <a:rPr lang="en-US" altLang="zh-CN" sz="2400" dirty="0"/>
              <a:t>Activity</a:t>
            </a:r>
            <a:r>
              <a:rPr lang="zh-CN" altLang="en-US" sz="2400" dirty="0"/>
              <a:t>的时候怎么办？</a:t>
            </a:r>
            <a:endParaRPr lang="en-US" altLang="zh-CN" sz="2400" dirty="0"/>
          </a:p>
          <a:p>
            <a:pPr>
              <a:lnSpc>
                <a:spcPct val="150000"/>
              </a:lnSpc>
            </a:pPr>
            <a:endParaRPr lang="en-US" altLang="zh-CN" sz="2400" dirty="0"/>
          </a:p>
          <a:p>
            <a:pPr>
              <a:lnSpc>
                <a:spcPct val="150000"/>
              </a:lnSpc>
            </a:pPr>
            <a:r>
              <a:rPr lang="en-US" altLang="zh-CN" sz="2400" b="1" dirty="0"/>
              <a:t>	</a:t>
            </a:r>
            <a:r>
              <a:rPr lang="zh-CN" altLang="en-US" sz="2400" b="1" dirty="0"/>
              <a:t>启动其他</a:t>
            </a:r>
            <a:r>
              <a:rPr lang="en-US" altLang="zh-CN" sz="2400" b="1" dirty="0"/>
              <a:t>Activity</a:t>
            </a:r>
            <a:r>
              <a:rPr lang="zh-CN" altLang="en-US" sz="2400" b="1" dirty="0"/>
              <a:t>的时候，也采用动态创建</a:t>
            </a:r>
            <a:r>
              <a:rPr lang="en-US" altLang="zh-CN" sz="2400" b="1" dirty="0"/>
              <a:t>Activity</a:t>
            </a:r>
            <a:r>
              <a:rPr lang="zh-CN" altLang="en-US" sz="2400" b="1" dirty="0"/>
              <a:t>的方式</a:t>
            </a:r>
            <a:endParaRPr lang="en-US" altLang="zh-CN" sz="2400" dirty="0"/>
          </a:p>
          <a:p>
            <a:pPr>
              <a:lnSpc>
                <a:spcPct val="150000"/>
              </a:lnSpc>
            </a:pPr>
            <a:r>
              <a:rPr lang="en-US" altLang="zh-CN" sz="2400" dirty="0"/>
              <a:t>	</a:t>
            </a:r>
            <a:r>
              <a:rPr lang="zh-CN" altLang="en-US" sz="2400" dirty="0"/>
              <a:t>从主项目启动插件</a:t>
            </a:r>
            <a:r>
              <a:rPr lang="en-US" altLang="zh-CN" sz="2400" dirty="0" err="1"/>
              <a:t>MainActivity</a:t>
            </a:r>
            <a:r>
              <a:rPr lang="zh-CN" altLang="en-US" sz="2400" dirty="0"/>
              <a:t>的时候，启动的其实是动态创建的</a:t>
            </a:r>
            <a:r>
              <a:rPr lang="en-US" altLang="zh-CN" sz="2400" dirty="0" err="1"/>
              <a:t>TargetActivity</a:t>
            </a:r>
            <a:r>
              <a:rPr lang="zh-CN" altLang="en-US" sz="2400" dirty="0"/>
              <a:t>（</a:t>
            </a:r>
            <a:r>
              <a:rPr lang="en-US" altLang="zh-CN" sz="2400" dirty="0"/>
              <a:t>extends </a:t>
            </a:r>
            <a:r>
              <a:rPr lang="en-US" altLang="zh-CN" sz="2400" dirty="0" err="1"/>
              <a:t>MainActivity</a:t>
            </a:r>
            <a:r>
              <a:rPr lang="zh-CN" altLang="en-US" sz="2400" dirty="0"/>
              <a:t>），而</a:t>
            </a:r>
            <a:r>
              <a:rPr lang="en-US" altLang="zh-CN" sz="2400" dirty="0"/>
              <a:t>Activity</a:t>
            </a:r>
            <a:r>
              <a:rPr lang="zh-CN" altLang="en-US" sz="2400" dirty="0"/>
              <a:t>启动另一个</a:t>
            </a:r>
            <a:r>
              <a:rPr lang="en-US" altLang="zh-CN" sz="2400" dirty="0"/>
              <a:t>Activity</a:t>
            </a:r>
            <a:r>
              <a:rPr lang="zh-CN" altLang="en-US" sz="2400" dirty="0"/>
              <a:t>的时候需要使用“</a:t>
            </a:r>
            <a:r>
              <a:rPr lang="en-US" altLang="zh-CN" sz="2400" dirty="0" err="1"/>
              <a:t>startActivityForResult</a:t>
            </a:r>
            <a:r>
              <a:rPr lang="en-US" altLang="zh-CN" sz="2400" dirty="0"/>
              <a:t>”</a:t>
            </a:r>
            <a:r>
              <a:rPr lang="zh-CN" altLang="en-US" sz="2400" dirty="0"/>
              <a:t>方法，所以可以在动态创建</a:t>
            </a:r>
            <a:r>
              <a:rPr lang="en-US" altLang="zh-CN" sz="2400" dirty="0" err="1"/>
              <a:t>TargetActivity</a:t>
            </a:r>
            <a:r>
              <a:rPr lang="zh-CN" altLang="en-US" sz="2400" dirty="0"/>
              <a:t>的代码中，重写其“</a:t>
            </a:r>
            <a:r>
              <a:rPr lang="en-US" altLang="zh-CN" sz="2400" dirty="0" err="1"/>
              <a:t>startActivityForResult</a:t>
            </a:r>
            <a:r>
              <a:rPr lang="en-US" altLang="zh-CN" sz="2400" dirty="0"/>
              <a:t>”</a:t>
            </a:r>
            <a:r>
              <a:rPr lang="zh-CN" altLang="en-US" sz="2400" dirty="0"/>
              <a:t>方法。</a:t>
            </a:r>
          </a:p>
        </p:txBody>
      </p:sp>
      <p:sp>
        <p:nvSpPr>
          <p:cNvPr id="4" name="文本框 3">
            <a:extLst>
              <a:ext uri="{FF2B5EF4-FFF2-40B4-BE49-F238E27FC236}">
                <a16:creationId xmlns:a16="http://schemas.microsoft.com/office/drawing/2014/main" id="{EC6FC48A-01C5-574F-4784-EC4860A08171}"/>
              </a:ext>
            </a:extLst>
          </p:cNvPr>
          <p:cNvSpPr txBox="1"/>
          <p:nvPr/>
        </p:nvSpPr>
        <p:spPr>
          <a:xfrm>
            <a:off x="680720" y="406400"/>
            <a:ext cx="7691120" cy="584775"/>
          </a:xfrm>
          <a:prstGeom prst="rect">
            <a:avLst/>
          </a:prstGeom>
          <a:noFill/>
        </p:spPr>
        <p:txBody>
          <a:bodyPr wrap="square" rtlCol="0">
            <a:spAutoFit/>
          </a:bodyPr>
          <a:lstStyle/>
          <a:p>
            <a:r>
              <a:rPr lang="zh-CN" altLang="en-US" sz="3200" dirty="0"/>
              <a:t>动态加载</a:t>
            </a:r>
            <a:r>
              <a:rPr lang="en-US" altLang="zh-CN" sz="3200" dirty="0"/>
              <a:t>—</a:t>
            </a:r>
            <a:r>
              <a:rPr lang="zh-CN" altLang="en-US" sz="3200" dirty="0"/>
              <a:t>动态创建</a:t>
            </a:r>
            <a:r>
              <a:rPr lang="en-US" altLang="zh-CN" sz="3200" dirty="0"/>
              <a:t>Activity</a:t>
            </a:r>
          </a:p>
        </p:txBody>
      </p:sp>
    </p:spTree>
    <p:extLst>
      <p:ext uri="{BB962C8B-B14F-4D97-AF65-F5344CB8AC3E}">
        <p14:creationId xmlns:p14="http://schemas.microsoft.com/office/powerpoint/2010/main" val="171472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91B02FE-6A40-AF02-080C-6D3CA5E137E9}"/>
              </a:ext>
            </a:extLst>
          </p:cNvPr>
          <p:cNvSpPr txBox="1"/>
          <p:nvPr/>
        </p:nvSpPr>
        <p:spPr>
          <a:xfrm>
            <a:off x="1305560" y="1164134"/>
            <a:ext cx="10154920" cy="5554662"/>
          </a:xfrm>
          <a:prstGeom prst="rect">
            <a:avLst/>
          </a:prstGeom>
          <a:noFill/>
        </p:spPr>
        <p:txBody>
          <a:bodyPr wrap="square">
            <a:spAutoFit/>
          </a:bodyPr>
          <a:lstStyle/>
          <a:p>
            <a:r>
              <a:rPr lang="en-US" altLang="zh-CN" sz="2800" b="1" dirty="0"/>
              <a:t>- </a:t>
            </a:r>
            <a:r>
              <a:rPr lang="zh-CN" altLang="en-US" sz="2800" b="1" dirty="0"/>
              <a:t>存在的问题</a:t>
            </a:r>
            <a:endParaRPr lang="en-US" altLang="zh-CN" sz="2800" b="1" dirty="0"/>
          </a:p>
          <a:p>
            <a:endParaRPr lang="en-US" altLang="zh-CN" sz="2400" dirty="0"/>
          </a:p>
          <a:p>
            <a:pPr marL="457200" indent="-457200">
              <a:lnSpc>
                <a:spcPct val="150000"/>
              </a:lnSpc>
              <a:buFont typeface="Arial" panose="020B0604020202020204" pitchFamily="34" charset="0"/>
              <a:buChar char="•"/>
            </a:pPr>
            <a:r>
              <a:rPr lang="zh-CN" altLang="en-US" sz="2400" dirty="0"/>
              <a:t>使用同一个注册的</a:t>
            </a:r>
            <a:r>
              <a:rPr lang="en-US" altLang="zh-CN" sz="2400" dirty="0"/>
              <a:t>Activity</a:t>
            </a:r>
            <a:r>
              <a:rPr lang="zh-CN" altLang="en-US" sz="2400" dirty="0"/>
              <a:t>，需要在</a:t>
            </a:r>
            <a:r>
              <a:rPr lang="en-US" altLang="zh-CN" sz="2400" dirty="0"/>
              <a:t>Manifest</a:t>
            </a:r>
            <a:r>
              <a:rPr lang="zh-CN" altLang="en-US" sz="2400" dirty="0"/>
              <a:t>注册的属性无法做到每个</a:t>
            </a:r>
            <a:r>
              <a:rPr lang="en-US" altLang="zh-CN" sz="2400" dirty="0"/>
              <a:t>Activity</a:t>
            </a:r>
            <a:r>
              <a:rPr lang="zh-CN" altLang="en-US" sz="2400" dirty="0"/>
              <a:t>都自定义配置；</a:t>
            </a:r>
            <a:r>
              <a:rPr lang="zh-CN" altLang="en-US" sz="2400" b="1" dirty="0"/>
              <a:t>（只做应用解耦可以全部自定义？）</a:t>
            </a:r>
            <a:endParaRPr lang="zh-CN" altLang="en-US" sz="2400" dirty="0"/>
          </a:p>
          <a:p>
            <a:pPr marL="457200" indent="-457200">
              <a:lnSpc>
                <a:spcPct val="150000"/>
              </a:lnSpc>
              <a:buFont typeface="Arial" panose="020B0604020202020204" pitchFamily="34" charset="0"/>
              <a:buChar char="•"/>
            </a:pPr>
            <a:r>
              <a:rPr lang="zh-CN" altLang="en-US" sz="2400" dirty="0"/>
              <a:t>无法动态添加权限。插件中的权限，无法动态注册，插件需要的权限需要在宿主中注册；</a:t>
            </a:r>
          </a:p>
          <a:p>
            <a:pPr marL="457200" indent="-457200">
              <a:lnSpc>
                <a:spcPct val="150000"/>
              </a:lnSpc>
              <a:buFont typeface="Arial" panose="020B0604020202020204" pitchFamily="34" charset="0"/>
              <a:buChar char="•"/>
            </a:pPr>
            <a:r>
              <a:rPr lang="zh-CN" altLang="en-US" sz="2400" dirty="0"/>
              <a:t>插件的</a:t>
            </a:r>
            <a:r>
              <a:rPr lang="en-US" altLang="zh-CN" sz="2400" dirty="0"/>
              <a:t>Activity</a:t>
            </a:r>
            <a:r>
              <a:rPr lang="zh-CN" altLang="en-US" sz="2400" dirty="0"/>
              <a:t>无法开启独立进程，因为需要在</a:t>
            </a:r>
            <a:r>
              <a:rPr lang="en-US" altLang="zh-CN" sz="2400" dirty="0"/>
              <a:t>Manifest</a:t>
            </a:r>
            <a:r>
              <a:rPr lang="zh-CN" altLang="en-US" sz="2400" dirty="0"/>
              <a:t>里面注册；</a:t>
            </a:r>
          </a:p>
          <a:p>
            <a:pPr marL="457200" indent="-457200">
              <a:lnSpc>
                <a:spcPct val="150000"/>
              </a:lnSpc>
              <a:buFont typeface="Arial" panose="020B0604020202020204" pitchFamily="34" charset="0"/>
              <a:buChar char="•"/>
            </a:pPr>
            <a:r>
              <a:rPr lang="zh-CN" altLang="en-US" sz="2400" dirty="0"/>
              <a:t>对</a:t>
            </a:r>
            <a:r>
              <a:rPr lang="en-US" altLang="zh-CN" sz="2400" dirty="0"/>
              <a:t>Service</a:t>
            </a:r>
            <a:r>
              <a:rPr lang="zh-CN" altLang="en-US" sz="2400" dirty="0"/>
              <a:t>的支持可能不稳定。</a:t>
            </a:r>
            <a:endParaRPr lang="en-US" altLang="zh-CN" sz="2400" dirty="0"/>
          </a:p>
          <a:p>
            <a:pPr lvl="1">
              <a:lnSpc>
                <a:spcPct val="150000"/>
              </a:lnSpc>
            </a:pPr>
            <a:r>
              <a:rPr lang="zh-CN" altLang="en-US" sz="2000" dirty="0"/>
              <a:t>用动态创建方式创建</a:t>
            </a:r>
            <a:r>
              <a:rPr lang="en-US" altLang="zh-CN" sz="2000" dirty="0"/>
              <a:t>Service</a:t>
            </a:r>
            <a:r>
              <a:rPr lang="zh-CN" altLang="en-US" sz="2000" dirty="0"/>
              <a:t>组件时，</a:t>
            </a:r>
            <a:r>
              <a:rPr lang="en-US" altLang="zh-CN" sz="2000" dirty="0"/>
              <a:t>Service</a:t>
            </a:r>
            <a:r>
              <a:rPr lang="zh-CN" altLang="en-US" sz="2000" dirty="0"/>
              <a:t>实例化会调用 </a:t>
            </a:r>
            <a:r>
              <a:rPr lang="en-US" altLang="zh-CN" sz="2000" dirty="0" err="1"/>
              <a:t>ContextImpl.getApplicationContext</a:t>
            </a:r>
            <a:r>
              <a:rPr lang="zh-CN" altLang="en-US" sz="2000" dirty="0"/>
              <a:t>方法获取应用程序的全局 </a:t>
            </a:r>
            <a:r>
              <a:rPr lang="en-US" altLang="zh-CN" sz="2000" dirty="0"/>
              <a:t>Context</a:t>
            </a:r>
            <a:r>
              <a:rPr lang="zh-CN" altLang="en-US" sz="2000" dirty="0"/>
              <a:t>。动态加载创建的</a:t>
            </a:r>
            <a:r>
              <a:rPr lang="en-US" altLang="zh-CN" sz="2000" dirty="0"/>
              <a:t>Service</a:t>
            </a:r>
            <a:r>
              <a:rPr lang="zh-CN" altLang="en-US" sz="2000" dirty="0"/>
              <a:t>实例的</a:t>
            </a:r>
            <a:r>
              <a:rPr lang="en-US" altLang="zh-CN" sz="2000" dirty="0"/>
              <a:t>Context</a:t>
            </a:r>
            <a:r>
              <a:rPr lang="zh-CN" altLang="en-US" sz="2000" dirty="0"/>
              <a:t>会被包装在一个 </a:t>
            </a:r>
            <a:r>
              <a:rPr lang="en-US" altLang="zh-CN" sz="2000" dirty="0" err="1"/>
              <a:t>ContextWrapper</a:t>
            </a:r>
            <a:r>
              <a:rPr lang="en-US" altLang="zh-CN" sz="2000" dirty="0"/>
              <a:t> </a:t>
            </a:r>
            <a:r>
              <a:rPr lang="zh-CN" altLang="en-US" sz="2000" dirty="0"/>
              <a:t>中。</a:t>
            </a:r>
            <a:endParaRPr lang="en-US" altLang="zh-CN" sz="2000" dirty="0"/>
          </a:p>
        </p:txBody>
      </p:sp>
      <p:sp>
        <p:nvSpPr>
          <p:cNvPr id="4" name="文本框 3">
            <a:extLst>
              <a:ext uri="{FF2B5EF4-FFF2-40B4-BE49-F238E27FC236}">
                <a16:creationId xmlns:a16="http://schemas.microsoft.com/office/drawing/2014/main" id="{0B8E5176-E0D3-81BF-C37E-BCE8DA577B5B}"/>
              </a:ext>
            </a:extLst>
          </p:cNvPr>
          <p:cNvSpPr txBox="1"/>
          <p:nvPr/>
        </p:nvSpPr>
        <p:spPr>
          <a:xfrm>
            <a:off x="680720" y="406400"/>
            <a:ext cx="7691120" cy="584775"/>
          </a:xfrm>
          <a:prstGeom prst="rect">
            <a:avLst/>
          </a:prstGeom>
          <a:noFill/>
        </p:spPr>
        <p:txBody>
          <a:bodyPr wrap="square" rtlCol="0">
            <a:spAutoFit/>
          </a:bodyPr>
          <a:lstStyle/>
          <a:p>
            <a:r>
              <a:rPr lang="zh-CN" altLang="en-US" sz="3200" dirty="0"/>
              <a:t>动态加载</a:t>
            </a:r>
            <a:r>
              <a:rPr lang="en-US" altLang="zh-CN" sz="3200" dirty="0"/>
              <a:t>—</a:t>
            </a:r>
            <a:r>
              <a:rPr lang="zh-CN" altLang="en-US" sz="3200" dirty="0"/>
              <a:t>动态创建</a:t>
            </a:r>
            <a:r>
              <a:rPr lang="en-US" altLang="zh-CN" sz="3200" dirty="0"/>
              <a:t>Activity</a:t>
            </a:r>
            <a:r>
              <a:rPr lang="zh-CN" altLang="en-US" sz="3200" dirty="0"/>
              <a:t>存在的问题</a:t>
            </a:r>
            <a:endParaRPr lang="en-US" altLang="zh-CN" sz="3200" dirty="0"/>
          </a:p>
        </p:txBody>
      </p:sp>
    </p:spTree>
    <p:extLst>
      <p:ext uri="{BB962C8B-B14F-4D97-AF65-F5344CB8AC3E}">
        <p14:creationId xmlns:p14="http://schemas.microsoft.com/office/powerpoint/2010/main" val="269049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BE3697-3214-B63E-2446-F9DD34C34455}"/>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a:t>
            </a:r>
          </a:p>
        </p:txBody>
      </p:sp>
      <p:sp>
        <p:nvSpPr>
          <p:cNvPr id="6" name="文本框 5">
            <a:extLst>
              <a:ext uri="{FF2B5EF4-FFF2-40B4-BE49-F238E27FC236}">
                <a16:creationId xmlns:a16="http://schemas.microsoft.com/office/drawing/2014/main" id="{FE1E2D19-2CE1-D189-3777-EA7547E681EE}"/>
              </a:ext>
            </a:extLst>
          </p:cNvPr>
          <p:cNvSpPr txBox="1"/>
          <p:nvPr/>
        </p:nvSpPr>
        <p:spPr>
          <a:xfrm>
            <a:off x="878840" y="1272739"/>
            <a:ext cx="10434320" cy="4468018"/>
          </a:xfrm>
          <a:prstGeom prst="rect">
            <a:avLst/>
          </a:prstGeom>
          <a:noFill/>
        </p:spPr>
        <p:txBody>
          <a:bodyPr wrap="square">
            <a:spAutoFit/>
          </a:bodyPr>
          <a:lstStyle/>
          <a:p>
            <a:pPr>
              <a:lnSpc>
                <a:spcPct val="150000"/>
              </a:lnSpc>
              <a:buFont typeface="+mj-lt"/>
              <a:buAutoNum type="arabicPeriod"/>
            </a:pPr>
            <a:r>
              <a:rPr lang="zh-CN" altLang="en-US" sz="2400" dirty="0"/>
              <a:t>应用在运行的时候通过加载一些</a:t>
            </a:r>
            <a:r>
              <a:rPr lang="zh-CN" altLang="en-US" sz="2400" b="1" dirty="0"/>
              <a:t>本地不存在</a:t>
            </a:r>
            <a:r>
              <a:rPr lang="zh-CN" altLang="en-US" sz="2400" dirty="0"/>
              <a:t>的可执行文件实现一些特定的功能</a:t>
            </a:r>
            <a:r>
              <a:rPr lang="en-US" altLang="zh-CN" sz="2400" dirty="0"/>
              <a:t>;</a:t>
            </a:r>
          </a:p>
          <a:p>
            <a:pPr>
              <a:lnSpc>
                <a:spcPct val="150000"/>
              </a:lnSpc>
              <a:buFont typeface="+mj-lt"/>
              <a:buAutoNum type="arabicPeriod"/>
            </a:pPr>
            <a:r>
              <a:rPr lang="zh-CN" altLang="en-US" sz="2400" dirty="0"/>
              <a:t>这些可执行文件是</a:t>
            </a:r>
            <a:r>
              <a:rPr lang="zh-CN" altLang="en-US" sz="2400" b="1" dirty="0"/>
              <a:t>可以替换</a:t>
            </a:r>
            <a:r>
              <a:rPr lang="zh-CN" altLang="en-US" sz="2400" dirty="0"/>
              <a:t>的</a:t>
            </a:r>
            <a:r>
              <a:rPr lang="en-US" altLang="zh-CN" sz="2400" dirty="0"/>
              <a:t>;</a:t>
            </a:r>
          </a:p>
          <a:p>
            <a:pPr>
              <a:lnSpc>
                <a:spcPct val="150000"/>
              </a:lnSpc>
              <a:buFont typeface="+mj-lt"/>
              <a:buAutoNum type="arabicPeriod"/>
            </a:pPr>
            <a:r>
              <a:rPr lang="zh-CN" altLang="en-US" sz="2400" dirty="0"/>
              <a:t>更换静态资源（比如换启动图、换主题、或者用服务器参数开关控制广告的隐藏现实等）</a:t>
            </a:r>
            <a:r>
              <a:rPr lang="zh-CN" altLang="en-US" sz="2400" b="1" dirty="0"/>
              <a:t>不属于</a:t>
            </a:r>
            <a:r>
              <a:rPr lang="zh-CN" altLang="en-US" sz="2400" dirty="0"/>
              <a:t> 动态加载</a:t>
            </a:r>
            <a:r>
              <a:rPr lang="en-US" altLang="zh-CN" sz="2400" dirty="0"/>
              <a:t>;</a:t>
            </a:r>
          </a:p>
          <a:p>
            <a:pPr>
              <a:lnSpc>
                <a:spcPct val="150000"/>
              </a:lnSpc>
              <a:buFont typeface="+mj-lt"/>
              <a:buAutoNum type="arabicPeriod"/>
            </a:pPr>
            <a:r>
              <a:rPr lang="en-US" altLang="zh-CN" sz="2400" dirty="0"/>
              <a:t>Android</a:t>
            </a:r>
            <a:r>
              <a:rPr lang="zh-CN" altLang="en-US" sz="2400" dirty="0"/>
              <a:t>中动态加载的</a:t>
            </a:r>
            <a:r>
              <a:rPr lang="zh-CN" altLang="en-US" sz="2400" b="1" dirty="0"/>
              <a:t>核心思想是动态调用外部的</a:t>
            </a:r>
            <a:r>
              <a:rPr lang="en-US" altLang="zh-CN" sz="2400" b="1" dirty="0" err="1"/>
              <a:t>dex</a:t>
            </a:r>
            <a:r>
              <a:rPr lang="zh-CN" altLang="en-US" sz="2400" b="1" dirty="0"/>
              <a:t>文件</a:t>
            </a:r>
            <a:r>
              <a:rPr lang="zh-CN" altLang="en-US" sz="2400" dirty="0"/>
              <a:t>，极端的情况下，</a:t>
            </a:r>
            <a:r>
              <a:rPr lang="en-US" altLang="zh-CN" sz="2400" dirty="0"/>
              <a:t>Android APK</a:t>
            </a:r>
            <a:r>
              <a:rPr lang="zh-CN" altLang="en-US" sz="2400" dirty="0"/>
              <a:t>自身带有的</a:t>
            </a:r>
            <a:r>
              <a:rPr lang="en-US" altLang="zh-CN" sz="2400" dirty="0"/>
              <a:t>Dex</a:t>
            </a:r>
            <a:r>
              <a:rPr lang="zh-CN" altLang="en-US" sz="2400" dirty="0"/>
              <a:t>文件只是一个程序的入口（或者说空壳），所有的功能都通过从服务器下载最新的</a:t>
            </a:r>
            <a:r>
              <a:rPr lang="en-US" altLang="zh-CN" sz="2400" dirty="0"/>
              <a:t>Dex</a:t>
            </a:r>
            <a:r>
              <a:rPr lang="zh-CN" altLang="en-US" sz="2400" dirty="0"/>
              <a:t>文件完成</a:t>
            </a:r>
            <a:r>
              <a:rPr lang="en-US" altLang="zh-CN" sz="2400" dirty="0"/>
              <a:t>;</a:t>
            </a:r>
          </a:p>
        </p:txBody>
      </p:sp>
    </p:spTree>
    <p:extLst>
      <p:ext uri="{BB962C8B-B14F-4D97-AF65-F5344CB8AC3E}">
        <p14:creationId xmlns:p14="http://schemas.microsoft.com/office/powerpoint/2010/main" val="142593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F793D9-3A39-F74B-780D-96B0A21A2ADA}"/>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动态加载的类型</a:t>
            </a:r>
          </a:p>
        </p:txBody>
      </p:sp>
      <p:sp>
        <p:nvSpPr>
          <p:cNvPr id="4" name="文本框 3">
            <a:extLst>
              <a:ext uri="{FF2B5EF4-FFF2-40B4-BE49-F238E27FC236}">
                <a16:creationId xmlns:a16="http://schemas.microsoft.com/office/drawing/2014/main" id="{97A47E10-EAC2-4611-F185-DF237D055447}"/>
              </a:ext>
            </a:extLst>
          </p:cNvPr>
          <p:cNvSpPr txBox="1"/>
          <p:nvPr/>
        </p:nvSpPr>
        <p:spPr>
          <a:xfrm>
            <a:off x="467360" y="1075909"/>
            <a:ext cx="11257280" cy="5825313"/>
          </a:xfrm>
          <a:prstGeom prst="rect">
            <a:avLst/>
          </a:prstGeom>
          <a:noFill/>
        </p:spPr>
        <p:txBody>
          <a:bodyPr wrap="square">
            <a:spAutoFit/>
          </a:bodyPr>
          <a:lstStyle/>
          <a:p>
            <a:pPr marL="342900" indent="-342900">
              <a:lnSpc>
                <a:spcPct val="120000"/>
              </a:lnSpc>
              <a:buFont typeface="+mj-lt"/>
              <a:buAutoNum type="arabicPeriod"/>
            </a:pPr>
            <a:r>
              <a:rPr lang="zh-CN" altLang="en-US" sz="2400" b="1" dirty="0"/>
              <a:t>动态加载</a:t>
            </a:r>
            <a:r>
              <a:rPr lang="en-US" altLang="zh-CN" sz="2400" b="1" dirty="0"/>
              <a:t>so</a:t>
            </a:r>
            <a:r>
              <a:rPr lang="zh-CN" altLang="en-US" sz="2400" b="1" dirty="0"/>
              <a:t>库；</a:t>
            </a:r>
          </a:p>
          <a:p>
            <a:pPr marL="342900" indent="-342900">
              <a:lnSpc>
                <a:spcPct val="120000"/>
              </a:lnSpc>
              <a:buFont typeface="Arial" panose="020B0604020202020204" pitchFamily="34" charset="0"/>
              <a:buChar char="•"/>
            </a:pPr>
            <a:r>
              <a:rPr lang="en-US" altLang="zh-CN" sz="2400" dirty="0"/>
              <a:t>Android</a:t>
            </a:r>
            <a:r>
              <a:rPr lang="zh-CN" altLang="en-US" sz="2400" dirty="0"/>
              <a:t>的</a:t>
            </a:r>
            <a:r>
              <a:rPr lang="en-US" altLang="zh-CN" sz="2400" dirty="0"/>
              <a:t>NDK</a:t>
            </a:r>
            <a:r>
              <a:rPr lang="zh-CN" altLang="en-US" sz="2400" dirty="0"/>
              <a:t>中，可以动态加载</a:t>
            </a:r>
            <a:r>
              <a:rPr lang="en-US" altLang="zh-CN" sz="2400" dirty="0"/>
              <a:t>.so</a:t>
            </a:r>
            <a:r>
              <a:rPr lang="zh-CN" altLang="en-US" sz="2400" dirty="0"/>
              <a:t>库并通过</a:t>
            </a:r>
            <a:r>
              <a:rPr lang="en-US" altLang="zh-CN" sz="2400" dirty="0"/>
              <a:t>JNI</a:t>
            </a:r>
            <a:r>
              <a:rPr lang="zh-CN" altLang="en-US" sz="2400" dirty="0"/>
              <a:t>调用其封装好的方法。</a:t>
            </a:r>
          </a:p>
          <a:p>
            <a:pPr marL="342900" indent="-342900">
              <a:lnSpc>
                <a:spcPct val="120000"/>
              </a:lnSpc>
              <a:buFont typeface="Arial" panose="020B0604020202020204" pitchFamily="34" charset="0"/>
              <a:buChar char="•"/>
            </a:pPr>
            <a:r>
              <a:rPr lang="zh-CN" altLang="en-US" sz="2400" dirty="0"/>
              <a:t>用于对性能有需求的工作（比如</a:t>
            </a:r>
            <a:r>
              <a:rPr lang="en-US" altLang="zh-CN" sz="2400" dirty="0"/>
              <a:t>T9</a:t>
            </a:r>
            <a:r>
              <a:rPr lang="zh-CN" altLang="en-US" sz="2400" dirty="0"/>
              <a:t>搜索、</a:t>
            </a:r>
            <a:r>
              <a:rPr lang="en-US" altLang="zh-CN" sz="2400" dirty="0"/>
              <a:t>Bitmap</a:t>
            </a:r>
            <a:r>
              <a:rPr lang="zh-CN" altLang="en-US" sz="2400" dirty="0"/>
              <a:t>的解码、图片高斯模糊处理）。</a:t>
            </a:r>
          </a:p>
          <a:p>
            <a:pPr marL="342900" indent="-342900">
              <a:lnSpc>
                <a:spcPct val="120000"/>
              </a:lnSpc>
              <a:buFont typeface="Arial" panose="020B0604020202020204" pitchFamily="34" charset="0"/>
              <a:buChar char="•"/>
            </a:pPr>
            <a:r>
              <a:rPr lang="en-US" altLang="zh-CN" sz="2400" dirty="0"/>
              <a:t>so</a:t>
            </a:r>
            <a:r>
              <a:rPr lang="zh-CN" altLang="en-US" sz="2400" dirty="0"/>
              <a:t>库相比中</a:t>
            </a:r>
            <a:r>
              <a:rPr lang="en-US" altLang="zh-CN" sz="2400" dirty="0" err="1"/>
              <a:t>dex</a:t>
            </a:r>
            <a:r>
              <a:rPr lang="zh-CN" altLang="en-US" sz="2400" dirty="0"/>
              <a:t>文件反编译得到代码更难被破解，</a:t>
            </a:r>
            <a:r>
              <a:rPr lang="en-US" altLang="zh-CN" sz="2400" dirty="0"/>
              <a:t>so</a:t>
            </a:r>
            <a:r>
              <a:rPr lang="zh-CN" altLang="en-US" sz="2400" dirty="0"/>
              <a:t>库也可以被用于安全领域。</a:t>
            </a:r>
          </a:p>
          <a:p>
            <a:pPr marL="342900" indent="-342900">
              <a:lnSpc>
                <a:spcPct val="120000"/>
              </a:lnSpc>
              <a:buFont typeface="Arial" panose="020B0604020202020204" pitchFamily="34" charset="0"/>
              <a:buChar char="•"/>
            </a:pPr>
            <a:r>
              <a:rPr lang="zh-CN" altLang="en-US" sz="2400" u="sng" dirty="0"/>
              <a:t>一般情况把</a:t>
            </a:r>
            <a:r>
              <a:rPr lang="en-US" altLang="zh-CN" sz="2400" u="sng" dirty="0"/>
              <a:t>so</a:t>
            </a:r>
            <a:r>
              <a:rPr lang="zh-CN" altLang="en-US" sz="2400" u="sng" dirty="0"/>
              <a:t>库一并打包在</a:t>
            </a:r>
            <a:r>
              <a:rPr lang="en-US" altLang="zh-CN" sz="2400" u="sng" dirty="0"/>
              <a:t>APK</a:t>
            </a:r>
            <a:r>
              <a:rPr lang="zh-CN" altLang="en-US" sz="2400" u="sng" dirty="0"/>
              <a:t>内部，但是</a:t>
            </a:r>
            <a:r>
              <a:rPr lang="en-US" altLang="zh-CN" sz="2400" u="sng" dirty="0"/>
              <a:t>so</a:t>
            </a:r>
            <a:r>
              <a:rPr lang="zh-CN" altLang="en-US" sz="2400" u="sng" dirty="0"/>
              <a:t>库也可以从外部存储文件加载</a:t>
            </a:r>
            <a:r>
              <a:rPr lang="zh-CN" altLang="en-US" sz="2400" b="1" dirty="0"/>
              <a:t>。</a:t>
            </a:r>
            <a:endParaRPr lang="zh-CN" altLang="en-US" sz="2400" dirty="0"/>
          </a:p>
          <a:p>
            <a:pPr marL="342900" indent="-342900">
              <a:lnSpc>
                <a:spcPct val="120000"/>
              </a:lnSpc>
              <a:buFont typeface="+mj-lt"/>
              <a:buAutoNum type="arabicPeriod" startAt="2"/>
            </a:pPr>
            <a:r>
              <a:rPr lang="zh-CN" altLang="en-US" sz="2400" b="1" dirty="0"/>
              <a:t>动态加载</a:t>
            </a:r>
            <a:r>
              <a:rPr lang="en-US" altLang="zh-CN" sz="2400" b="1" dirty="0" err="1"/>
              <a:t>dex</a:t>
            </a:r>
            <a:r>
              <a:rPr lang="en-US" altLang="zh-CN" sz="2400" b="1" dirty="0"/>
              <a:t>/jar/</a:t>
            </a:r>
            <a:r>
              <a:rPr lang="en-US" altLang="zh-CN" sz="2400" b="1" dirty="0" err="1"/>
              <a:t>apk</a:t>
            </a:r>
            <a:r>
              <a:rPr lang="zh-CN" altLang="en-US" sz="2400" b="1" dirty="0"/>
              <a:t>文件；</a:t>
            </a:r>
          </a:p>
          <a:p>
            <a:pPr marL="342900" indent="-342900">
              <a:lnSpc>
                <a:spcPct val="120000"/>
              </a:lnSpc>
              <a:buFont typeface="Arial" panose="020B0604020202020204" pitchFamily="34" charset="0"/>
              <a:buChar char="•"/>
            </a:pPr>
            <a:r>
              <a:rPr lang="zh-CN" altLang="en-US" sz="2400" dirty="0"/>
              <a:t>使用</a:t>
            </a:r>
            <a:r>
              <a:rPr lang="en-US" altLang="zh-CN" sz="2400" dirty="0" err="1"/>
              <a:t>ClassLoader</a:t>
            </a:r>
            <a:r>
              <a:rPr lang="zh-CN" altLang="en-US" sz="2400" dirty="0"/>
              <a:t>动态加载</a:t>
            </a:r>
            <a:r>
              <a:rPr lang="en-US" altLang="zh-CN" sz="2400" dirty="0" err="1"/>
              <a:t>dex</a:t>
            </a:r>
            <a:r>
              <a:rPr lang="en-US" altLang="zh-CN" sz="2400" dirty="0"/>
              <a:t>/jar/</a:t>
            </a:r>
            <a:r>
              <a:rPr lang="en-US" altLang="zh-CN" sz="2400" dirty="0" err="1"/>
              <a:t>apk</a:t>
            </a:r>
            <a:endParaRPr lang="en-US" altLang="zh-CN" sz="2400" dirty="0"/>
          </a:p>
          <a:p>
            <a:pPr marL="342900" indent="-342900">
              <a:lnSpc>
                <a:spcPct val="120000"/>
              </a:lnSpc>
              <a:buFont typeface="Arial" panose="020B0604020202020204" pitchFamily="34" charset="0"/>
              <a:buChar char="•"/>
            </a:pPr>
            <a:r>
              <a:rPr lang="en-US" altLang="zh-CN" sz="2400" dirty="0"/>
              <a:t>Android</a:t>
            </a:r>
            <a:r>
              <a:rPr lang="zh-CN" altLang="en-US" sz="2400" dirty="0"/>
              <a:t> </a:t>
            </a:r>
            <a:r>
              <a:rPr lang="en-US" altLang="zh-CN" sz="2400" dirty="0"/>
              <a:t>app</a:t>
            </a:r>
            <a:r>
              <a:rPr lang="zh-CN" altLang="en-US" sz="2400" dirty="0"/>
              <a:t>运行就是执行</a:t>
            </a:r>
            <a:r>
              <a:rPr lang="en-US" altLang="zh-CN" sz="2400" dirty="0" err="1"/>
              <a:t>dex</a:t>
            </a:r>
            <a:r>
              <a:rPr lang="zh-CN" altLang="en-US" sz="2400" dirty="0"/>
              <a:t>文件里的代码。动态加载可以在</a:t>
            </a:r>
            <a:r>
              <a:rPr lang="en-US" altLang="zh-CN" sz="2400" dirty="0"/>
              <a:t>app</a:t>
            </a:r>
            <a:r>
              <a:rPr lang="zh-CN" altLang="en-US" sz="2400" dirty="0"/>
              <a:t>运行时加载外部的</a:t>
            </a:r>
            <a:r>
              <a:rPr lang="en-US" altLang="zh-CN" sz="2400" dirty="0" err="1"/>
              <a:t>dex</a:t>
            </a:r>
            <a:r>
              <a:rPr lang="zh-CN" altLang="en-US" sz="2400" dirty="0"/>
              <a:t>文件。下载新的</a:t>
            </a:r>
            <a:r>
              <a:rPr lang="en-US" altLang="zh-CN" sz="2400" dirty="0" err="1"/>
              <a:t>dex</a:t>
            </a:r>
            <a:r>
              <a:rPr lang="zh-CN" altLang="en-US" sz="2400" dirty="0"/>
              <a:t>并替换原有的</a:t>
            </a:r>
            <a:r>
              <a:rPr lang="en-US" altLang="zh-CN" sz="2400" dirty="0" err="1"/>
              <a:t>dex</a:t>
            </a:r>
            <a:r>
              <a:rPr lang="zh-CN" altLang="en-US" sz="2400" dirty="0"/>
              <a:t>就可以不安装新</a:t>
            </a:r>
            <a:r>
              <a:rPr lang="en-US" altLang="zh-CN" sz="2400" dirty="0"/>
              <a:t>APK</a:t>
            </a:r>
            <a:r>
              <a:rPr lang="zh-CN" altLang="en-US" sz="2400" dirty="0"/>
              <a:t>文件改变代码。</a:t>
            </a:r>
            <a:endParaRPr lang="en-US" altLang="zh-CN" sz="2400" dirty="0"/>
          </a:p>
          <a:p>
            <a:pPr>
              <a:lnSpc>
                <a:spcPct val="120000"/>
              </a:lnSpc>
            </a:pPr>
            <a:endParaRPr lang="zh-CN" altLang="en-US" sz="2400" dirty="0"/>
          </a:p>
          <a:p>
            <a:pPr>
              <a:lnSpc>
                <a:spcPct val="120000"/>
              </a:lnSpc>
            </a:pPr>
            <a:r>
              <a:rPr lang="zh-CN" altLang="en-US" sz="2400" dirty="0"/>
              <a:t>使用动态加载技术，一般来说会使得工作变得复杂，开发方式不是官方推荐的，不是目前主流的</a:t>
            </a:r>
            <a:r>
              <a:rPr lang="en-US" altLang="zh-CN" sz="2400" dirty="0"/>
              <a:t>Android</a:t>
            </a:r>
            <a:r>
              <a:rPr lang="zh-CN" altLang="en-US" sz="2400" dirty="0"/>
              <a:t>开发方式，目前只有在天朝才有比较深入的研究和应用，如一些</a:t>
            </a:r>
            <a:r>
              <a:rPr lang="en-US" altLang="zh-CN" sz="2400" dirty="0"/>
              <a:t>SDK</a:t>
            </a:r>
            <a:r>
              <a:rPr lang="zh-CN" altLang="en-US" sz="2400" dirty="0"/>
              <a:t>组件项目和</a:t>
            </a:r>
            <a:r>
              <a:rPr lang="en-US" altLang="zh-CN" sz="2400" dirty="0"/>
              <a:t>BAT</a:t>
            </a:r>
            <a:r>
              <a:rPr lang="zh-CN" altLang="en-US" sz="2400" dirty="0"/>
              <a:t>的项目上，</a:t>
            </a:r>
            <a:r>
              <a:rPr lang="en-US" altLang="zh-CN" sz="2400" dirty="0" err="1"/>
              <a:t>Github</a:t>
            </a:r>
            <a:r>
              <a:rPr lang="zh-CN" altLang="en-US" sz="2400" dirty="0"/>
              <a:t>上的相关开源项目基本是国人在维护。</a:t>
            </a:r>
          </a:p>
        </p:txBody>
      </p:sp>
    </p:spTree>
    <p:extLst>
      <p:ext uri="{BB962C8B-B14F-4D97-AF65-F5344CB8AC3E}">
        <p14:creationId xmlns:p14="http://schemas.microsoft.com/office/powerpoint/2010/main" val="221434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2B450C-26FB-E9A0-66AE-984CBE4535FF}"/>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动态加载大致过程</a:t>
            </a:r>
          </a:p>
        </p:txBody>
      </p:sp>
      <p:sp>
        <p:nvSpPr>
          <p:cNvPr id="4" name="文本框 3">
            <a:extLst>
              <a:ext uri="{FF2B5EF4-FFF2-40B4-BE49-F238E27FC236}">
                <a16:creationId xmlns:a16="http://schemas.microsoft.com/office/drawing/2014/main" id="{3E9CFA5B-8000-A59B-CC8A-E3F2A261E9BC}"/>
              </a:ext>
            </a:extLst>
          </p:cNvPr>
          <p:cNvSpPr txBox="1"/>
          <p:nvPr/>
        </p:nvSpPr>
        <p:spPr>
          <a:xfrm>
            <a:off x="1381760" y="1087180"/>
            <a:ext cx="10342880" cy="5576014"/>
          </a:xfrm>
          <a:prstGeom prst="rect">
            <a:avLst/>
          </a:prstGeom>
          <a:noFill/>
        </p:spPr>
        <p:txBody>
          <a:bodyPr wrap="square">
            <a:spAutoFit/>
          </a:bodyPr>
          <a:lstStyle/>
          <a:p>
            <a:pPr>
              <a:lnSpc>
                <a:spcPct val="150000"/>
              </a:lnSpc>
            </a:pPr>
            <a:r>
              <a:rPr lang="en-US" altLang="zh-CN" sz="2400" dirty="0"/>
              <a:t>	</a:t>
            </a:r>
            <a:r>
              <a:rPr lang="zh-CN" altLang="en-US" sz="2400" dirty="0"/>
              <a:t>出于安全考虑，</a:t>
            </a:r>
            <a:r>
              <a:rPr lang="en-US" altLang="zh-CN" sz="2400" dirty="0"/>
              <a:t>Android</a:t>
            </a:r>
            <a:r>
              <a:rPr lang="zh-CN" altLang="en-US" sz="2400" dirty="0"/>
              <a:t>并不允许直接加载手机外部存储这类</a:t>
            </a:r>
            <a:r>
              <a:rPr lang="en-US" altLang="zh-CN" sz="2400" dirty="0" err="1"/>
              <a:t>noexec</a:t>
            </a:r>
            <a:r>
              <a:rPr lang="zh-CN" altLang="en-US" sz="2400" dirty="0"/>
              <a:t>（不可执行）存储路径上的可执行文件。</a:t>
            </a:r>
            <a:endParaRPr lang="en-US" altLang="zh-CN" sz="2400" dirty="0"/>
          </a:p>
          <a:p>
            <a:pPr>
              <a:lnSpc>
                <a:spcPct val="150000"/>
              </a:lnSpc>
            </a:pPr>
            <a:r>
              <a:rPr lang="en-US" altLang="zh-CN" sz="2400" dirty="0"/>
              <a:t>	</a:t>
            </a:r>
            <a:r>
              <a:rPr lang="zh-CN" altLang="en-US" sz="2400" dirty="0"/>
              <a:t>对于外部的可执行文件，调用前都要先拷贝到</a:t>
            </a:r>
            <a:r>
              <a:rPr lang="en-US" altLang="zh-CN" sz="2400" dirty="0"/>
              <a:t>data/</a:t>
            </a:r>
            <a:r>
              <a:rPr lang="en-US" altLang="zh-CN" sz="2400" dirty="0" err="1"/>
              <a:t>packagename</a:t>
            </a:r>
            <a:r>
              <a:rPr lang="en-US" altLang="zh-CN" sz="2400" dirty="0"/>
              <a:t>/</a:t>
            </a:r>
            <a:r>
              <a:rPr lang="zh-CN" altLang="en-US" sz="2400" dirty="0"/>
              <a:t>内部储存文件路径，</a:t>
            </a:r>
            <a:r>
              <a:rPr lang="zh-CN" altLang="en-US" sz="2400" b="1" dirty="0"/>
              <a:t>确保库不会被第三方应用恶意修改或拦截</a:t>
            </a:r>
            <a:r>
              <a:rPr lang="zh-CN" altLang="en-US" sz="2400" dirty="0"/>
              <a:t>，然后再加载到当前运行环境执行。</a:t>
            </a:r>
            <a:endParaRPr lang="en-US" altLang="zh-CN" sz="2400" dirty="0"/>
          </a:p>
          <a:p>
            <a:pPr>
              <a:lnSpc>
                <a:spcPct val="150000"/>
              </a:lnSpc>
            </a:pPr>
            <a:endParaRPr lang="zh-CN" altLang="en-US" sz="2400" dirty="0"/>
          </a:p>
          <a:p>
            <a:pPr>
              <a:lnSpc>
                <a:spcPct val="150000"/>
              </a:lnSpc>
            </a:pPr>
            <a:r>
              <a:rPr lang="zh-CN" altLang="en-US" sz="2400" dirty="0"/>
              <a:t>动态加载流程：</a:t>
            </a:r>
          </a:p>
          <a:p>
            <a:pPr>
              <a:lnSpc>
                <a:spcPct val="150000"/>
              </a:lnSpc>
              <a:buFont typeface="+mj-lt"/>
              <a:buAutoNum type="arabicPeriod"/>
            </a:pPr>
            <a:r>
              <a:rPr lang="zh-CN" altLang="en-US" sz="2400" dirty="0"/>
              <a:t>把可执行文件（</a:t>
            </a:r>
            <a:r>
              <a:rPr lang="en-US" altLang="zh-CN" sz="2400" dirty="0"/>
              <a:t>.so/</a:t>
            </a:r>
            <a:r>
              <a:rPr lang="en-US" altLang="zh-CN" sz="2400" dirty="0" err="1"/>
              <a:t>dex</a:t>
            </a:r>
            <a:r>
              <a:rPr lang="en-US" altLang="zh-CN" sz="2400" dirty="0"/>
              <a:t>/jar/</a:t>
            </a:r>
            <a:r>
              <a:rPr lang="en-US" altLang="zh-CN" sz="2400" dirty="0" err="1"/>
              <a:t>apk</a:t>
            </a:r>
            <a:r>
              <a:rPr lang="zh-CN" altLang="en-US" sz="2400" dirty="0"/>
              <a:t>）拷贝到应用</a:t>
            </a:r>
            <a:r>
              <a:rPr lang="en-US" altLang="zh-CN" sz="2400" dirty="0"/>
              <a:t>APP</a:t>
            </a:r>
            <a:r>
              <a:rPr lang="zh-CN" altLang="en-US" sz="2400" dirty="0"/>
              <a:t>内部存储；</a:t>
            </a:r>
          </a:p>
          <a:p>
            <a:pPr>
              <a:lnSpc>
                <a:spcPct val="150000"/>
              </a:lnSpc>
              <a:buFont typeface="+mj-lt"/>
              <a:buAutoNum type="arabicPeriod"/>
            </a:pPr>
            <a:r>
              <a:rPr lang="zh-CN" altLang="en-US" sz="2400" dirty="0"/>
              <a:t>加载可执行文件；</a:t>
            </a:r>
          </a:p>
          <a:p>
            <a:pPr>
              <a:lnSpc>
                <a:spcPct val="150000"/>
              </a:lnSpc>
              <a:buFont typeface="+mj-lt"/>
              <a:buAutoNum type="arabicPeriod"/>
            </a:pPr>
            <a:r>
              <a:rPr lang="zh-CN" altLang="en-US" sz="2400" dirty="0"/>
              <a:t>调用具体的方法执行；</a:t>
            </a:r>
          </a:p>
        </p:txBody>
      </p:sp>
    </p:spTree>
    <p:extLst>
      <p:ext uri="{BB962C8B-B14F-4D97-AF65-F5344CB8AC3E}">
        <p14:creationId xmlns:p14="http://schemas.microsoft.com/office/powerpoint/2010/main" val="253584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55B8E3-9CC1-E356-4DA7-0D170F79F8C1}"/>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a:t>
            </a:r>
            <a:r>
              <a:rPr lang="en-US" altLang="zh-CN" sz="3200" dirty="0"/>
              <a:t>SO—</a:t>
            </a:r>
            <a:r>
              <a:rPr lang="zh-CN" altLang="en-US" sz="3200" dirty="0"/>
              <a:t>普通方式</a:t>
            </a:r>
          </a:p>
        </p:txBody>
      </p:sp>
      <p:sp>
        <p:nvSpPr>
          <p:cNvPr id="4" name="文本框 3">
            <a:extLst>
              <a:ext uri="{FF2B5EF4-FFF2-40B4-BE49-F238E27FC236}">
                <a16:creationId xmlns:a16="http://schemas.microsoft.com/office/drawing/2014/main" id="{94676EC1-8822-8CB6-3A46-8612F9B42868}"/>
              </a:ext>
            </a:extLst>
          </p:cNvPr>
          <p:cNvSpPr txBox="1"/>
          <p:nvPr/>
        </p:nvSpPr>
        <p:spPr>
          <a:xfrm>
            <a:off x="1153160" y="1194991"/>
            <a:ext cx="9885680" cy="4468018"/>
          </a:xfrm>
          <a:prstGeom prst="rect">
            <a:avLst/>
          </a:prstGeom>
          <a:noFill/>
        </p:spPr>
        <p:txBody>
          <a:bodyPr wrap="square">
            <a:spAutoFit/>
          </a:bodyPr>
          <a:lstStyle/>
          <a:p>
            <a:pPr>
              <a:lnSpc>
                <a:spcPct val="150000"/>
              </a:lnSpc>
            </a:pPr>
            <a:r>
              <a:rPr lang="en-US" altLang="zh-CN" sz="2400" dirty="0">
                <a:hlinkClick r:id="rId2"/>
              </a:rPr>
              <a:t>https://github.com/kaedea/android-dynamical-loading</a:t>
            </a:r>
            <a:endParaRPr lang="en-US" altLang="zh-CN" sz="2400" dirty="0"/>
          </a:p>
          <a:p>
            <a:pPr>
              <a:lnSpc>
                <a:spcPct val="150000"/>
              </a:lnSpc>
            </a:pPr>
            <a:r>
              <a:rPr lang="zh-CN" altLang="en-US" sz="2400" dirty="0"/>
              <a:t>以一个“图片高斯模糊”的功能为例，使用开源的高斯模糊项目</a:t>
            </a:r>
            <a:r>
              <a:rPr lang="en-US" altLang="zh-CN" sz="2400" dirty="0">
                <a:hlinkClick r:id="rId2"/>
              </a:rPr>
              <a:t>https://github.com/kikoso/android-stackblur</a:t>
            </a:r>
            <a:endParaRPr lang="en-US" altLang="zh-CN" sz="2400" dirty="0"/>
          </a:p>
          <a:p>
            <a:pPr>
              <a:lnSpc>
                <a:spcPct val="150000"/>
              </a:lnSpc>
              <a:buFont typeface="+mj-lt"/>
              <a:buAutoNum type="arabicPeriod"/>
            </a:pPr>
            <a:r>
              <a:rPr lang="zh-CN" altLang="en-US" sz="2400" dirty="0"/>
              <a:t>编译出</a:t>
            </a:r>
            <a:r>
              <a:rPr lang="en-US" altLang="zh-CN" sz="2400" dirty="0"/>
              <a:t>SO</a:t>
            </a:r>
            <a:r>
              <a:rPr lang="zh-CN" altLang="en-US" sz="2400" dirty="0"/>
              <a:t>库</a:t>
            </a:r>
          </a:p>
          <a:p>
            <a:pPr>
              <a:lnSpc>
                <a:spcPct val="150000"/>
              </a:lnSpc>
              <a:buFont typeface="+mj-lt"/>
              <a:buAutoNum type="arabicPeriod"/>
            </a:pPr>
            <a:r>
              <a:rPr lang="zh-CN" altLang="en-US" sz="2400" dirty="0"/>
              <a:t>把</a:t>
            </a:r>
            <a:r>
              <a:rPr lang="en-US" altLang="zh-CN" sz="2400" dirty="0"/>
              <a:t>SO</a:t>
            </a:r>
            <a:r>
              <a:rPr lang="zh-CN" altLang="en-US" sz="2400" dirty="0"/>
              <a:t>库复制到项目中</a:t>
            </a:r>
            <a:endParaRPr lang="en-US" altLang="zh-CN" sz="2400" dirty="0"/>
          </a:p>
          <a:p>
            <a:pPr>
              <a:lnSpc>
                <a:spcPct val="150000"/>
              </a:lnSpc>
              <a:buFont typeface="+mj-lt"/>
              <a:buAutoNum type="arabicPeriod"/>
            </a:pPr>
            <a:r>
              <a:rPr lang="zh-CN" altLang="en-US" sz="2400" dirty="0"/>
              <a:t>使用</a:t>
            </a:r>
            <a:r>
              <a:rPr lang="en-US" altLang="zh-CN" sz="2400" dirty="0"/>
              <a:t>System</a:t>
            </a:r>
            <a:r>
              <a:rPr lang="zh-CN" altLang="en-US" sz="2400" dirty="0"/>
              <a:t>类的</a:t>
            </a:r>
            <a:r>
              <a:rPr lang="en-US" altLang="zh-CN" sz="2400" dirty="0" err="1"/>
              <a:t>loadLibrary</a:t>
            </a:r>
            <a:r>
              <a:rPr lang="en-US" altLang="zh-CN" sz="2400" dirty="0"/>
              <a:t>()</a:t>
            </a:r>
            <a:r>
              <a:rPr lang="zh-CN" altLang="en-US" sz="2400" dirty="0"/>
              <a:t>方法加载名为</a:t>
            </a:r>
            <a:r>
              <a:rPr lang="en-US" altLang="zh-CN" sz="2400" dirty="0"/>
              <a:t>"</a:t>
            </a:r>
            <a:r>
              <a:rPr lang="en-US" altLang="zh-CN" sz="2400" dirty="0" err="1"/>
              <a:t>stackblur</a:t>
            </a:r>
            <a:r>
              <a:rPr lang="en-US" altLang="zh-CN" sz="2400" dirty="0"/>
              <a:t>"</a:t>
            </a:r>
            <a:r>
              <a:rPr lang="zh-CN" altLang="en-US" sz="2400" dirty="0"/>
              <a:t>的共享库。</a:t>
            </a:r>
            <a:endParaRPr lang="en-US" altLang="zh-CN" sz="2400" dirty="0"/>
          </a:p>
          <a:p>
            <a:pPr lvl="1">
              <a:lnSpc>
                <a:spcPct val="150000"/>
              </a:lnSpc>
            </a:pPr>
            <a:r>
              <a:rPr lang="en-US" altLang="zh-CN" sz="2400" dirty="0" err="1"/>
              <a:t>loadLibrary</a:t>
            </a:r>
            <a:r>
              <a:rPr lang="en-US" altLang="zh-CN" sz="2400" dirty="0"/>
              <a:t>()</a:t>
            </a:r>
            <a:r>
              <a:rPr lang="zh-CN" altLang="en-US" sz="2400" dirty="0"/>
              <a:t>方法是</a:t>
            </a:r>
            <a:r>
              <a:rPr lang="en-US" altLang="zh-CN" sz="2400" dirty="0"/>
              <a:t>Java</a:t>
            </a:r>
            <a:r>
              <a:rPr lang="zh-CN" altLang="en-US" sz="2400" dirty="0"/>
              <a:t>提供的用于加载本地共享库的方法。通过传递共享库的名称作为参数，它会在运行时加载该共享库。</a:t>
            </a:r>
          </a:p>
        </p:txBody>
      </p:sp>
    </p:spTree>
    <p:extLst>
      <p:ext uri="{BB962C8B-B14F-4D97-AF65-F5344CB8AC3E}">
        <p14:creationId xmlns:p14="http://schemas.microsoft.com/office/powerpoint/2010/main" val="53541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03E8588-7F44-B0AC-80E9-E2DF95796A96}"/>
              </a:ext>
            </a:extLst>
          </p:cNvPr>
          <p:cNvPicPr>
            <a:picLocks noChangeAspect="1"/>
          </p:cNvPicPr>
          <p:nvPr/>
        </p:nvPicPr>
        <p:blipFill>
          <a:blip r:embed="rId2"/>
          <a:stretch>
            <a:fillRect/>
          </a:stretch>
        </p:blipFill>
        <p:spPr>
          <a:xfrm>
            <a:off x="3151756" y="0"/>
            <a:ext cx="8542403" cy="6835547"/>
          </a:xfrm>
          <a:prstGeom prst="rect">
            <a:avLst/>
          </a:prstGeom>
        </p:spPr>
      </p:pic>
      <p:sp>
        <p:nvSpPr>
          <p:cNvPr id="4" name="文本框 3">
            <a:extLst>
              <a:ext uri="{FF2B5EF4-FFF2-40B4-BE49-F238E27FC236}">
                <a16:creationId xmlns:a16="http://schemas.microsoft.com/office/drawing/2014/main" id="{15D431A7-F0E1-98DD-F960-A8D13F0AD12D}"/>
              </a:ext>
            </a:extLst>
          </p:cNvPr>
          <p:cNvSpPr txBox="1"/>
          <p:nvPr/>
        </p:nvSpPr>
        <p:spPr>
          <a:xfrm>
            <a:off x="233680" y="436880"/>
            <a:ext cx="2753360" cy="1077218"/>
          </a:xfrm>
          <a:prstGeom prst="rect">
            <a:avLst/>
          </a:prstGeom>
          <a:noFill/>
        </p:spPr>
        <p:txBody>
          <a:bodyPr wrap="square" rtlCol="0">
            <a:spAutoFit/>
          </a:bodyPr>
          <a:lstStyle/>
          <a:p>
            <a:r>
              <a:rPr lang="zh-CN" altLang="en-US" sz="3200" dirty="0"/>
              <a:t>动态加载</a:t>
            </a:r>
            <a:r>
              <a:rPr lang="en-US" altLang="zh-CN" sz="3200" dirty="0"/>
              <a:t>SO</a:t>
            </a:r>
          </a:p>
          <a:p>
            <a:r>
              <a:rPr lang="en-US" altLang="zh-CN" sz="3200" dirty="0"/>
              <a:t>—</a:t>
            </a:r>
            <a:r>
              <a:rPr lang="zh-CN" altLang="en-US" sz="3200" dirty="0"/>
              <a:t>普通方式</a:t>
            </a:r>
          </a:p>
        </p:txBody>
      </p:sp>
    </p:spTree>
    <p:extLst>
      <p:ext uri="{BB962C8B-B14F-4D97-AF65-F5344CB8AC3E}">
        <p14:creationId xmlns:p14="http://schemas.microsoft.com/office/powerpoint/2010/main" val="1205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D1731F-63E4-EC5E-F698-41B3189AAB3B}"/>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a:t>
            </a:r>
            <a:r>
              <a:rPr lang="en-US" altLang="zh-CN" sz="3200" dirty="0"/>
              <a:t>SO—</a:t>
            </a:r>
            <a:r>
              <a:rPr lang="zh-CN" altLang="en-US" sz="3200" dirty="0"/>
              <a:t>两种</a:t>
            </a:r>
            <a:r>
              <a:rPr lang="en-US" altLang="zh-CN" sz="3200" dirty="0"/>
              <a:t>load</a:t>
            </a:r>
            <a:r>
              <a:rPr lang="zh-CN" altLang="en-US" sz="3200" dirty="0"/>
              <a:t>方法</a:t>
            </a:r>
          </a:p>
        </p:txBody>
      </p:sp>
      <p:pic>
        <p:nvPicPr>
          <p:cNvPr id="4" name="图片 3">
            <a:extLst>
              <a:ext uri="{FF2B5EF4-FFF2-40B4-BE49-F238E27FC236}">
                <a16:creationId xmlns:a16="http://schemas.microsoft.com/office/drawing/2014/main" id="{0BA796AB-A131-8FF7-9B06-A38C56C0FE3D}"/>
              </a:ext>
            </a:extLst>
          </p:cNvPr>
          <p:cNvPicPr>
            <a:picLocks noChangeAspect="1"/>
          </p:cNvPicPr>
          <p:nvPr/>
        </p:nvPicPr>
        <p:blipFill rotWithShape="1">
          <a:blip r:embed="rId2"/>
          <a:srcRect b="72566"/>
          <a:stretch/>
        </p:blipFill>
        <p:spPr>
          <a:xfrm>
            <a:off x="1744185" y="1706847"/>
            <a:ext cx="8703629" cy="944914"/>
          </a:xfrm>
          <a:prstGeom prst="rect">
            <a:avLst/>
          </a:prstGeom>
        </p:spPr>
      </p:pic>
      <p:sp>
        <p:nvSpPr>
          <p:cNvPr id="5" name="文本框 4">
            <a:extLst>
              <a:ext uri="{FF2B5EF4-FFF2-40B4-BE49-F238E27FC236}">
                <a16:creationId xmlns:a16="http://schemas.microsoft.com/office/drawing/2014/main" id="{CCFFAED1-37DD-85F2-DB73-39503FD8FD60}"/>
              </a:ext>
            </a:extLst>
          </p:cNvPr>
          <p:cNvSpPr txBox="1"/>
          <p:nvPr/>
        </p:nvSpPr>
        <p:spPr>
          <a:xfrm>
            <a:off x="1127760" y="1118178"/>
            <a:ext cx="6004560" cy="461665"/>
          </a:xfrm>
          <a:prstGeom prst="rect">
            <a:avLst/>
          </a:prstGeom>
          <a:noFill/>
        </p:spPr>
        <p:txBody>
          <a:bodyPr wrap="square" rtlCol="0">
            <a:spAutoFit/>
          </a:bodyPr>
          <a:lstStyle/>
          <a:p>
            <a:r>
              <a:rPr lang="en-US" altLang="zh-CN" sz="2400" dirty="0"/>
              <a:t>system</a:t>
            </a:r>
            <a:r>
              <a:rPr lang="zh-CN" altLang="en-US" sz="2400" dirty="0"/>
              <a:t>类有</a:t>
            </a:r>
            <a:r>
              <a:rPr lang="en-US" altLang="zh-CN" sz="2400" dirty="0"/>
              <a:t>load</a:t>
            </a:r>
            <a:r>
              <a:rPr lang="zh-CN" altLang="en-US" sz="2400" dirty="0"/>
              <a:t>和</a:t>
            </a:r>
            <a:r>
              <a:rPr lang="en-US" altLang="zh-CN" sz="2400" dirty="0" err="1"/>
              <a:t>loadLibrary</a:t>
            </a:r>
            <a:r>
              <a:rPr lang="zh-CN" altLang="en-US" sz="2400" dirty="0"/>
              <a:t>两个方法：</a:t>
            </a:r>
          </a:p>
        </p:txBody>
      </p:sp>
      <p:pic>
        <p:nvPicPr>
          <p:cNvPr id="6" name="图片 5">
            <a:extLst>
              <a:ext uri="{FF2B5EF4-FFF2-40B4-BE49-F238E27FC236}">
                <a16:creationId xmlns:a16="http://schemas.microsoft.com/office/drawing/2014/main" id="{0F46DE89-48A3-65F2-8284-83940C092852}"/>
              </a:ext>
            </a:extLst>
          </p:cNvPr>
          <p:cNvPicPr>
            <a:picLocks noChangeAspect="1"/>
          </p:cNvPicPr>
          <p:nvPr/>
        </p:nvPicPr>
        <p:blipFill rotWithShape="1">
          <a:blip r:embed="rId2"/>
          <a:srcRect t="62242"/>
          <a:stretch/>
        </p:blipFill>
        <p:spPr>
          <a:xfrm>
            <a:off x="1744185" y="2651761"/>
            <a:ext cx="8703629" cy="1300513"/>
          </a:xfrm>
          <a:prstGeom prst="rect">
            <a:avLst/>
          </a:prstGeom>
        </p:spPr>
      </p:pic>
      <p:sp>
        <p:nvSpPr>
          <p:cNvPr id="8" name="文本框 7">
            <a:extLst>
              <a:ext uri="{FF2B5EF4-FFF2-40B4-BE49-F238E27FC236}">
                <a16:creationId xmlns:a16="http://schemas.microsoft.com/office/drawing/2014/main" id="{4613839C-D002-B6CE-F5DD-8A8970B26C68}"/>
              </a:ext>
            </a:extLst>
          </p:cNvPr>
          <p:cNvSpPr txBox="1"/>
          <p:nvPr/>
        </p:nvSpPr>
        <p:spPr>
          <a:xfrm>
            <a:off x="1161651" y="4066191"/>
            <a:ext cx="9679069" cy="1569660"/>
          </a:xfrm>
          <a:prstGeom prst="rect">
            <a:avLst/>
          </a:prstGeom>
          <a:noFill/>
        </p:spPr>
        <p:txBody>
          <a:bodyPr wrap="square">
            <a:spAutoFit/>
          </a:bodyPr>
          <a:lstStyle/>
          <a:p>
            <a:r>
              <a:rPr lang="en-US" altLang="zh-CN" sz="2400" dirty="0" err="1"/>
              <a:t>loadLibrary</a:t>
            </a:r>
            <a:r>
              <a:rPr lang="en-US" altLang="zh-CN" sz="2400" dirty="0"/>
              <a:t>—</a:t>
            </a:r>
            <a:r>
              <a:rPr lang="en-US" altLang="zh-CN" sz="2400" dirty="0" err="1"/>
              <a:t>ClassLoader.findLibrary</a:t>
            </a:r>
            <a:r>
              <a:rPr lang="en-US" altLang="zh-CN" sz="2400" dirty="0"/>
              <a:t>—</a:t>
            </a:r>
            <a:r>
              <a:rPr lang="en-US" altLang="zh-CN" sz="2400" dirty="0" err="1">
                <a:effectLst/>
              </a:rPr>
              <a:t>DexPathList</a:t>
            </a:r>
            <a:r>
              <a:rPr lang="en-US" altLang="zh-CN" sz="2400" dirty="0">
                <a:effectLst/>
              </a:rPr>
              <a:t>—</a:t>
            </a:r>
            <a:r>
              <a:rPr lang="en-US" altLang="zh-CN" sz="2400" dirty="0"/>
              <a:t>Runtime</a:t>
            </a:r>
            <a:r>
              <a:rPr lang="en-US" altLang="zh-CN" sz="2400" dirty="0">
                <a:effectLst/>
              </a:rPr>
              <a:t> — </a:t>
            </a:r>
            <a:r>
              <a:rPr lang="en-US" altLang="zh-CN" sz="2400" dirty="0" err="1"/>
              <a:t>doLoad</a:t>
            </a:r>
            <a:endParaRPr lang="en-US" altLang="zh-CN" sz="2400" dirty="0"/>
          </a:p>
          <a:p>
            <a:r>
              <a:rPr lang="en-US" altLang="zh-CN" sz="2400" dirty="0" err="1"/>
              <a:t>loadLibrary</a:t>
            </a:r>
            <a:r>
              <a:rPr lang="zh-CN" altLang="en-US" sz="2400" dirty="0"/>
              <a:t>方法一步步找到完整的</a:t>
            </a:r>
            <a:r>
              <a:rPr lang="en-US" altLang="zh-CN" sz="2400" dirty="0"/>
              <a:t>SO</a:t>
            </a:r>
            <a:r>
              <a:rPr lang="zh-CN" altLang="en-US" sz="2400" dirty="0"/>
              <a:t>库路径，再加载目标</a:t>
            </a:r>
            <a:r>
              <a:rPr lang="en-US" altLang="zh-CN" sz="2400" dirty="0"/>
              <a:t>SO</a:t>
            </a:r>
            <a:r>
              <a:rPr lang="zh-CN" altLang="en-US" sz="2400" dirty="0"/>
              <a:t>库。</a:t>
            </a:r>
            <a:endParaRPr lang="en-US" altLang="zh-CN" sz="2400" dirty="0"/>
          </a:p>
          <a:p>
            <a:endParaRPr lang="en-US" altLang="zh-CN" sz="2400" dirty="0"/>
          </a:p>
          <a:p>
            <a:r>
              <a:rPr lang="en-US" altLang="zh-CN" sz="2400" dirty="0"/>
              <a:t>load</a:t>
            </a:r>
            <a:r>
              <a:rPr lang="zh-CN" altLang="en-US" sz="2400" dirty="0"/>
              <a:t>方法直接给出完整的</a:t>
            </a:r>
            <a:r>
              <a:rPr lang="en-US" altLang="zh-CN" sz="2400" dirty="0"/>
              <a:t>SO</a:t>
            </a:r>
            <a:r>
              <a:rPr lang="zh-CN" altLang="en-US" sz="2400" dirty="0"/>
              <a:t>路径并加载。</a:t>
            </a:r>
          </a:p>
        </p:txBody>
      </p:sp>
    </p:spTree>
    <p:extLst>
      <p:ext uri="{BB962C8B-B14F-4D97-AF65-F5344CB8AC3E}">
        <p14:creationId xmlns:p14="http://schemas.microsoft.com/office/powerpoint/2010/main" val="379172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723C74-D746-2473-C4B7-DDA0F8A96654}"/>
              </a:ext>
            </a:extLst>
          </p:cNvPr>
          <p:cNvSpPr txBox="1"/>
          <p:nvPr/>
        </p:nvSpPr>
        <p:spPr>
          <a:xfrm>
            <a:off x="1160780" y="1503908"/>
            <a:ext cx="9870440" cy="4154984"/>
          </a:xfrm>
          <a:prstGeom prst="rect">
            <a:avLst/>
          </a:prstGeom>
          <a:noFill/>
        </p:spPr>
        <p:txBody>
          <a:bodyPr wrap="square">
            <a:spAutoFit/>
          </a:bodyPr>
          <a:lstStyle/>
          <a:p>
            <a:r>
              <a:rPr lang="zh-CN" altLang="en-US" sz="2400" dirty="0"/>
              <a:t>那能不能直接加载外部存储上面的</a:t>
            </a:r>
            <a:r>
              <a:rPr lang="en-US" altLang="zh-CN" sz="2400" dirty="0"/>
              <a:t>SO</a:t>
            </a:r>
            <a:r>
              <a:rPr lang="zh-CN" altLang="en-US" sz="2400" dirty="0"/>
              <a:t>库？把</a:t>
            </a:r>
            <a:r>
              <a:rPr lang="en-US" altLang="zh-CN" sz="2400" dirty="0"/>
              <a:t>SO</a:t>
            </a:r>
            <a:r>
              <a:rPr lang="zh-CN" altLang="en-US" sz="2400" dirty="0"/>
              <a:t>库拷贝到</a:t>
            </a:r>
            <a:r>
              <a:rPr lang="en-US" altLang="zh-CN" sz="2400" dirty="0"/>
              <a:t>SD</a:t>
            </a:r>
            <a:r>
              <a:rPr lang="zh-CN" altLang="en-US" sz="2400" dirty="0"/>
              <a:t>卡上面试试。</a:t>
            </a:r>
          </a:p>
          <a:p>
            <a:endParaRPr lang="zh-CN" altLang="en-US" sz="2400" dirty="0"/>
          </a:p>
          <a:p>
            <a:r>
              <a:rPr lang="en-US" altLang="zh-CN" sz="2400" dirty="0"/>
              <a:t>&gt; </a:t>
            </a:r>
            <a:r>
              <a:rPr lang="en-US" altLang="zh-CN" sz="2400" dirty="0" err="1"/>
              <a:t>java.lang.UnsatisfiedLinkError</a:t>
            </a:r>
            <a:r>
              <a:rPr lang="en-US" altLang="zh-CN" sz="2400" dirty="0"/>
              <a:t>: </a:t>
            </a:r>
            <a:r>
              <a:rPr lang="en-US" altLang="zh-CN" sz="2400" dirty="0" err="1"/>
              <a:t>dlopen</a:t>
            </a:r>
            <a:r>
              <a:rPr lang="en-US" altLang="zh-CN" sz="2400" dirty="0"/>
              <a:t> failed: couldn't map "/storage/emulated/0/libstackblur.so" segment 1: Permission denied</a:t>
            </a:r>
          </a:p>
          <a:p>
            <a:r>
              <a:rPr lang="en-US" altLang="zh-CN" sz="2400" dirty="0"/>
              <a:t>&gt; </a:t>
            </a:r>
          </a:p>
          <a:p>
            <a:endParaRPr lang="en-US" altLang="zh-CN" sz="2400" dirty="0"/>
          </a:p>
          <a:p>
            <a:endParaRPr lang="en-US" altLang="zh-CN" sz="2400" dirty="0"/>
          </a:p>
          <a:p>
            <a:r>
              <a:rPr lang="en-US" altLang="zh-CN" sz="2400" dirty="0"/>
              <a:t>Google</a:t>
            </a:r>
            <a:r>
              <a:rPr lang="zh-CN" altLang="en-US" sz="2400" dirty="0"/>
              <a:t>开发者论坛：</a:t>
            </a:r>
          </a:p>
          <a:p>
            <a:r>
              <a:rPr lang="zh-CN" altLang="en-US" sz="2400" dirty="0"/>
              <a:t>        </a:t>
            </a:r>
            <a:r>
              <a:rPr lang="en-US" altLang="zh-CN" sz="2400" dirty="0"/>
              <a:t>SD</a:t>
            </a:r>
            <a:r>
              <a:rPr lang="zh-CN" altLang="en-US" sz="2400" dirty="0"/>
              <a:t>卡等外部存储路径是一种可拆卸的（</a:t>
            </a:r>
            <a:r>
              <a:rPr lang="en-US" altLang="zh-CN" sz="2400" dirty="0"/>
              <a:t>mounted</a:t>
            </a:r>
            <a:r>
              <a:rPr lang="zh-CN" altLang="en-US" sz="2400" dirty="0"/>
              <a:t>）不可执行（</a:t>
            </a:r>
            <a:r>
              <a:rPr lang="en-US" altLang="zh-CN" sz="2400" dirty="0" err="1"/>
              <a:t>noexec</a:t>
            </a:r>
            <a:r>
              <a:rPr lang="zh-CN" altLang="en-US" sz="2400" dirty="0"/>
              <a:t>）的储存媒介，不能直接用来作为可执行文件的运行目录，使用前应该把可执行文件复制到</a:t>
            </a:r>
            <a:r>
              <a:rPr lang="en-US" altLang="zh-CN" sz="2400" dirty="0"/>
              <a:t>APP</a:t>
            </a:r>
            <a:r>
              <a:rPr lang="zh-CN" altLang="en-US" sz="2400" dirty="0"/>
              <a:t>内部存储再运行。</a:t>
            </a:r>
          </a:p>
        </p:txBody>
      </p:sp>
      <p:sp>
        <p:nvSpPr>
          <p:cNvPr id="5" name="文本框 4">
            <a:extLst>
              <a:ext uri="{FF2B5EF4-FFF2-40B4-BE49-F238E27FC236}">
                <a16:creationId xmlns:a16="http://schemas.microsoft.com/office/drawing/2014/main" id="{19C4C669-3FDA-147C-7895-EBCEEACC7BC6}"/>
              </a:ext>
            </a:extLst>
          </p:cNvPr>
          <p:cNvSpPr txBox="1"/>
          <p:nvPr/>
        </p:nvSpPr>
        <p:spPr>
          <a:xfrm>
            <a:off x="680720" y="406400"/>
            <a:ext cx="5872480" cy="584775"/>
          </a:xfrm>
          <a:prstGeom prst="rect">
            <a:avLst/>
          </a:prstGeom>
          <a:noFill/>
        </p:spPr>
        <p:txBody>
          <a:bodyPr wrap="square" rtlCol="0">
            <a:spAutoFit/>
          </a:bodyPr>
          <a:lstStyle/>
          <a:p>
            <a:r>
              <a:rPr lang="zh-CN" altLang="en-US" sz="3200" dirty="0"/>
              <a:t>动态加载</a:t>
            </a:r>
            <a:r>
              <a:rPr lang="en-US" altLang="zh-CN" sz="3200" dirty="0"/>
              <a:t>SO—</a:t>
            </a:r>
            <a:r>
              <a:rPr lang="zh-CN" altLang="en-US" sz="3200" dirty="0"/>
              <a:t>从外部存储</a:t>
            </a:r>
          </a:p>
        </p:txBody>
      </p:sp>
    </p:spTree>
    <p:extLst>
      <p:ext uri="{BB962C8B-B14F-4D97-AF65-F5344CB8AC3E}">
        <p14:creationId xmlns:p14="http://schemas.microsoft.com/office/powerpoint/2010/main" val="31185808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2525</Words>
  <Application>Microsoft Office PowerPoint</Application>
  <PresentationFormat>宽屏</PresentationFormat>
  <Paragraphs>160</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动态加载介绍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Allen Huang</dc:creator>
  <cp:lastModifiedBy>Allen Huang</cp:lastModifiedBy>
  <cp:revision>104</cp:revision>
  <dcterms:created xsi:type="dcterms:W3CDTF">2024-01-05T10:28:43Z</dcterms:created>
  <dcterms:modified xsi:type="dcterms:W3CDTF">2024-01-05T14:01:48Z</dcterms:modified>
</cp:coreProperties>
</file>