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C17E-4194-4867-908A-51273F5C2428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0DA2-E3BB-4A15-AF49-368C33B15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774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C17E-4194-4867-908A-51273F5C2428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0DA2-E3BB-4A15-AF49-368C33B15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096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C17E-4194-4867-908A-51273F5C2428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0DA2-E3BB-4A15-AF49-368C33B15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64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C17E-4194-4867-908A-51273F5C2428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0DA2-E3BB-4A15-AF49-368C33B15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227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C17E-4194-4867-908A-51273F5C2428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0DA2-E3BB-4A15-AF49-368C33B15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43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C17E-4194-4867-908A-51273F5C2428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0DA2-E3BB-4A15-AF49-368C33B15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21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C17E-4194-4867-908A-51273F5C2428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0DA2-E3BB-4A15-AF49-368C33B15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367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C17E-4194-4867-908A-51273F5C2428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0DA2-E3BB-4A15-AF49-368C33B15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80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C17E-4194-4867-908A-51273F5C2428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0DA2-E3BB-4A15-AF49-368C33B15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199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C17E-4194-4867-908A-51273F5C2428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0DA2-E3BB-4A15-AF49-368C33B15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81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C17E-4194-4867-908A-51273F5C2428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0DA2-E3BB-4A15-AF49-368C33B15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35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3C17E-4194-4867-908A-51273F5C2428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E0DA2-E3BB-4A15-AF49-368C33B15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00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Android Sensor</a:t>
            </a:r>
            <a:r>
              <a:rPr lang="zh-CN" altLang="en-US" dirty="0" smtClean="0"/>
              <a:t>讲解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——</a:t>
            </a:r>
            <a:r>
              <a:rPr lang="zh-CN" altLang="en-US" dirty="0" smtClean="0"/>
              <a:t>张泽宇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870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从上面的代码可以知道，使用到加速度传感器关键是要能获得</a:t>
            </a:r>
            <a:r>
              <a:rPr lang="en-US" altLang="zh-CN" sz="4000" dirty="0" err="1" smtClean="0"/>
              <a:t>event.values</a:t>
            </a:r>
            <a:r>
              <a:rPr lang="en-US" altLang="zh-CN" sz="4000" dirty="0" smtClean="0"/>
              <a:t>[]</a:t>
            </a:r>
            <a:r>
              <a:rPr lang="zh-CN" altLang="en-US" sz="4000" dirty="0" smtClean="0"/>
              <a:t>数组元素的值。</a:t>
            </a:r>
            <a:endParaRPr lang="en-US" altLang="zh-CN" sz="4000" dirty="0" smtClean="0"/>
          </a:p>
          <a:p>
            <a:r>
              <a:rPr lang="zh-CN" altLang="en-US" sz="4000" dirty="0"/>
              <a:t>如上所</a:t>
            </a:r>
            <a:r>
              <a:rPr lang="zh-CN" altLang="en-US" sz="4000" dirty="0" smtClean="0"/>
              <a:t>示，</a:t>
            </a:r>
            <a:r>
              <a:rPr lang="en-US" altLang="zh-CN" sz="4000" dirty="0" smtClean="0">
                <a:solidFill>
                  <a:srgbClr val="FF0000"/>
                </a:solidFill>
              </a:rPr>
              <a:t>values[0]</a:t>
            </a:r>
            <a:r>
              <a:rPr lang="zh-CN" altLang="en-US" sz="4000" dirty="0" smtClean="0">
                <a:solidFill>
                  <a:srgbClr val="FF0000"/>
                </a:solidFill>
              </a:rPr>
              <a:t>表示</a:t>
            </a:r>
            <a:r>
              <a:rPr lang="en-US" altLang="zh-CN" sz="4000" dirty="0" smtClean="0">
                <a:solidFill>
                  <a:srgbClr val="FF0000"/>
                </a:solidFill>
              </a:rPr>
              <a:t>x</a:t>
            </a:r>
            <a:r>
              <a:rPr lang="zh-CN" altLang="en-US" sz="4000" dirty="0" smtClean="0">
                <a:solidFill>
                  <a:srgbClr val="FF0000"/>
                </a:solidFill>
              </a:rPr>
              <a:t>轴的值，</a:t>
            </a:r>
            <a:r>
              <a:rPr lang="en-US" altLang="zh-CN" sz="4000" dirty="0" smtClean="0">
                <a:solidFill>
                  <a:srgbClr val="FF0000"/>
                </a:solidFill>
              </a:rPr>
              <a:t>values[1]</a:t>
            </a:r>
            <a:r>
              <a:rPr lang="zh-CN" altLang="en-US" sz="4000" dirty="0" smtClean="0">
                <a:solidFill>
                  <a:srgbClr val="FF0000"/>
                </a:solidFill>
              </a:rPr>
              <a:t>表示</a:t>
            </a:r>
            <a:r>
              <a:rPr lang="en-US" altLang="zh-CN" sz="4000" dirty="0" smtClean="0">
                <a:solidFill>
                  <a:srgbClr val="FF0000"/>
                </a:solidFill>
              </a:rPr>
              <a:t>y</a:t>
            </a:r>
            <a:r>
              <a:rPr lang="zh-CN" altLang="en-US" sz="4000" dirty="0" smtClean="0">
                <a:solidFill>
                  <a:srgbClr val="FF0000"/>
                </a:solidFill>
              </a:rPr>
              <a:t>，</a:t>
            </a:r>
            <a:r>
              <a:rPr lang="en-US" altLang="zh-CN" sz="4000" dirty="0" smtClean="0">
                <a:solidFill>
                  <a:srgbClr val="FF0000"/>
                </a:solidFill>
              </a:rPr>
              <a:t>values[2]</a:t>
            </a:r>
            <a:r>
              <a:rPr lang="zh-CN" altLang="en-US" sz="4000" dirty="0" smtClean="0">
                <a:solidFill>
                  <a:srgbClr val="FF0000"/>
                </a:solidFill>
              </a:rPr>
              <a:t>表示</a:t>
            </a:r>
            <a:r>
              <a:rPr lang="en-US" altLang="zh-CN" sz="4000" dirty="0" smtClean="0">
                <a:solidFill>
                  <a:srgbClr val="FF0000"/>
                </a:solidFill>
              </a:rPr>
              <a:t>z</a:t>
            </a:r>
            <a:r>
              <a:rPr lang="zh-CN" altLang="en-US" sz="4000" dirty="0" smtClean="0">
                <a:solidFill>
                  <a:srgbClr val="FF0000"/>
                </a:solidFill>
              </a:rPr>
              <a:t>，单位使用</a:t>
            </a:r>
            <a:r>
              <a:rPr lang="en-US" altLang="zh-CN" sz="4000" dirty="0" smtClean="0">
                <a:solidFill>
                  <a:srgbClr val="FF0000"/>
                </a:solidFill>
              </a:rPr>
              <a:t>m/s²</a:t>
            </a:r>
            <a:r>
              <a:rPr lang="zh-CN" altLang="en-US" sz="4000" dirty="0" smtClean="0">
                <a:solidFill>
                  <a:srgbClr val="FF0000"/>
                </a:solidFill>
              </a:rPr>
              <a:t>。</a:t>
            </a:r>
            <a:r>
              <a:rPr lang="en-US" altLang="zh-CN" sz="4000" dirty="0" smtClean="0">
                <a:solidFill>
                  <a:srgbClr val="FF0000"/>
                </a:solidFill>
              </a:rPr>
              <a:t>values[]</a:t>
            </a:r>
            <a:r>
              <a:rPr lang="zh-CN" altLang="en-US" sz="4000" dirty="0" smtClean="0">
                <a:solidFill>
                  <a:srgbClr val="FF0000"/>
                </a:solidFill>
              </a:rPr>
              <a:t>数据类型为</a:t>
            </a:r>
            <a:r>
              <a:rPr lang="en-US" altLang="zh-CN" sz="4000" dirty="0" smtClean="0">
                <a:solidFill>
                  <a:srgbClr val="FF0000"/>
                </a:solidFill>
              </a:rPr>
              <a:t>float</a:t>
            </a:r>
            <a:r>
              <a:rPr lang="zh-CN" altLang="en-US" sz="4000" dirty="0" smtClean="0">
                <a:solidFill>
                  <a:srgbClr val="FF0000"/>
                </a:solidFill>
              </a:rPr>
              <a:t>。</a:t>
            </a:r>
            <a:endParaRPr lang="en-US" altLang="zh-CN" sz="4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97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二、方向传感器（</a:t>
            </a:r>
            <a:r>
              <a:rPr lang="zh-CN" altLang="en-US" dirty="0" smtClean="0">
                <a:solidFill>
                  <a:srgbClr val="FFFF00"/>
                </a:solidFill>
              </a:rPr>
              <a:t>实际上是通过分析</a:t>
            </a:r>
            <a:r>
              <a:rPr lang="zh-CN" altLang="en-US" dirty="0" smtClean="0">
                <a:solidFill>
                  <a:srgbClr val="FF0000"/>
                </a:solidFill>
              </a:rPr>
              <a:t>磁力</a:t>
            </a:r>
            <a:r>
              <a:rPr lang="zh-CN" altLang="en-US" dirty="0" smtClean="0">
                <a:solidFill>
                  <a:srgbClr val="FFFF00"/>
                </a:solidFill>
              </a:rPr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加速度传感器</a:t>
            </a:r>
            <a:r>
              <a:rPr lang="zh-CN" altLang="en-US" dirty="0" smtClean="0">
                <a:solidFill>
                  <a:srgbClr val="FFFF00"/>
                </a:solidFill>
              </a:rPr>
              <a:t>的数据，得到方向传感器的数据。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</a:rPr>
              <a:t>values[0]</a:t>
            </a:r>
            <a:r>
              <a:rPr lang="en-US" altLang="zh-CN" sz="4000" dirty="0"/>
              <a:t>: Azimuth</a:t>
            </a:r>
            <a:r>
              <a:rPr lang="zh-CN" altLang="zh-CN" sz="4000" dirty="0" smtClean="0"/>
              <a:t>方位角</a:t>
            </a:r>
            <a:endParaRPr lang="en-US" altLang="zh-CN" sz="4000" dirty="0" smtClean="0"/>
          </a:p>
          <a:p>
            <a:r>
              <a:rPr lang="zh-CN" altLang="en-US" sz="4000" dirty="0" smtClean="0"/>
              <a:t>表示的是手机</a:t>
            </a:r>
            <a:r>
              <a:rPr lang="en-US" altLang="zh-CN" sz="4000" dirty="0" smtClean="0">
                <a:solidFill>
                  <a:srgbClr val="FF0000"/>
                </a:solidFill>
              </a:rPr>
              <a:t>Y</a:t>
            </a:r>
            <a:r>
              <a:rPr lang="zh-CN" altLang="en-US" sz="4000" dirty="0" smtClean="0"/>
              <a:t>轴在</a:t>
            </a:r>
            <a:r>
              <a:rPr lang="zh-CN" altLang="en-US" sz="4000" dirty="0" smtClean="0">
                <a:solidFill>
                  <a:srgbClr val="FF0000"/>
                </a:solidFill>
              </a:rPr>
              <a:t>水平面上的投影</a:t>
            </a:r>
            <a:r>
              <a:rPr lang="zh-CN" altLang="en-US" sz="4000" dirty="0" smtClean="0"/>
              <a:t>与</a:t>
            </a:r>
            <a:r>
              <a:rPr lang="zh-CN" altLang="en-US" sz="4000" dirty="0" smtClean="0">
                <a:solidFill>
                  <a:srgbClr val="FF0000"/>
                </a:solidFill>
              </a:rPr>
              <a:t>正北</a:t>
            </a:r>
            <a:r>
              <a:rPr lang="zh-CN" altLang="en-US" sz="4000" dirty="0" smtClean="0"/>
              <a:t>方向的夹角。</a:t>
            </a:r>
            <a:endParaRPr lang="en-US" altLang="zh-CN" sz="4000" dirty="0" smtClean="0"/>
          </a:p>
          <a:p>
            <a:r>
              <a:rPr lang="en-US" altLang="zh-CN" sz="4000" dirty="0" smtClean="0"/>
              <a:t>(0&lt;=azimuth&lt;360). 0 = North, 90 = East, 180 = South, 270 = West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1120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</a:rPr>
              <a:t>values[1]</a:t>
            </a:r>
            <a:r>
              <a:rPr lang="en-US" altLang="zh-CN" sz="4000" dirty="0" smtClean="0"/>
              <a:t>: Pitch</a:t>
            </a:r>
            <a:r>
              <a:rPr lang="zh-CN" altLang="en-US" sz="4000" dirty="0" smtClean="0"/>
              <a:t>倾斜角</a:t>
            </a:r>
            <a:endParaRPr lang="en-US" altLang="zh-CN" sz="4000" dirty="0" smtClean="0"/>
          </a:p>
          <a:p>
            <a:r>
              <a:rPr lang="zh-CN" altLang="en-US" sz="4000" dirty="0" smtClean="0"/>
              <a:t>表示的是手机</a:t>
            </a:r>
            <a:r>
              <a:rPr lang="en-US" altLang="zh-CN" sz="4000" dirty="0" smtClean="0"/>
              <a:t>Y</a:t>
            </a:r>
            <a:r>
              <a:rPr lang="zh-CN" altLang="en-US" sz="4000" dirty="0" smtClean="0"/>
              <a:t>轴与水平面的夹角。</a:t>
            </a:r>
            <a:endParaRPr lang="en-US" altLang="zh-CN" sz="4000" dirty="0" smtClean="0"/>
          </a:p>
          <a:p>
            <a:r>
              <a:rPr lang="zh-CN" altLang="en-US" sz="4000" dirty="0" smtClean="0"/>
              <a:t>当手机的</a:t>
            </a:r>
            <a:r>
              <a:rPr lang="en-US" altLang="zh-CN" sz="4000" dirty="0" smtClean="0"/>
              <a:t>z</a:t>
            </a:r>
            <a:r>
              <a:rPr lang="zh-CN" altLang="en-US" sz="4000" dirty="0" smtClean="0"/>
              <a:t>轴朝向</a:t>
            </a:r>
            <a:r>
              <a:rPr lang="en-US" altLang="zh-CN" sz="4000" dirty="0" smtClean="0"/>
              <a:t>y</a:t>
            </a:r>
            <a:r>
              <a:rPr lang="zh-CN" altLang="en-US" sz="4000" dirty="0" smtClean="0"/>
              <a:t>轴，绕</a:t>
            </a:r>
            <a:r>
              <a:rPr lang="en-US" altLang="zh-CN" sz="4000" dirty="0" smtClean="0"/>
              <a:t>x</a:t>
            </a:r>
            <a:r>
              <a:rPr lang="zh-CN" altLang="en-US" sz="4000" dirty="0" smtClean="0"/>
              <a:t>轴转动时，值为正。</a:t>
            </a:r>
            <a:r>
              <a:rPr lang="en-US" altLang="zh-CN" sz="4000" dirty="0" smtClean="0"/>
              <a:t>(-180&lt;=pitch&lt;=180)</a:t>
            </a:r>
            <a:r>
              <a:rPr lang="zh-CN" altLang="en-US" sz="4000" dirty="0" smtClean="0"/>
              <a:t>。</a:t>
            </a:r>
            <a:r>
              <a:rPr lang="zh-CN" altLang="en-US" sz="4000" dirty="0" smtClean="0"/>
              <a:t>（</a:t>
            </a:r>
            <a:r>
              <a:rPr lang="en-US" altLang="zh-CN" sz="4000" dirty="0"/>
              <a:t>R</a:t>
            </a:r>
            <a:r>
              <a:rPr lang="en-US" altLang="zh-CN" sz="4000" dirty="0" smtClean="0"/>
              <a:t>otation around X axis (-180&lt;=pitch&lt;=180), with positive values when the z-axis moves toward the y-axis.</a:t>
            </a:r>
            <a:r>
              <a:rPr lang="zh-CN" altLang="en-US" sz="4000" dirty="0" smtClean="0"/>
              <a:t>）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368709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</a:rPr>
              <a:t>values[2]</a:t>
            </a:r>
            <a:r>
              <a:rPr lang="en-US" altLang="zh-CN" sz="4000" dirty="0" smtClean="0"/>
              <a:t>: Roll</a:t>
            </a:r>
            <a:r>
              <a:rPr lang="zh-CN" altLang="en-US" sz="4000" dirty="0" smtClean="0"/>
              <a:t>旋转角</a:t>
            </a:r>
            <a:endParaRPr lang="en-US" altLang="zh-CN" sz="4000" dirty="0" smtClean="0"/>
          </a:p>
          <a:p>
            <a:r>
              <a:rPr lang="zh-CN" altLang="en-US" sz="4000" dirty="0" smtClean="0"/>
              <a:t>表示的是手机</a:t>
            </a:r>
            <a:r>
              <a:rPr lang="en-US" altLang="zh-CN" sz="4000" dirty="0" smtClean="0"/>
              <a:t>X</a:t>
            </a:r>
            <a:r>
              <a:rPr lang="zh-CN" altLang="en-US" sz="4000" dirty="0" smtClean="0"/>
              <a:t>轴与水平面的夹角。</a:t>
            </a:r>
            <a:endParaRPr lang="en-US" altLang="zh-CN" sz="4000" dirty="0" smtClean="0"/>
          </a:p>
          <a:p>
            <a:r>
              <a:rPr lang="zh-CN" altLang="en-US" sz="4000" dirty="0" smtClean="0"/>
              <a:t>当手机的</a:t>
            </a:r>
            <a:r>
              <a:rPr lang="en-US" altLang="zh-CN" sz="4000" dirty="0" smtClean="0"/>
              <a:t>z</a:t>
            </a:r>
            <a:r>
              <a:rPr lang="zh-CN" altLang="en-US" sz="4000" dirty="0" smtClean="0"/>
              <a:t>轴朝向</a:t>
            </a:r>
            <a:r>
              <a:rPr lang="en-US" altLang="zh-CN" sz="4000" dirty="0" smtClean="0"/>
              <a:t>x</a:t>
            </a:r>
            <a:r>
              <a:rPr lang="zh-CN" altLang="en-US" sz="4000" dirty="0" smtClean="0"/>
              <a:t>轴，绕</a:t>
            </a:r>
            <a:r>
              <a:rPr lang="en-US" altLang="zh-CN" sz="4000" dirty="0" smtClean="0"/>
              <a:t>y</a:t>
            </a:r>
            <a:r>
              <a:rPr lang="zh-CN" altLang="en-US" sz="4000" dirty="0" smtClean="0"/>
              <a:t>轴转动时，值为正。</a:t>
            </a:r>
            <a:r>
              <a:rPr lang="en-US" altLang="zh-CN" sz="4000" dirty="0" smtClean="0"/>
              <a:t>(-90&lt;=roll&lt;=90)</a:t>
            </a:r>
            <a:r>
              <a:rPr lang="zh-CN" altLang="en-US" sz="4000" dirty="0" smtClean="0"/>
              <a:t>。（</a:t>
            </a:r>
            <a:r>
              <a:rPr lang="en-US" altLang="zh-CN" sz="4000" dirty="0" smtClean="0"/>
              <a:t>rotation around Y axis (-90&lt;=roll&lt;=90), with positive values when the z-axis moves toward the x-axis.</a:t>
            </a:r>
            <a:r>
              <a:rPr lang="zh-CN" altLang="en-US" sz="4000" dirty="0" smtClean="0"/>
              <a:t>）</a:t>
            </a:r>
            <a:endParaRPr lang="en-US" altLang="zh-CN" sz="4000" dirty="0" smtClean="0"/>
          </a:p>
          <a:p>
            <a:r>
              <a:rPr lang="zh-CN" altLang="en-US" sz="4000" dirty="0"/>
              <a:t>由于历史</a:t>
            </a:r>
            <a:r>
              <a:rPr lang="zh-CN" altLang="en-US" sz="4000" dirty="0" smtClean="0"/>
              <a:t>原因，旋转角取值在</a:t>
            </a:r>
            <a:r>
              <a:rPr lang="en-US" altLang="zh-CN" sz="4000" dirty="0" smtClean="0"/>
              <a:t>±90</a:t>
            </a:r>
            <a:r>
              <a:rPr lang="zh-CN" altLang="en-US" sz="4000" dirty="0" smtClean="0"/>
              <a:t>度之间。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89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方向传感器用法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public void </a:t>
            </a:r>
            <a:r>
              <a:rPr lang="en-US" altLang="zh-CN" dirty="0" err="1" smtClean="0"/>
              <a:t>onSensorChanged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SensorEvent</a:t>
            </a:r>
            <a:r>
              <a:rPr lang="en-US" altLang="zh-CN" dirty="0" smtClean="0"/>
              <a:t> event) {</a:t>
            </a:r>
          </a:p>
          <a:p>
            <a:r>
              <a:rPr lang="en-US" altLang="zh-CN" dirty="0" smtClean="0"/>
              <a:t>      // this check is unnecessary with only one registered sensor</a:t>
            </a:r>
          </a:p>
          <a:p>
            <a:r>
              <a:rPr lang="en-US" altLang="zh-CN" dirty="0" smtClean="0"/>
              <a:t>      // but it's useful to know in case you need to add more sensors</a:t>
            </a:r>
          </a:p>
          <a:p>
            <a:r>
              <a:rPr lang="en-US" altLang="zh-CN" dirty="0" smtClean="0"/>
              <a:t>      if (</a:t>
            </a:r>
            <a:r>
              <a:rPr lang="en-US" altLang="zh-CN" dirty="0" err="1" smtClean="0"/>
              <a:t>event.sensor.getType</a:t>
            </a:r>
            <a:r>
              <a:rPr lang="en-US" altLang="zh-CN" dirty="0" smtClean="0"/>
              <a:t>() == </a:t>
            </a:r>
            <a:r>
              <a:rPr lang="en-US" altLang="zh-CN" dirty="0" err="1" smtClean="0">
                <a:solidFill>
                  <a:srgbClr val="FF0000"/>
                </a:solidFill>
              </a:rPr>
              <a:t>Sensor.TYPE_ORIENTATION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          </a:t>
            </a:r>
            <a:r>
              <a:rPr lang="en-US" altLang="zh-CN" dirty="0" smtClean="0">
                <a:solidFill>
                  <a:srgbClr val="FF0000"/>
                </a:solidFill>
              </a:rPr>
              <a:t>float azimuth = </a:t>
            </a:r>
            <a:r>
              <a:rPr lang="en-US" altLang="zh-CN" dirty="0" err="1" smtClean="0">
                <a:solidFill>
                  <a:srgbClr val="FF0000"/>
                </a:solidFill>
              </a:rPr>
              <a:t>event.values</a:t>
            </a:r>
            <a:r>
              <a:rPr lang="en-US" altLang="zh-CN" dirty="0" smtClean="0">
                <a:solidFill>
                  <a:srgbClr val="FF0000"/>
                </a:solidFill>
              </a:rPr>
              <a:t>[0];</a:t>
            </a:r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037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三、陀螺仪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陀螺仪（</a:t>
            </a:r>
            <a:r>
              <a:rPr lang="en-US" altLang="zh-CN" sz="4800" dirty="0" smtClean="0"/>
              <a:t>Gyroscope Sensor</a:t>
            </a:r>
            <a:r>
              <a:rPr lang="zh-CN" altLang="en-US" sz="4800" dirty="0" smtClean="0"/>
              <a:t>）用来测量设备转动的角速度。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94771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values[0]: Angular speed around the x-axis</a:t>
            </a:r>
          </a:p>
          <a:p>
            <a:r>
              <a:rPr lang="en-US" altLang="zh-CN" dirty="0" smtClean="0"/>
              <a:t>values[1]: Angular speed around the y-axis</a:t>
            </a:r>
          </a:p>
          <a:p>
            <a:r>
              <a:rPr lang="en-US" altLang="zh-CN" dirty="0" smtClean="0"/>
              <a:t>values[2]: Angular speed around the z-axis</a:t>
            </a:r>
          </a:p>
          <a:p>
            <a:r>
              <a:rPr lang="zh-CN" altLang="en-US" dirty="0" smtClean="0"/>
              <a:t>注意：</a:t>
            </a:r>
            <a:r>
              <a:rPr lang="zh-CN" altLang="en-US" dirty="0" smtClean="0">
                <a:solidFill>
                  <a:srgbClr val="FF0000"/>
                </a:solidFill>
              </a:rPr>
              <a:t>逆时针旋转</a:t>
            </a:r>
            <a:r>
              <a:rPr lang="zh-CN" altLang="en-US" dirty="0" smtClean="0"/>
              <a:t>，值为正。</a:t>
            </a:r>
            <a:endParaRPr lang="en-US" altLang="zh-CN" dirty="0" smtClean="0"/>
          </a:p>
          <a:p>
            <a:r>
              <a:rPr lang="zh-CN" altLang="en-US" dirty="0"/>
              <a:t>类型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Sensor.</a:t>
            </a:r>
            <a:r>
              <a:rPr lang="en-US" altLang="zh-CN" dirty="0" err="1" smtClean="0">
                <a:solidFill>
                  <a:srgbClr val="FF0000"/>
                </a:solidFill>
              </a:rPr>
              <a:t>TYPE_GYROSCOPE</a:t>
            </a:r>
            <a:r>
              <a:rPr lang="zh-CN" altLang="en-US" dirty="0" smtClean="0"/>
              <a:t>判断。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2053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四、磁力传感器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All values are in </a:t>
            </a:r>
            <a:r>
              <a:rPr lang="en-US" altLang="zh-CN" sz="4000" dirty="0" smtClean="0">
                <a:solidFill>
                  <a:srgbClr val="FF0000"/>
                </a:solidFill>
              </a:rPr>
              <a:t>micro-Tesla (</a:t>
            </a:r>
            <a:r>
              <a:rPr lang="en-US" altLang="zh-CN" sz="4000" dirty="0" err="1" smtClean="0">
                <a:solidFill>
                  <a:srgbClr val="FF0000"/>
                </a:solidFill>
              </a:rPr>
              <a:t>uT</a:t>
            </a:r>
            <a:r>
              <a:rPr lang="en-US" altLang="zh-CN" sz="4000" dirty="0" smtClean="0">
                <a:solidFill>
                  <a:srgbClr val="FF0000"/>
                </a:solidFill>
              </a:rPr>
              <a:t>)</a:t>
            </a:r>
            <a:r>
              <a:rPr lang="en-US" altLang="zh-CN" sz="4000" dirty="0" smtClean="0"/>
              <a:t> and measure the ambient magnetic field in the X, Y and Z axis.</a:t>
            </a:r>
          </a:p>
          <a:p>
            <a:r>
              <a:rPr lang="zh-CN" altLang="en-US" sz="4000" dirty="0" smtClean="0"/>
              <a:t>使用</a:t>
            </a:r>
            <a:r>
              <a:rPr lang="en-US" altLang="zh-CN" sz="4000" dirty="0" err="1" smtClean="0"/>
              <a:t>Sensor.</a:t>
            </a:r>
            <a:r>
              <a:rPr lang="en-US" altLang="zh-CN" sz="4000" dirty="0" err="1" smtClean="0">
                <a:solidFill>
                  <a:srgbClr val="FF0000"/>
                </a:solidFill>
              </a:rPr>
              <a:t>TYPE_MAGNETIC_FIELD</a:t>
            </a:r>
            <a:r>
              <a:rPr lang="zh-CN" altLang="en-US" sz="4000" dirty="0" smtClean="0"/>
              <a:t>进行类型判断。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5630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五、压力传感器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只有一个</a:t>
            </a:r>
            <a:r>
              <a:rPr lang="en-US" altLang="zh-CN" sz="4000" dirty="0" smtClean="0"/>
              <a:t>values[0]</a:t>
            </a:r>
            <a:r>
              <a:rPr lang="zh-CN" altLang="en-US" sz="4000" dirty="0" smtClean="0"/>
              <a:t>的值。</a:t>
            </a:r>
            <a:endParaRPr lang="en-US" altLang="zh-CN" sz="4000" dirty="0" smtClean="0"/>
          </a:p>
          <a:p>
            <a:r>
              <a:rPr lang="en-US" altLang="zh-CN" sz="4000" dirty="0" smtClean="0"/>
              <a:t>values[0]: Atmospheric pressure in </a:t>
            </a:r>
            <a:r>
              <a:rPr lang="en-US" altLang="zh-CN" sz="4000" dirty="0" err="1" smtClean="0"/>
              <a:t>hPa</a:t>
            </a:r>
            <a:r>
              <a:rPr lang="zh-CN" altLang="en-US" sz="4000" dirty="0" smtClean="0"/>
              <a:t>（百帕）</a:t>
            </a:r>
            <a:r>
              <a:rPr lang="en-US" altLang="zh-CN" sz="4000" dirty="0" smtClean="0"/>
              <a:t>(</a:t>
            </a:r>
            <a:r>
              <a:rPr lang="en-US" altLang="zh-CN" sz="4000" dirty="0" err="1" smtClean="0"/>
              <a:t>millibar</a:t>
            </a:r>
            <a:r>
              <a:rPr lang="en-US" altLang="zh-CN" sz="4000" dirty="0" smtClean="0"/>
              <a:t>)</a:t>
            </a:r>
          </a:p>
          <a:p>
            <a:r>
              <a:rPr lang="zh-CN" altLang="en-US" sz="4000" dirty="0" smtClean="0"/>
              <a:t>使用</a:t>
            </a:r>
            <a:r>
              <a:rPr lang="en-US" altLang="zh-CN" sz="4000" dirty="0" err="1" smtClean="0"/>
              <a:t>Sensor.</a:t>
            </a:r>
            <a:r>
              <a:rPr lang="en-US" altLang="zh-CN" sz="4000" dirty="0" err="1" smtClean="0">
                <a:solidFill>
                  <a:srgbClr val="FF0000"/>
                </a:solidFill>
              </a:rPr>
              <a:t>TYPE_PRESSURE</a:t>
            </a:r>
            <a:r>
              <a:rPr lang="zh-CN" altLang="en-US" sz="4000" dirty="0" smtClean="0"/>
              <a:t>进行类型判断。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0440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我将介绍常用的几类安卓传感器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加速度传感器</a:t>
            </a:r>
            <a:endParaRPr lang="en-US" altLang="zh-CN" dirty="0" smtClean="0"/>
          </a:p>
          <a:p>
            <a:r>
              <a:rPr lang="zh-CN" altLang="en-US" dirty="0"/>
              <a:t>方向</a:t>
            </a:r>
            <a:r>
              <a:rPr lang="zh-CN" altLang="en-US" dirty="0" smtClean="0"/>
              <a:t>传感器</a:t>
            </a:r>
            <a:endParaRPr lang="en-US" altLang="zh-CN" dirty="0" smtClean="0"/>
          </a:p>
          <a:p>
            <a:r>
              <a:rPr lang="zh-CN" altLang="en-US" dirty="0" smtClean="0"/>
              <a:t>陀螺仪</a:t>
            </a:r>
            <a:endParaRPr lang="en-US" altLang="zh-CN" dirty="0" smtClean="0"/>
          </a:p>
          <a:p>
            <a:r>
              <a:rPr lang="zh-CN" altLang="en-US" dirty="0" smtClean="0"/>
              <a:t>磁力传感器</a:t>
            </a:r>
            <a:endParaRPr lang="en-US" altLang="zh-CN" dirty="0" smtClean="0"/>
          </a:p>
          <a:p>
            <a:r>
              <a:rPr lang="zh-CN" altLang="en-US" dirty="0"/>
              <a:t>压力传感器</a:t>
            </a:r>
          </a:p>
        </p:txBody>
      </p:sp>
    </p:spTree>
    <p:extLst>
      <p:ext uri="{BB962C8B-B14F-4D97-AF65-F5344CB8AC3E}">
        <p14:creationId xmlns:p14="http://schemas.microsoft.com/office/powerpoint/2010/main" val="307660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安卓手机传感器的三维坐标轴设定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\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75581" y="1983850"/>
            <a:ext cx="3911857" cy="420581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 smtClean="0"/>
              <a:t>对于所有传感器来说，该坐标轴是通用的。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60015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/>
              <a:t>Android</a:t>
            </a:r>
            <a:r>
              <a:rPr lang="zh-CN" altLang="en-US" sz="4800" dirty="0" smtClean="0"/>
              <a:t>开发中，使用传感器时必须用到传感器监听类。以前老版本的</a:t>
            </a:r>
            <a:r>
              <a:rPr lang="en-US" altLang="zh-CN" sz="4800" dirty="0" err="1" smtClean="0">
                <a:solidFill>
                  <a:srgbClr val="FF0000"/>
                </a:solidFill>
              </a:rPr>
              <a:t>SensorListener</a:t>
            </a:r>
            <a:r>
              <a:rPr lang="zh-CN" altLang="en-US" sz="4800" dirty="0" smtClean="0"/>
              <a:t>目前已不建议使用。新版本中采用</a:t>
            </a:r>
            <a:r>
              <a:rPr lang="en-US" altLang="zh-CN" sz="4800" dirty="0" err="1" smtClean="0">
                <a:solidFill>
                  <a:srgbClr val="FF0000"/>
                </a:solidFill>
              </a:rPr>
              <a:t>SensorEventListener</a:t>
            </a:r>
            <a:r>
              <a:rPr lang="zh-CN" altLang="en-US" sz="4800" dirty="0" smtClean="0"/>
              <a:t>监听器。此后只介绍这个监听器类。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12236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一、加速度传感器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加速度传感器可以获得手机</a:t>
            </a:r>
            <a:r>
              <a:rPr lang="en-US" altLang="zh-CN" sz="4000" dirty="0" smtClean="0"/>
              <a:t>x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y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z</a:t>
            </a:r>
            <a:r>
              <a:rPr lang="zh-CN" altLang="en-US" sz="4000" dirty="0" smtClean="0"/>
              <a:t>三个坐标轴上的加速度值。</a:t>
            </a:r>
            <a:endParaRPr lang="en-US" altLang="zh-CN" sz="4000" dirty="0" smtClean="0"/>
          </a:p>
          <a:p>
            <a:r>
              <a:rPr lang="zh-CN" altLang="en-US" sz="4000" dirty="0" smtClean="0"/>
              <a:t>当手机水平放置桌面时，</a:t>
            </a:r>
            <a:r>
              <a:rPr lang="en-US" altLang="zh-CN" sz="4000" dirty="0" smtClean="0"/>
              <a:t>y</a:t>
            </a:r>
            <a:r>
              <a:rPr lang="zh-CN" altLang="en-US" sz="4000" dirty="0" smtClean="0"/>
              <a:t>轴的值约为</a:t>
            </a:r>
            <a:r>
              <a:rPr lang="en-US" altLang="zh-CN" sz="4000" dirty="0" smtClean="0"/>
              <a:t>-9.8m/s²</a:t>
            </a:r>
            <a:r>
              <a:rPr lang="zh-CN" altLang="en-US" sz="4000" dirty="0" smtClean="0"/>
              <a:t>，即重力加速度的值（注意</a:t>
            </a:r>
            <a:r>
              <a:rPr lang="en-US" altLang="zh-CN" sz="4000" dirty="0" smtClean="0"/>
              <a:t>y</a:t>
            </a:r>
            <a:r>
              <a:rPr lang="zh-CN" altLang="en-US" sz="4000" dirty="0" smtClean="0"/>
              <a:t>轴的正向和加速度的方向。）。</a:t>
            </a:r>
            <a:endParaRPr lang="en-US" altLang="zh-CN" sz="4000" dirty="0" smtClean="0"/>
          </a:p>
          <a:p>
            <a:r>
              <a:rPr lang="zh-CN" altLang="en-US" sz="4000" dirty="0" smtClean="0"/>
              <a:t>当手机做自由落体时，</a:t>
            </a:r>
            <a:r>
              <a:rPr lang="en-US" altLang="zh-CN" sz="4000" dirty="0" smtClean="0"/>
              <a:t>x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y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z</a:t>
            </a:r>
            <a:r>
              <a:rPr lang="zh-CN" altLang="en-US" sz="4000" dirty="0" smtClean="0"/>
              <a:t>上的值均为</a:t>
            </a:r>
            <a:r>
              <a:rPr lang="en-US" altLang="zh-CN" sz="4000" dirty="0" smtClean="0"/>
              <a:t>0</a:t>
            </a:r>
            <a:r>
              <a:rPr lang="zh-CN" altLang="en-US" sz="4000" dirty="0" smtClean="0"/>
              <a:t>。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7386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开发使用范例（代码示例）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 smtClean="0"/>
              <a:t>public class Compass extends Activity implements </a:t>
            </a:r>
            <a:r>
              <a:rPr lang="en-US" altLang="zh-CN" dirty="0" err="1" smtClean="0">
                <a:solidFill>
                  <a:srgbClr val="FF0000"/>
                </a:solidFill>
              </a:rPr>
              <a:t>SensorEventListener</a:t>
            </a:r>
            <a:r>
              <a:rPr lang="en-US" altLang="zh-CN" dirty="0" smtClean="0"/>
              <a:t> {//</a:t>
            </a:r>
            <a:r>
              <a:rPr lang="zh-CN" altLang="en-US" dirty="0" smtClean="0">
                <a:solidFill>
                  <a:srgbClr val="00B050"/>
                </a:solidFill>
              </a:rPr>
              <a:t>必须实现两个接口</a:t>
            </a:r>
            <a:r>
              <a:rPr lang="en-US" altLang="zh-CN" dirty="0" err="1" smtClean="0">
                <a:solidFill>
                  <a:srgbClr val="00B050"/>
                </a:solidFill>
              </a:rPr>
              <a:t>onAccuracyChanged</a:t>
            </a:r>
            <a:r>
              <a:rPr lang="zh-CN" altLang="en-US" dirty="0" smtClean="0">
                <a:solidFill>
                  <a:srgbClr val="00B050"/>
                </a:solidFill>
              </a:rPr>
              <a:t>和</a:t>
            </a:r>
            <a:r>
              <a:rPr lang="en-US" altLang="zh-CN" dirty="0" err="1" smtClean="0">
                <a:solidFill>
                  <a:srgbClr val="00B050"/>
                </a:solidFill>
              </a:rPr>
              <a:t>onSensorChanged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/>
              <a:t>  </a:t>
            </a:r>
            <a:r>
              <a:rPr lang="en-US" altLang="zh-CN" dirty="0" err="1" smtClean="0">
                <a:solidFill>
                  <a:srgbClr val="FF0000"/>
                </a:solidFill>
              </a:rPr>
              <a:t>SensorManager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sensorManager</a:t>
            </a:r>
            <a:r>
              <a:rPr lang="en-US" altLang="zh-CN" dirty="0" smtClean="0"/>
              <a:t>;//</a:t>
            </a:r>
            <a:r>
              <a:rPr lang="zh-CN" altLang="en-US" dirty="0" smtClean="0">
                <a:solidFill>
                  <a:srgbClr val="00B050"/>
                </a:solidFill>
              </a:rPr>
              <a:t>使用的</a:t>
            </a:r>
            <a:r>
              <a:rPr lang="en-US" altLang="zh-CN" dirty="0" err="1" smtClean="0">
                <a:solidFill>
                  <a:srgbClr val="00B050"/>
                </a:solidFill>
              </a:rPr>
              <a:t>SensorManager</a:t>
            </a:r>
            <a:r>
              <a:rPr lang="zh-CN" altLang="en-US" dirty="0" smtClean="0">
                <a:solidFill>
                  <a:srgbClr val="00B050"/>
                </a:solidFill>
              </a:rPr>
              <a:t>，用于获取传感器</a:t>
            </a:r>
            <a:r>
              <a:rPr lang="en-US" altLang="zh-CN" dirty="0" smtClean="0">
                <a:solidFill>
                  <a:srgbClr val="00B050"/>
                </a:solidFill>
              </a:rPr>
              <a:t>Sensor</a:t>
            </a:r>
            <a:r>
              <a:rPr lang="zh-CN" altLang="en-US" dirty="0" smtClean="0">
                <a:solidFill>
                  <a:srgbClr val="00B050"/>
                </a:solidFill>
              </a:rPr>
              <a:t>实例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private Sensor </a:t>
            </a:r>
            <a:r>
              <a:rPr lang="en-US" altLang="zh-CN" dirty="0" err="1" smtClean="0">
                <a:solidFill>
                  <a:srgbClr val="FF0000"/>
                </a:solidFill>
              </a:rPr>
              <a:t>myCompassSensor</a:t>
            </a:r>
            <a:r>
              <a:rPr lang="en-US" altLang="zh-CN" dirty="0" smtClean="0"/>
              <a:t>;//</a:t>
            </a:r>
            <a:r>
              <a:rPr lang="zh-CN" altLang="en-US" dirty="0" smtClean="0">
                <a:solidFill>
                  <a:srgbClr val="00B050"/>
                </a:solidFill>
              </a:rPr>
              <a:t>传感器实例的引用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  /** Called when the activity is first created. */</a:t>
            </a:r>
          </a:p>
          <a:p>
            <a:r>
              <a:rPr lang="en-US" altLang="zh-CN" dirty="0" smtClean="0"/>
              <a:t>  @Override</a:t>
            </a:r>
          </a:p>
          <a:p>
            <a:r>
              <a:rPr lang="en-US" altLang="zh-CN" dirty="0" smtClean="0"/>
              <a:t>  public void </a:t>
            </a:r>
            <a:r>
              <a:rPr lang="en-US" altLang="zh-CN" dirty="0" err="1" smtClean="0"/>
              <a:t>onCreate</a:t>
            </a:r>
            <a:r>
              <a:rPr lang="en-US" altLang="zh-CN" dirty="0" smtClean="0"/>
              <a:t>(Bundle </a:t>
            </a:r>
            <a:r>
              <a:rPr lang="en-US" altLang="zh-CN" dirty="0" err="1" smtClean="0"/>
              <a:t>savedInstanceState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super.onCreate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savedInstanceState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setContentView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R.layout.activity_main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    // get sensor manager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>
                <a:solidFill>
                  <a:srgbClr val="FF0000"/>
                </a:solidFill>
              </a:rPr>
              <a:t>sensorManager</a:t>
            </a:r>
            <a:r>
              <a:rPr lang="en-US" altLang="zh-CN" dirty="0" smtClean="0">
                <a:solidFill>
                  <a:srgbClr val="FF0000"/>
                </a:solidFill>
              </a:rPr>
              <a:t> = (</a:t>
            </a:r>
            <a:r>
              <a:rPr lang="en-US" altLang="zh-CN" dirty="0" err="1" smtClean="0">
                <a:solidFill>
                  <a:srgbClr val="FF0000"/>
                </a:solidFill>
              </a:rPr>
              <a:t>SensorManager</a:t>
            </a:r>
            <a:r>
              <a:rPr lang="en-US" altLang="zh-CN" dirty="0" smtClean="0">
                <a:solidFill>
                  <a:srgbClr val="FF0000"/>
                </a:solidFill>
              </a:rPr>
              <a:t>) </a:t>
            </a:r>
            <a:r>
              <a:rPr lang="en-US" altLang="zh-CN" dirty="0" err="1" smtClean="0">
                <a:solidFill>
                  <a:srgbClr val="FF0000"/>
                </a:solidFill>
              </a:rPr>
              <a:t>getSystemService</a:t>
            </a:r>
            <a:r>
              <a:rPr lang="en-US" altLang="zh-CN" dirty="0" smtClean="0">
                <a:solidFill>
                  <a:srgbClr val="FF0000"/>
                </a:solidFill>
              </a:rPr>
              <a:t>(SENSOR_SERVICE);</a:t>
            </a:r>
            <a:r>
              <a:rPr lang="en-US" altLang="zh-CN" dirty="0" smtClean="0">
                <a:solidFill>
                  <a:srgbClr val="00B050"/>
                </a:solidFill>
              </a:rPr>
              <a:t>//</a:t>
            </a:r>
            <a:r>
              <a:rPr lang="zh-CN" altLang="en-US" dirty="0" smtClean="0">
                <a:solidFill>
                  <a:srgbClr val="00B050"/>
                </a:solidFill>
              </a:rPr>
              <a:t>获取</a:t>
            </a:r>
            <a:r>
              <a:rPr lang="en-US" altLang="zh-CN" dirty="0" err="1" smtClean="0">
                <a:solidFill>
                  <a:srgbClr val="00B050"/>
                </a:solidFill>
              </a:rPr>
              <a:t>SensorManager</a:t>
            </a:r>
            <a:r>
              <a:rPr lang="zh-CN" altLang="en-US" dirty="0" smtClean="0">
                <a:solidFill>
                  <a:srgbClr val="00B050"/>
                </a:solidFill>
              </a:rPr>
              <a:t>对象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    // get compass sensor (</a:t>
            </a:r>
            <a:r>
              <a:rPr lang="en-US" altLang="zh-CN" dirty="0" err="1" smtClean="0"/>
              <a:t>ie</a:t>
            </a:r>
            <a:r>
              <a:rPr lang="en-US" altLang="zh-CN" dirty="0" smtClean="0"/>
              <a:t> magnetic field)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>
                <a:solidFill>
                  <a:srgbClr val="FF0000"/>
                </a:solidFill>
              </a:rPr>
              <a:t>myCompassSensor</a:t>
            </a:r>
            <a:r>
              <a:rPr lang="en-US" altLang="zh-CN" dirty="0" smtClean="0">
                <a:solidFill>
                  <a:srgbClr val="FF0000"/>
                </a:solidFill>
              </a:rPr>
              <a:t> = </a:t>
            </a:r>
            <a:r>
              <a:rPr lang="en-US" altLang="zh-CN" dirty="0" err="1" smtClean="0">
                <a:solidFill>
                  <a:srgbClr val="FF0000"/>
                </a:solidFill>
              </a:rPr>
              <a:t>sensorManager.getDefaultSensor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Sensor.Type_ACCELEROMETER</a:t>
            </a:r>
            <a:r>
              <a:rPr lang="en-US" altLang="zh-CN" dirty="0" smtClean="0">
                <a:solidFill>
                  <a:srgbClr val="FF0000"/>
                </a:solidFill>
              </a:rPr>
              <a:t>);</a:t>
            </a:r>
            <a:r>
              <a:rPr lang="en-US" altLang="zh-CN" dirty="0" smtClean="0">
                <a:solidFill>
                  <a:srgbClr val="00B050"/>
                </a:solidFill>
              </a:rPr>
              <a:t>//</a:t>
            </a:r>
            <a:r>
              <a:rPr lang="zh-CN" altLang="en-US" dirty="0" smtClean="0">
                <a:solidFill>
                  <a:srgbClr val="00B050"/>
                </a:solidFill>
              </a:rPr>
              <a:t>获取加速度传感器对象实例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  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905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// register to listen to sensors</a:t>
            </a:r>
          </a:p>
          <a:p>
            <a:r>
              <a:rPr lang="en-US" altLang="zh-CN" dirty="0" smtClean="0"/>
              <a:t>  @Override</a:t>
            </a:r>
          </a:p>
          <a:p>
            <a:r>
              <a:rPr lang="en-US" altLang="zh-CN" dirty="0" smtClean="0"/>
              <a:t>  public void </a:t>
            </a:r>
            <a:r>
              <a:rPr lang="en-US" altLang="zh-CN" dirty="0" err="1" smtClean="0"/>
              <a:t>onResume</a:t>
            </a:r>
            <a:r>
              <a:rPr lang="en-US" altLang="zh-CN" dirty="0" smtClean="0"/>
              <a:t>() 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super.onResume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>
                <a:solidFill>
                  <a:srgbClr val="FF0000"/>
                </a:solidFill>
              </a:rPr>
              <a:t>sensorManager.registerListener</a:t>
            </a:r>
            <a:r>
              <a:rPr lang="en-US" altLang="zh-CN" dirty="0" smtClean="0">
                <a:solidFill>
                  <a:srgbClr val="FF0000"/>
                </a:solidFill>
              </a:rPr>
              <a:t>(this, </a:t>
            </a:r>
            <a:r>
              <a:rPr lang="en-US" altLang="zh-CN" dirty="0" err="1" smtClean="0">
                <a:solidFill>
                  <a:srgbClr val="FF0000"/>
                </a:solidFill>
              </a:rPr>
              <a:t>myCompassSensor</a:t>
            </a:r>
            <a:r>
              <a:rPr lang="en-US" altLang="zh-CN" dirty="0" smtClean="0">
                <a:solidFill>
                  <a:srgbClr val="FF0000"/>
                </a:solidFill>
              </a:rPr>
              <a:t>, </a:t>
            </a:r>
            <a:r>
              <a:rPr lang="en-US" altLang="zh-CN" dirty="0" err="1" smtClean="0">
                <a:solidFill>
                  <a:srgbClr val="FF0000"/>
                </a:solidFill>
              </a:rPr>
              <a:t>SensorManager.SENSOR_DELAY_NORMAL</a:t>
            </a:r>
            <a:r>
              <a:rPr lang="en-US" altLang="zh-CN" dirty="0" smtClean="0">
                <a:solidFill>
                  <a:srgbClr val="FF0000"/>
                </a:solidFill>
              </a:rPr>
              <a:t>);</a:t>
            </a:r>
            <a:r>
              <a:rPr lang="en-US" altLang="zh-CN" dirty="0" smtClean="0">
                <a:solidFill>
                  <a:srgbClr val="00B050"/>
                </a:solidFill>
              </a:rPr>
              <a:t>//</a:t>
            </a:r>
            <a:r>
              <a:rPr lang="zh-CN" altLang="en-US" dirty="0" smtClean="0">
                <a:solidFill>
                  <a:srgbClr val="00B050"/>
                </a:solidFill>
              </a:rPr>
              <a:t>注册监听器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314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// unregister</a:t>
            </a:r>
          </a:p>
          <a:p>
            <a:r>
              <a:rPr lang="en-US" altLang="zh-CN" dirty="0" smtClean="0"/>
              <a:t>  @Override</a:t>
            </a:r>
          </a:p>
          <a:p>
            <a:r>
              <a:rPr lang="en-US" altLang="zh-CN" dirty="0" smtClean="0"/>
              <a:t>  public void </a:t>
            </a:r>
            <a:r>
              <a:rPr lang="en-US" altLang="zh-CN" dirty="0" err="1" smtClean="0"/>
              <a:t>onPause</a:t>
            </a:r>
            <a:r>
              <a:rPr lang="en-US" altLang="zh-CN" dirty="0" smtClean="0"/>
              <a:t>() 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super.onPause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>
                <a:solidFill>
                  <a:srgbClr val="FF0000"/>
                </a:solidFill>
              </a:rPr>
              <a:t>sensorManager.unregisterListener</a:t>
            </a:r>
            <a:r>
              <a:rPr lang="en-US" altLang="zh-CN" dirty="0" smtClean="0">
                <a:solidFill>
                  <a:srgbClr val="FF0000"/>
                </a:solidFill>
              </a:rPr>
              <a:t>(this);</a:t>
            </a:r>
            <a:r>
              <a:rPr lang="en-US" altLang="zh-CN" dirty="0" smtClean="0">
                <a:solidFill>
                  <a:srgbClr val="00B050"/>
                </a:solidFill>
              </a:rPr>
              <a:t>//</a:t>
            </a:r>
            <a:r>
              <a:rPr lang="zh-CN" altLang="en-US" dirty="0" smtClean="0">
                <a:solidFill>
                  <a:srgbClr val="00B050"/>
                </a:solidFill>
              </a:rPr>
              <a:t>取消注册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107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 public void </a:t>
            </a:r>
            <a:r>
              <a:rPr lang="en-US" altLang="zh-CN" dirty="0" err="1" smtClean="0"/>
              <a:t>onAccuracyChanged</a:t>
            </a:r>
            <a:r>
              <a:rPr lang="en-US" altLang="zh-CN" dirty="0" smtClean="0"/>
              <a:t>(Sensor </a:t>
            </a:r>
            <a:r>
              <a:rPr lang="en-US" altLang="zh-CN" dirty="0" err="1" smtClean="0"/>
              <a:t>sensor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accuracy) {</a:t>
            </a:r>
          </a:p>
          <a:p>
            <a:r>
              <a:rPr lang="en-US" altLang="zh-CN" dirty="0" smtClean="0"/>
              <a:t>      // TODO Auto-generated method stub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/>
              <a:t> </a:t>
            </a:r>
            <a:r>
              <a:rPr lang="en-US" altLang="zh-CN" dirty="0" smtClean="0"/>
              <a:t>//</a:t>
            </a:r>
            <a:r>
              <a:rPr lang="zh-CN" altLang="en-US" dirty="0" smtClean="0">
                <a:solidFill>
                  <a:srgbClr val="00B050"/>
                </a:solidFill>
              </a:rPr>
              <a:t>传感器精度一旦变化就调用此方法</a:t>
            </a:r>
            <a:endParaRPr lang="en-US" altLang="zh-CN" dirty="0" smtClean="0"/>
          </a:p>
          <a:p>
            <a:r>
              <a:rPr lang="en-US" altLang="zh-CN" dirty="0" smtClean="0"/>
              <a:t>  }</a:t>
            </a:r>
          </a:p>
          <a:p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  public void </a:t>
            </a:r>
            <a:r>
              <a:rPr lang="en-US" altLang="zh-CN" dirty="0" err="1" smtClean="0"/>
              <a:t>onSensorChanged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SensorEvent</a:t>
            </a:r>
            <a:r>
              <a:rPr lang="en-US" altLang="zh-CN" dirty="0" smtClean="0"/>
              <a:t> event) {//</a:t>
            </a:r>
            <a:r>
              <a:rPr lang="zh-CN" altLang="en-US" dirty="0" smtClean="0">
                <a:solidFill>
                  <a:srgbClr val="00B050"/>
                </a:solidFill>
              </a:rPr>
              <a:t>传感器一旦数值发生变化就调用此方法</a:t>
            </a:r>
            <a:endParaRPr lang="en-US" altLang="zh-CN" dirty="0" smtClean="0"/>
          </a:p>
          <a:p>
            <a:r>
              <a:rPr lang="en-US" altLang="zh-CN" dirty="0" smtClean="0"/>
              <a:t>      // this check is unnecessary with only one registered sensor</a:t>
            </a:r>
          </a:p>
          <a:p>
            <a:r>
              <a:rPr lang="en-US" altLang="zh-CN" dirty="0" smtClean="0"/>
              <a:t>      // but it's useful to know in case you need to add more sensors</a:t>
            </a:r>
          </a:p>
          <a:p>
            <a:r>
              <a:rPr lang="en-US" altLang="zh-CN" dirty="0" smtClean="0"/>
              <a:t>      if (</a:t>
            </a:r>
            <a:r>
              <a:rPr lang="en-US" altLang="zh-CN" dirty="0" err="1" smtClean="0">
                <a:solidFill>
                  <a:srgbClr val="FF0000"/>
                </a:solidFill>
              </a:rPr>
              <a:t>event.sensor.getType</a:t>
            </a:r>
            <a:r>
              <a:rPr lang="en-US" altLang="zh-CN" dirty="0" smtClean="0">
                <a:solidFill>
                  <a:srgbClr val="FF0000"/>
                </a:solidFill>
              </a:rPr>
              <a:t>() == </a:t>
            </a:r>
            <a:r>
              <a:rPr lang="en-US" altLang="zh-CN" dirty="0" err="1" smtClean="0">
                <a:solidFill>
                  <a:srgbClr val="FF0000"/>
                </a:solidFill>
              </a:rPr>
              <a:t>Sensor.TYPE_ACCELEROMETER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          </a:t>
            </a:r>
            <a:r>
              <a:rPr lang="en-US" altLang="zh-CN" dirty="0" smtClean="0">
                <a:solidFill>
                  <a:srgbClr val="FF0000"/>
                </a:solidFill>
              </a:rPr>
              <a:t>float x = </a:t>
            </a:r>
            <a:r>
              <a:rPr lang="en-US" altLang="zh-CN" dirty="0" err="1" smtClean="0">
                <a:solidFill>
                  <a:srgbClr val="FF0000"/>
                </a:solidFill>
              </a:rPr>
              <a:t>event.values</a:t>
            </a:r>
            <a:r>
              <a:rPr lang="en-US" altLang="zh-CN" dirty="0" smtClean="0">
                <a:solidFill>
                  <a:srgbClr val="FF0000"/>
                </a:solidFill>
              </a:rPr>
              <a:t>[0];</a:t>
            </a:r>
            <a:r>
              <a:rPr lang="en-US" altLang="zh-CN" dirty="0" smtClean="0">
                <a:solidFill>
                  <a:srgbClr val="00B050"/>
                </a:solidFill>
              </a:rPr>
              <a:t>//values[0]</a:t>
            </a:r>
            <a:r>
              <a:rPr lang="zh-CN" altLang="en-US" dirty="0" smtClean="0">
                <a:solidFill>
                  <a:srgbClr val="00B050"/>
                </a:solidFill>
              </a:rPr>
              <a:t>表示</a:t>
            </a:r>
            <a:r>
              <a:rPr lang="en-US" altLang="zh-CN" dirty="0" smtClean="0">
                <a:solidFill>
                  <a:srgbClr val="00B050"/>
                </a:solidFill>
              </a:rPr>
              <a:t>x</a:t>
            </a:r>
            <a:r>
              <a:rPr lang="zh-CN" altLang="en-US" dirty="0" smtClean="0">
                <a:solidFill>
                  <a:srgbClr val="00B050"/>
                </a:solidFill>
              </a:rPr>
              <a:t>轴的值，</a:t>
            </a:r>
            <a:r>
              <a:rPr lang="en-US" altLang="zh-CN" dirty="0" smtClean="0">
                <a:solidFill>
                  <a:srgbClr val="00B050"/>
                </a:solidFill>
              </a:rPr>
              <a:t>values[1]</a:t>
            </a:r>
            <a:r>
              <a:rPr lang="zh-CN" altLang="en-US" dirty="0" smtClean="0">
                <a:solidFill>
                  <a:srgbClr val="00B050"/>
                </a:solidFill>
              </a:rPr>
              <a:t>表示</a:t>
            </a:r>
            <a:r>
              <a:rPr lang="en-US" altLang="zh-CN" dirty="0" smtClean="0">
                <a:solidFill>
                  <a:srgbClr val="00B050"/>
                </a:solidFill>
              </a:rPr>
              <a:t>y</a:t>
            </a:r>
            <a:r>
              <a:rPr lang="zh-CN" altLang="en-US" dirty="0" smtClean="0">
                <a:solidFill>
                  <a:srgbClr val="00B050"/>
                </a:solidFill>
              </a:rPr>
              <a:t>，</a:t>
            </a:r>
            <a:r>
              <a:rPr lang="en-US" altLang="zh-CN" dirty="0" smtClean="0">
                <a:solidFill>
                  <a:srgbClr val="00B050"/>
                </a:solidFill>
              </a:rPr>
              <a:t>values[2]</a:t>
            </a:r>
            <a:r>
              <a:rPr lang="zh-CN" altLang="en-US" dirty="0" smtClean="0">
                <a:solidFill>
                  <a:srgbClr val="00B050"/>
                </a:solidFill>
              </a:rPr>
              <a:t>表示</a:t>
            </a:r>
            <a:r>
              <a:rPr lang="en-US" altLang="zh-CN" dirty="0" smtClean="0">
                <a:solidFill>
                  <a:srgbClr val="00B050"/>
                </a:solidFill>
              </a:rPr>
              <a:t>z</a:t>
            </a:r>
            <a:r>
              <a:rPr lang="zh-CN" altLang="en-US" dirty="0" smtClean="0">
                <a:solidFill>
                  <a:srgbClr val="00B050"/>
                </a:solidFill>
              </a:rPr>
              <a:t>，单位使用</a:t>
            </a:r>
            <a:r>
              <a:rPr lang="en-US" altLang="zh-CN" dirty="0" smtClean="0">
                <a:solidFill>
                  <a:srgbClr val="00B050"/>
                </a:solidFill>
              </a:rPr>
              <a:t>m/s²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  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924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856</Words>
  <Application>Microsoft Office PowerPoint</Application>
  <PresentationFormat>宽屏</PresentationFormat>
  <Paragraphs>92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宋体</vt:lpstr>
      <vt:lpstr>Arial</vt:lpstr>
      <vt:lpstr>Calibri</vt:lpstr>
      <vt:lpstr>Calibri Light</vt:lpstr>
      <vt:lpstr>Office 主题</vt:lpstr>
      <vt:lpstr>Android Sensor讲解</vt:lpstr>
      <vt:lpstr>我将介绍常用的几类安卓传感器</vt:lpstr>
      <vt:lpstr>安卓手机传感器的三维坐标轴设定</vt:lpstr>
      <vt:lpstr>PowerPoint 演示文稿</vt:lpstr>
      <vt:lpstr>一、加速度传感器</vt:lpstr>
      <vt:lpstr>Android开发使用范例（代码示例）</vt:lpstr>
      <vt:lpstr>PowerPoint 演示文稿</vt:lpstr>
      <vt:lpstr>PowerPoint 演示文稿</vt:lpstr>
      <vt:lpstr>PowerPoint 演示文稿</vt:lpstr>
      <vt:lpstr>PowerPoint 演示文稿</vt:lpstr>
      <vt:lpstr>二、方向传感器（实际上是通过分析磁力和加速度传感器的数据，得到方向传感器的数据。）</vt:lpstr>
      <vt:lpstr>PowerPoint 演示文稿</vt:lpstr>
      <vt:lpstr>PowerPoint 演示文稿</vt:lpstr>
      <vt:lpstr>方向传感器用法</vt:lpstr>
      <vt:lpstr>三、陀螺仪</vt:lpstr>
      <vt:lpstr>PowerPoint 演示文稿</vt:lpstr>
      <vt:lpstr>四、磁力传感器</vt:lpstr>
      <vt:lpstr>五、压力传感器</vt:lpstr>
    </vt:vector>
  </TitlesOfParts>
  <Company>上白泽丶稻叶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Sensor讲解</dc:title>
  <dc:creator>上白泽丶稻叶</dc:creator>
  <cp:lastModifiedBy>上白泽丶稻叶</cp:lastModifiedBy>
  <cp:revision>8</cp:revision>
  <dcterms:created xsi:type="dcterms:W3CDTF">2016-05-13T02:54:39Z</dcterms:created>
  <dcterms:modified xsi:type="dcterms:W3CDTF">2016-05-13T04:01:42Z</dcterms:modified>
</cp:coreProperties>
</file>