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3"/>
    <p:sldId id="260" r:id="rId4"/>
    <p:sldId id="278" r:id="rId5"/>
    <p:sldId id="298" r:id="rId6"/>
    <p:sldId id="267" r:id="rId7"/>
    <p:sldId id="320" r:id="rId8"/>
    <p:sldId id="268" r:id="rId9"/>
    <p:sldId id="299" r:id="rId10"/>
    <p:sldId id="321" r:id="rId12"/>
    <p:sldId id="333" r:id="rId13"/>
    <p:sldId id="300" r:id="rId14"/>
    <p:sldId id="322" r:id="rId15"/>
    <p:sldId id="323" r:id="rId16"/>
    <p:sldId id="324" r:id="rId17"/>
    <p:sldId id="325" r:id="rId18"/>
    <p:sldId id="326" r:id="rId19"/>
    <p:sldId id="328" r:id="rId20"/>
    <p:sldId id="334" r:id="rId21"/>
    <p:sldId id="329" r:id="rId22"/>
    <p:sldId id="302" r:id="rId23"/>
    <p:sldId id="307" r:id="rId24"/>
    <p:sldId id="336" r:id="rId25"/>
    <p:sldId id="337" r:id="rId26"/>
    <p:sldId id="338" r:id="rId27"/>
    <p:sldId id="339" r:id="rId28"/>
    <p:sldId id="341" r:id="rId29"/>
    <p:sldId id="342" r:id="rId30"/>
    <p:sldId id="309" r:id="rId31"/>
    <p:sldId id="311" r:id="rId32"/>
    <p:sldId id="343" r:id="rId33"/>
    <p:sldId id="344" r:id="rId34"/>
    <p:sldId id="345" r:id="rId35"/>
    <p:sldId id="313" r:id="rId36"/>
    <p:sldId id="315" r:id="rId37"/>
    <p:sldId id="319"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DCD5F"/>
    <a:srgbClr val="55C1E7"/>
    <a:srgbClr val="93B784"/>
    <a:srgbClr val="1B90A2"/>
    <a:srgbClr val="A6A6A6"/>
    <a:srgbClr val="595E64"/>
    <a:srgbClr val="4FCCAC"/>
    <a:srgbClr val="A1D46F"/>
    <a:srgbClr val="D2D4D7"/>
    <a:srgbClr val="FD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02" autoAdjust="0"/>
    <p:restoredTop sz="85072" autoAdjust="0"/>
  </p:normalViewPr>
  <p:slideViewPr>
    <p:cSldViewPr snapToGrid="0">
      <p:cViewPr varScale="1">
        <p:scale>
          <a:sx n="71" d="100"/>
          <a:sy n="71" d="100"/>
        </p:scale>
        <p:origin x="894" y="60"/>
      </p:cViewPr>
      <p:guideLst>
        <p:guide orient="horz" pos="186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E111FDB-DAD7-4D52-9BAA-09527333435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2000" cy="738968"/>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3714"/>
            <a:ext cx="12192000" cy="544286"/>
          </a:xfrm>
          <a:prstGeom prst="rect">
            <a:avLst/>
          </a:prstGeom>
        </p:spPr>
      </p:pic>
      <p:grpSp>
        <p:nvGrpSpPr>
          <p:cNvPr id="9" name="组合 8"/>
          <p:cNvGrpSpPr/>
          <p:nvPr userDrawn="1"/>
        </p:nvGrpSpPr>
        <p:grpSpPr>
          <a:xfrm>
            <a:off x="0" y="134543"/>
            <a:ext cx="465354" cy="469881"/>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C0710-1941-4207-AFC4-70422DBD405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7A2-AB4B-46DB-92F9-EC6C90760E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等腰三角形 15"/>
          <p:cNvSpPr/>
          <p:nvPr/>
        </p:nvSpPr>
        <p:spPr>
          <a:xfrm rot="19813541" flipH="1">
            <a:off x="358597" y="253944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191895" y="1976120"/>
            <a:ext cx="10337165" cy="1353185"/>
          </a:xfrm>
          <a:prstGeom prst="rect">
            <a:avLst/>
          </a:prstGeom>
          <a:noFill/>
        </p:spPr>
        <p:txBody>
          <a:bodyPr wrap="square" rtlCol="0">
            <a:spAutoFit/>
          </a:bodyPr>
          <a:lstStyle/>
          <a:p>
            <a:r>
              <a:rPr lang="en-US" altLang="zh-CN" sz="4000" b="1" dirty="0" smtClean="0">
                <a:solidFill>
                  <a:srgbClr val="595E64"/>
                </a:solidFill>
                <a:latin typeface="微软雅黑" pitchFamily="34" charset="-122"/>
                <a:ea typeface="微软雅黑" pitchFamily="34" charset="-122"/>
              </a:rPr>
              <a:t>Group affiliation detection using model divergence for wearable devices</a:t>
            </a:r>
            <a:endParaRPr lang="zh-CN" altLang="en-US" sz="4000" b="1" dirty="0">
              <a:solidFill>
                <a:srgbClr val="595E64"/>
              </a:solidFill>
              <a:latin typeface="微软雅黑" pitchFamily="34" charset="-122"/>
              <a:ea typeface="微软雅黑" pitchFamily="34" charset="-122"/>
            </a:endParaRPr>
          </a:p>
        </p:txBody>
      </p:sp>
      <p:grpSp>
        <p:nvGrpSpPr>
          <p:cNvPr id="3" name="组合 2"/>
          <p:cNvGrpSpPr/>
          <p:nvPr/>
        </p:nvGrpSpPr>
        <p:grpSpPr>
          <a:xfrm>
            <a:off x="3526408" y="477395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10800430" y="50177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595745" y="4585335"/>
            <a:ext cx="3458210" cy="1767840"/>
          </a:xfrm>
          <a:prstGeom prst="rect">
            <a:avLst/>
          </a:prstGeom>
          <a:noFill/>
        </p:spPr>
        <p:txBody>
          <a:bodyPr wrap="square" rtlCol="0" anchor="t">
            <a:spAutoFit/>
          </a:bodyPr>
          <a:p>
            <a:pPr algn="l"/>
            <a:r>
              <a:rPr lang="zh-CN" altLang="en-US" sz="2400" b="1">
                <a:solidFill>
                  <a:schemeClr val="tx1">
                    <a:lumMod val="65000"/>
                    <a:lumOff val="35000"/>
                  </a:schemeClr>
                </a:solidFill>
                <a:latin typeface="楷体" charset="0"/>
                <a:ea typeface="楷体" charset="0"/>
                <a:sym typeface="+mn-ea"/>
              </a:rPr>
              <a:t>移动群组消费</a:t>
            </a:r>
            <a:endParaRPr lang="zh-CN" altLang="en-US" sz="2400" b="1">
              <a:solidFill>
                <a:schemeClr val="tx1">
                  <a:lumMod val="65000"/>
                  <a:lumOff val="35000"/>
                </a:schemeClr>
              </a:solidFill>
              <a:latin typeface="楷体" charset="0"/>
              <a:ea typeface="楷体" charset="0"/>
              <a:sym typeface="+mn-ea"/>
            </a:endParaRPr>
          </a:p>
          <a:p>
            <a:pPr algn="l"/>
            <a:r>
              <a:rPr lang="zh-CN" altLang="en-US" sz="2400" b="1">
                <a:solidFill>
                  <a:schemeClr val="tx1">
                    <a:lumMod val="65000"/>
                    <a:lumOff val="35000"/>
                  </a:schemeClr>
                </a:solidFill>
                <a:latin typeface="楷体" charset="0"/>
                <a:ea typeface="楷体" charset="0"/>
                <a:sym typeface="+mn-ea"/>
              </a:rPr>
              <a:t>  陈娇娇    </a:t>
            </a:r>
            <a:r>
              <a:rPr lang="en-US" altLang="zh-CN" sz="2400" b="1">
                <a:solidFill>
                  <a:schemeClr val="tx1">
                    <a:lumMod val="65000"/>
                    <a:lumOff val="35000"/>
                  </a:schemeClr>
                </a:solidFill>
                <a:latin typeface="楷体" charset="0"/>
                <a:ea typeface="楷体" charset="0"/>
                <a:sym typeface="+mn-ea"/>
              </a:rPr>
              <a:t>  </a:t>
            </a:r>
            <a:endParaRPr lang="zh-CN" altLang="en-US" sz="2400" b="1">
              <a:solidFill>
                <a:schemeClr val="tx1">
                  <a:lumMod val="65000"/>
                  <a:lumOff val="35000"/>
                </a:schemeClr>
              </a:solidFill>
              <a:latin typeface="楷体" charset="0"/>
              <a:ea typeface="楷体" charset="0"/>
              <a:sym typeface="+mn-ea"/>
            </a:endParaRPr>
          </a:p>
          <a:p>
            <a:pPr algn="l"/>
            <a:r>
              <a:rPr lang="en-US" altLang="zh-CN" sz="2400" b="1">
                <a:solidFill>
                  <a:schemeClr val="tx1">
                    <a:lumMod val="65000"/>
                    <a:lumOff val="35000"/>
                  </a:schemeClr>
                </a:solidFill>
                <a:latin typeface="楷体" charset="0"/>
                <a:ea typeface="楷体" charset="0"/>
                <a:sym typeface="+mn-ea"/>
              </a:rPr>
              <a:t> 2016.5.7</a:t>
            </a:r>
            <a:endParaRPr lang="en-US" altLang="zh-CN" sz="2400" b="1">
              <a:solidFill>
                <a:schemeClr val="tx1">
                  <a:lumMod val="65000"/>
                  <a:lumOff val="35000"/>
                </a:schemeClr>
              </a:solidFill>
              <a:latin typeface="楷体" charset="0"/>
              <a:ea typeface="楷体" charset="0"/>
              <a:sym typeface="+mn-ea"/>
            </a:endParaRPr>
          </a:p>
          <a:p>
            <a:pPr algn="l"/>
            <a:endParaRPr lang="zh-CN" altLang="en-US" sz="2000">
              <a:solidFill>
                <a:schemeClr val="tx1">
                  <a:lumMod val="65000"/>
                  <a:lumOff val="35000"/>
                </a:schemeClr>
              </a:solidFill>
              <a:latin typeface="楷体" charset="0"/>
              <a:ea typeface="楷体" charset="0"/>
              <a:sym typeface="+mn-ea"/>
            </a:endParaRPr>
          </a:p>
          <a:p>
            <a:endParaRPr lang="zh-CN" altLang="en-US"/>
          </a:p>
        </p:txBody>
      </p:sp>
      <p:sp>
        <p:nvSpPr>
          <p:cNvPr id="5" name="矩形 4"/>
          <p:cNvSpPr/>
          <p:nvPr/>
        </p:nvSpPr>
        <p:spPr>
          <a:xfrm>
            <a:off x="0" y="-3810"/>
            <a:ext cx="12213590" cy="1279525"/>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8042" y="2175858"/>
            <a:ext cx="1595479" cy="1569660"/>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第二部分</a:t>
            </a:r>
            <a:endParaRPr lang="zh-CN" altLang="en-US" sz="4800" b="1" dirty="0">
              <a:solidFill>
                <a:schemeClr val="bg1"/>
              </a:solidFill>
              <a:latin typeface="微软雅黑" pitchFamily="34" charset="-122"/>
              <a:ea typeface="微软雅黑"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77640" y="2668270"/>
            <a:ext cx="7995921" cy="613670"/>
            <a:chOff x="4585515" y="1054863"/>
            <a:chExt cx="6092599" cy="614419"/>
          </a:xfrm>
        </p:grpSpPr>
        <p:sp>
          <p:nvSpPr>
            <p:cNvPr id="8" name="等腰三角形 7"/>
            <p:cNvSpPr/>
            <p:nvPr/>
          </p:nvSpPr>
          <p:spPr>
            <a:xfrm rot="5400000" flipH="1">
              <a:off x="4551880" y="1121191"/>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641" y="1054863"/>
              <a:ext cx="1653788" cy="614159"/>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第二部分</a:t>
              </a:r>
              <a:endParaRPr lang="zh-CN" altLang="en-US" sz="3200" b="1" dirty="0">
                <a:solidFill>
                  <a:srgbClr val="595E64"/>
                </a:solidFill>
                <a:latin typeface="微软雅黑" pitchFamily="34" charset="-122"/>
                <a:ea typeface="微软雅黑" pitchFamily="34" charset="-122"/>
              </a:endParaRPr>
            </a:p>
          </p:txBody>
        </p:sp>
        <p:sp>
          <p:nvSpPr>
            <p:cNvPr id="19" name="文本框 18"/>
            <p:cNvSpPr txBox="1"/>
            <p:nvPr/>
          </p:nvSpPr>
          <p:spPr>
            <a:xfrm>
              <a:off x="7020514" y="1055123"/>
              <a:ext cx="3657600" cy="614159"/>
            </a:xfrm>
            <a:prstGeom prst="rect">
              <a:avLst/>
            </a:prstGeom>
            <a:noFill/>
          </p:spPr>
          <p:txBody>
            <a:bodyPr wrap="square" rtlCol="0">
              <a:spAutoFit/>
            </a:bodyPr>
            <a:lstStyle/>
            <a:p>
              <a:r>
                <a:rPr lang="en-US" altLang="zh-CN" sz="3200" dirty="0">
                  <a:solidFill>
                    <a:srgbClr val="595E64"/>
                  </a:solidFill>
                  <a:latin typeface="微软雅黑" pitchFamily="34" charset="-122"/>
                  <a:ea typeface="微软雅黑" pitchFamily="34" charset="-122"/>
                  <a:sym typeface="+mn-ea"/>
                </a:rPr>
                <a:t>DBAD</a:t>
              </a:r>
              <a:r>
                <a:rPr lang="zh-CN" altLang="en-US" sz="3200" dirty="0">
                  <a:solidFill>
                    <a:srgbClr val="595E64"/>
                  </a:solidFill>
                  <a:latin typeface="微软雅黑" pitchFamily="34" charset="-122"/>
                  <a:ea typeface="微软雅黑" pitchFamily="34" charset="-122"/>
                  <a:sym typeface="+mn-ea"/>
                </a:rPr>
                <a:t>方法的补充和扩展</a:t>
              </a:r>
              <a:endParaRPr lang="zh-CN" altLang="en-US" sz="3200" dirty="0">
                <a:solidFill>
                  <a:srgbClr val="595E64"/>
                </a:solidFill>
                <a:latin typeface="微软雅黑" pitchFamily="34" charset="-122"/>
                <a:ea typeface="微软雅黑" pitchFamily="34" charset="-122"/>
              </a:endParaRPr>
            </a:p>
          </p:txBody>
        </p:sp>
      </p:grpSp>
      <p:grpSp>
        <p:nvGrpSpPr>
          <p:cNvPr id="7" name="组合 6"/>
          <p:cNvGrpSpPr/>
          <p:nvPr/>
        </p:nvGrpSpPr>
        <p:grpSpPr>
          <a:xfrm>
            <a:off x="6727190" y="3787140"/>
            <a:ext cx="4997450" cy="551785"/>
            <a:chOff x="6594354" y="4459297"/>
            <a:chExt cx="4479289" cy="551785"/>
          </a:xfrm>
        </p:grpSpPr>
        <p:sp>
          <p:nvSpPr>
            <p:cNvPr id="9" name="等腰三角形 8"/>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416043" y="4459297"/>
              <a:ext cx="3657600" cy="548640"/>
            </a:xfrm>
            <a:prstGeom prst="rect">
              <a:avLst/>
            </a:prstGeom>
            <a:noFill/>
          </p:spPr>
          <p:txBody>
            <a:bodyPr wrap="square" rtlCol="0">
              <a:spAutoFit/>
            </a:bodyPr>
            <a:p>
              <a:r>
                <a:rPr lang="zh-CN" altLang="en-US" sz="2800" dirty="0">
                  <a:solidFill>
                    <a:srgbClr val="595E64"/>
                  </a:solidFill>
                  <a:latin typeface="微软雅黑" pitchFamily="34" charset="-122"/>
                  <a:ea typeface="微软雅黑" pitchFamily="34" charset="-122"/>
                </a:rPr>
                <a:t>使用无线信号确定群组</a:t>
              </a:r>
              <a:endParaRPr lang="zh-CN" altLang="en-US" sz="2800" dirty="0">
                <a:solidFill>
                  <a:srgbClr val="595E64"/>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909955" y="2063750"/>
            <a:ext cx="9693275" cy="2562860"/>
          </a:xfrm>
          <a:prstGeom prst="rect">
            <a:avLst/>
          </a:prstGeom>
          <a:noFill/>
        </p:spPr>
        <p:txBody>
          <a:bodyPr wrap="square" rtlCol="0" anchor="t">
            <a:spAutoFit/>
          </a:bodyPr>
          <a:p>
            <a:endParaRPr lang="zh-CN" altLang="en-US" b="1"/>
          </a:p>
          <a:p>
            <a:r>
              <a:rPr lang="zh-CN" altLang="en-US" b="1">
                <a:solidFill>
                  <a:srgbClr val="1B90A2"/>
                </a:solidFill>
              </a:rPr>
              <a:t>  </a:t>
            </a:r>
            <a:r>
              <a:rPr lang="zh-CN" altLang="en-US" sz="2000" b="1">
                <a:solidFill>
                  <a:srgbClr val="1B90A2"/>
                </a:solidFill>
              </a:rPr>
              <a:t> </a:t>
            </a:r>
            <a:r>
              <a:rPr lang="zh-CN" altLang="en-US" sz="2400">
                <a:solidFill>
                  <a:schemeClr val="tx1"/>
                </a:solidFill>
              </a:rPr>
              <a:t> 人群的定义为：一个移动的聚类，持续时间t&gt;T,并且人数n大于V（T和V根据具体应用场景确定，实验中T=15s,V=2）</a:t>
            </a:r>
            <a:endParaRPr lang="zh-CN" altLang="en-US" sz="2400">
              <a:solidFill>
                <a:schemeClr val="tx1"/>
              </a:solidFill>
            </a:endParaRPr>
          </a:p>
          <a:p>
            <a:r>
              <a:rPr lang="zh-CN" altLang="en-US" sz="2400">
                <a:solidFill>
                  <a:schemeClr val="tx1"/>
                </a:solidFill>
              </a:rPr>
              <a:t> </a:t>
            </a:r>
            <a:endParaRPr lang="zh-CN" altLang="en-US" sz="2400">
              <a:solidFill>
                <a:schemeClr val="tx1"/>
              </a:solidFill>
            </a:endParaRPr>
          </a:p>
          <a:p>
            <a:r>
              <a:rPr lang="zh-CN" altLang="en-US" sz="2400">
                <a:sym typeface="+mn-ea"/>
              </a:rPr>
              <a:t>将无线信号转换为</a:t>
            </a:r>
            <a:r>
              <a:rPr lang="zh-CN" altLang="en-US" sz="2400" b="1">
                <a:sym typeface="+mn-ea"/>
              </a:rPr>
              <a:t>空间特征信息</a:t>
            </a:r>
            <a:r>
              <a:rPr lang="zh-CN" altLang="en-US" sz="2400">
                <a:sym typeface="+mn-ea"/>
              </a:rPr>
              <a:t>、</a:t>
            </a:r>
            <a:r>
              <a:rPr lang="zh-CN" altLang="en-US" sz="2400" b="1">
                <a:sym typeface="+mn-ea"/>
              </a:rPr>
              <a:t>信号强度信息</a:t>
            </a:r>
            <a:r>
              <a:rPr lang="zh-CN" altLang="en-US" sz="2400">
                <a:sym typeface="+mn-ea"/>
              </a:rPr>
              <a:t>。</a:t>
            </a:r>
            <a:endParaRPr lang="zh-CN" altLang="en-US" sz="2400">
              <a:solidFill>
                <a:schemeClr val="tx1"/>
              </a:solidFill>
            </a:endParaRPr>
          </a:p>
          <a:p>
            <a:endParaRPr lang="zh-CN" altLang="en-US" sz="2400">
              <a:solidFill>
                <a:schemeClr val="tx1"/>
              </a:solidFill>
            </a:endParaRPr>
          </a:p>
          <a:p>
            <a:endParaRPr lang="zh-CN" altLang="en-US" sz="2400">
              <a:solidFill>
                <a:schemeClr val="tx1"/>
              </a:solidFill>
            </a:endParaRPr>
          </a:p>
        </p:txBody>
      </p:sp>
      <p:sp>
        <p:nvSpPr>
          <p:cNvPr id="100" name="文本框 99"/>
          <p:cNvSpPr txBox="1"/>
          <p:nvPr/>
        </p:nvSpPr>
        <p:spPr>
          <a:xfrm>
            <a:off x="478790" y="1059180"/>
            <a:ext cx="10504170" cy="822960"/>
          </a:xfrm>
          <a:prstGeom prst="rect">
            <a:avLst/>
          </a:prstGeom>
          <a:noFill/>
          <a:ln w="9525">
            <a:noFill/>
            <a:miter/>
          </a:ln>
        </p:spPr>
        <p:txBody>
          <a:bodyPr wrap="square">
            <a:spAutoFit/>
          </a:bodyPr>
          <a:p>
            <a:pPr marL="0" indent="0" algn="l"/>
            <a:r>
              <a:rPr lang="zh-CN" altLang="en-US" sz="2800" b="1" u="none">
                <a:latin typeface="宋体" charset="0"/>
                <a:ea typeface="宋体" charset="0"/>
                <a:cs typeface="宋体" charset="0"/>
              </a:rPr>
              <a:t>扩展</a:t>
            </a:r>
            <a:r>
              <a:rPr lang="en-US" altLang="zh-CN" sz="2800" b="1" u="none">
                <a:latin typeface="宋体" charset="0"/>
                <a:ea typeface="宋体" charset="0"/>
                <a:cs typeface="Times New Roman" charset="0"/>
              </a:rPr>
              <a:t>1</a:t>
            </a:r>
            <a:r>
              <a:rPr lang="zh-CN" altLang="en-US" sz="2800" b="1" u="none">
                <a:latin typeface="宋体" charset="0"/>
                <a:ea typeface="宋体" charset="0"/>
                <a:cs typeface="宋体" charset="0"/>
              </a:rPr>
              <a:t>、使用无线信号确定群组</a:t>
            </a:r>
            <a:endParaRPr lang="zh-CN" altLang="en-US" sz="2800" b="1" u="none">
              <a:latin typeface="宋体" charset="0"/>
              <a:ea typeface="宋体" charset="0"/>
              <a:cs typeface="宋体" charset="0"/>
            </a:endParaRPr>
          </a:p>
          <a:p>
            <a:pPr marL="0" indent="0" algn="l"/>
            <a:r>
              <a:rPr lang="zh-CN" altLang="en-US" sz="2000" b="1">
                <a:latin typeface="宋体" charset="0"/>
                <a:ea typeface="宋体" charset="0"/>
              </a:rPr>
              <a:t>    Mobile Sensing of Pedestrian Flocks in Indoor Environments using WiFi Signals</a:t>
            </a:r>
            <a:endParaRPr lang="zh-CN" altLang="en-US" sz="2000" b="1">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956310" y="1819910"/>
            <a:ext cx="10165080" cy="2562860"/>
          </a:xfrm>
          <a:prstGeom prst="rect">
            <a:avLst/>
          </a:prstGeom>
          <a:noFill/>
        </p:spPr>
        <p:txBody>
          <a:bodyPr wrap="square" rtlCol="0" anchor="t">
            <a:spAutoFit/>
          </a:bodyPr>
          <a:p>
            <a:endParaRPr lang="zh-CN" altLang="en-US" b="1"/>
          </a:p>
          <a:p>
            <a:r>
              <a:rPr lang="zh-CN" altLang="en-US" sz="2400">
                <a:solidFill>
                  <a:schemeClr val="tx1"/>
                </a:solidFill>
              </a:rPr>
              <a:t>         将接收到的信息强度向量转换到笛卡尔坐标中[1]，通过计算欧氏距离（欧式距离不能很好地匹配室内环境距离，比如有墙或者其他障碍物的阻挡），所以使用最短步行距离[2]来计算测试对象的距离（需要提前获得室内空间的行走图）</a:t>
            </a:r>
            <a:r>
              <a:rPr lang="zh-CN" altLang="en-US" sz="2400">
                <a:sym typeface="+mn-ea"/>
              </a:rPr>
              <a:t>。</a:t>
            </a:r>
            <a:endParaRPr lang="zh-CN" altLang="en-US" sz="2400">
              <a:solidFill>
                <a:schemeClr val="tx1"/>
              </a:solidFill>
            </a:endParaRPr>
          </a:p>
          <a:p>
            <a:endParaRPr lang="zh-CN" altLang="en-US" sz="2400">
              <a:solidFill>
                <a:schemeClr val="tx1"/>
              </a:solidFill>
            </a:endParaRPr>
          </a:p>
          <a:p>
            <a:endParaRPr lang="zh-CN" altLang="en-US" sz="2400">
              <a:solidFill>
                <a:schemeClr val="tx1"/>
              </a:solidFill>
            </a:endParaRPr>
          </a:p>
        </p:txBody>
      </p:sp>
      <p:sp>
        <p:nvSpPr>
          <p:cNvPr id="100" name="文本框 99"/>
          <p:cNvSpPr txBox="1"/>
          <p:nvPr/>
        </p:nvSpPr>
        <p:spPr>
          <a:xfrm>
            <a:off x="478155" y="1059180"/>
            <a:ext cx="6374765" cy="518160"/>
          </a:xfrm>
          <a:prstGeom prst="rect">
            <a:avLst/>
          </a:prstGeom>
          <a:noFill/>
          <a:ln w="9525">
            <a:noFill/>
            <a:miter/>
          </a:ln>
        </p:spPr>
        <p:txBody>
          <a:bodyPr wrap="square">
            <a:spAutoFit/>
          </a:bodyPr>
          <a:p>
            <a:pPr marL="0" indent="0" algn="l"/>
            <a:r>
              <a:rPr lang="zh-CN" sz="2800" b="1" u="none">
                <a:latin typeface="宋体" charset="0"/>
                <a:ea typeface="宋体" charset="0"/>
                <a:cs typeface="宋体" charset="0"/>
              </a:rPr>
              <a:t>无线信号的空间特征：</a:t>
            </a:r>
            <a:endParaRPr lang="zh-CN" sz="2800" b="1">
              <a:latin typeface="宋体" charset="0"/>
              <a:ea typeface="宋体" charset="0"/>
            </a:endParaRPr>
          </a:p>
        </p:txBody>
      </p:sp>
      <p:grpSp>
        <p:nvGrpSpPr>
          <p:cNvPr id="27684" name="组合 17448"/>
          <p:cNvGrpSpPr/>
          <p:nvPr/>
        </p:nvGrpSpPr>
        <p:grpSpPr>
          <a:xfrm>
            <a:off x="375603" y="1715770"/>
            <a:ext cx="609600" cy="590550"/>
            <a:chOff x="0" y="0"/>
            <a:chExt cx="3267" cy="2854"/>
          </a:xfrm>
          <a:solidFill>
            <a:srgbClr val="1B90A2"/>
          </a:solidFill>
        </p:grpSpPr>
        <p:sp>
          <p:nvSpPr>
            <p:cNvPr id="27685" name="Freeform 14"/>
            <p:cNvSpPr/>
            <p:nvPr/>
          </p:nvSpPr>
          <p:spPr>
            <a:xfrm>
              <a:off x="0" y="0"/>
              <a:ext cx="2451" cy="2854"/>
            </a:xfrm>
            <a:custGeom>
              <a:avLst/>
              <a:gdLst/>
              <a:ahLst/>
              <a:cxnLst>
                <a:cxn ang="0">
                  <a:pos x="5082" y="2083"/>
                </a:cxn>
                <a:cxn ang="0">
                  <a:pos x="5082" y="1657"/>
                </a:cxn>
                <a:cxn ang="0">
                  <a:pos x="5082" y="852"/>
                </a:cxn>
                <a:cxn ang="0">
                  <a:pos x="4942" y="717"/>
                </a:cxn>
                <a:cxn ang="0">
                  <a:pos x="2266" y="717"/>
                </a:cxn>
                <a:cxn ang="0">
                  <a:pos x="2167" y="717"/>
                </a:cxn>
                <a:cxn ang="0">
                  <a:pos x="2167" y="840"/>
                </a:cxn>
                <a:cxn ang="0">
                  <a:pos x="2167" y="1657"/>
                </a:cxn>
                <a:cxn ang="0">
                  <a:pos x="1651" y="2161"/>
                </a:cxn>
                <a:cxn ang="0">
                  <a:pos x="811" y="2161"/>
                </a:cxn>
                <a:cxn ang="0">
                  <a:pos x="717" y="2161"/>
                </a:cxn>
                <a:cxn ang="0">
                  <a:pos x="717" y="2262"/>
                </a:cxn>
                <a:cxn ang="0">
                  <a:pos x="717" y="5893"/>
                </a:cxn>
                <a:cxn ang="0">
                  <a:pos x="856" y="6037"/>
                </a:cxn>
                <a:cxn ang="0">
                  <a:pos x="4937" y="6037"/>
                </a:cxn>
                <a:cxn ang="0">
                  <a:pos x="5082" y="5893"/>
                </a:cxn>
                <a:cxn ang="0">
                  <a:pos x="5082" y="4866"/>
                </a:cxn>
                <a:cxn ang="0">
                  <a:pos x="5115" y="4766"/>
                </a:cxn>
                <a:cxn ang="0">
                  <a:pos x="5754" y="4082"/>
                </a:cxn>
                <a:cxn ang="0">
                  <a:pos x="5794" y="4054"/>
                </a:cxn>
                <a:cxn ang="0">
                  <a:pos x="5799" y="4132"/>
                </a:cxn>
                <a:cxn ang="0">
                  <a:pos x="5799" y="5987"/>
                </a:cxn>
                <a:cxn ang="0">
                  <a:pos x="5032" y="6754"/>
                </a:cxn>
                <a:cxn ang="0">
                  <a:pos x="745" y="6754"/>
                </a:cxn>
                <a:cxn ang="0">
                  <a:pos x="0" y="6009"/>
                </a:cxn>
                <a:cxn ang="0">
                  <a:pos x="0" y="1770"/>
                </a:cxn>
                <a:cxn ang="0">
                  <a:pos x="106" y="1496"/>
                </a:cxn>
                <a:cxn ang="0">
                  <a:pos x="1483" y="151"/>
                </a:cxn>
                <a:cxn ang="0">
                  <a:pos x="1852" y="0"/>
                </a:cxn>
                <a:cxn ang="0">
                  <a:pos x="5049" y="0"/>
                </a:cxn>
                <a:cxn ang="0">
                  <a:pos x="5799" y="722"/>
                </a:cxn>
                <a:cxn ang="0">
                  <a:pos x="5794" y="1152"/>
                </a:cxn>
                <a:cxn ang="0">
                  <a:pos x="5754" y="1254"/>
                </a:cxn>
                <a:cxn ang="0">
                  <a:pos x="5273" y="1836"/>
                </a:cxn>
                <a:cxn ang="0">
                  <a:pos x="5155" y="2004"/>
                </a:cxn>
                <a:cxn ang="0">
                  <a:pos x="5082" y="2083"/>
                </a:cxn>
              </a:cxnLst>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w="9525">
              <a:noFill/>
            </a:ln>
          </p:spPr>
          <p:txBody>
            <a:bodyPr/>
            <a:p>
              <a:endParaRPr lang="zh-CN" altLang="en-US"/>
            </a:p>
          </p:txBody>
        </p:sp>
        <p:sp>
          <p:nvSpPr>
            <p:cNvPr id="27686" name="Freeform 15"/>
            <p:cNvSpPr/>
            <p:nvPr/>
          </p:nvSpPr>
          <p:spPr>
            <a:xfrm>
              <a:off x="1432" y="1010"/>
              <a:ext cx="1154" cy="1326"/>
            </a:xfrm>
            <a:custGeom>
              <a:avLst/>
              <a:gdLst/>
              <a:ahLst/>
              <a:cxnLst>
                <a:cxn ang="0">
                  <a:pos x="1963" y="0"/>
                </a:cxn>
                <a:cxn ang="0">
                  <a:pos x="2729" y="639"/>
                </a:cxn>
                <a:cxn ang="0">
                  <a:pos x="2410" y="1009"/>
                </a:cxn>
                <a:cxn ang="0">
                  <a:pos x="709" y="2747"/>
                </a:cxn>
                <a:cxn ang="0">
                  <a:pos x="218" y="3107"/>
                </a:cxn>
                <a:cxn ang="0">
                  <a:pos x="28" y="3140"/>
                </a:cxn>
                <a:cxn ang="0">
                  <a:pos x="21" y="2948"/>
                </a:cxn>
                <a:cxn ang="0">
                  <a:pos x="357" y="2266"/>
                </a:cxn>
                <a:cxn ang="0">
                  <a:pos x="1941" y="40"/>
                </a:cxn>
                <a:cxn ang="0">
                  <a:pos x="1963" y="0"/>
                </a:cxn>
              </a:cxnLst>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w="9525">
              <a:noFill/>
            </a:ln>
          </p:spPr>
          <p:txBody>
            <a:bodyPr/>
            <a:p>
              <a:endParaRPr lang="zh-CN" altLang="en-US"/>
            </a:p>
          </p:txBody>
        </p:sp>
        <p:sp>
          <p:nvSpPr>
            <p:cNvPr id="27687" name="Freeform 16"/>
            <p:cNvSpPr/>
            <p:nvPr/>
          </p:nvSpPr>
          <p:spPr>
            <a:xfrm>
              <a:off x="2345" y="291"/>
              <a:ext cx="816" cy="894"/>
            </a:xfrm>
            <a:custGeom>
              <a:avLst/>
              <a:gdLst/>
              <a:ahLst/>
              <a:cxnLst>
                <a:cxn ang="0">
                  <a:pos x="778" y="2114"/>
                </a:cxn>
                <a:cxn ang="0">
                  <a:pos x="0" y="1476"/>
                </a:cxn>
                <a:cxn ang="0">
                  <a:pos x="106" y="1343"/>
                </a:cxn>
                <a:cxn ang="0">
                  <a:pos x="1024" y="303"/>
                </a:cxn>
                <a:cxn ang="0">
                  <a:pos x="1291" y="95"/>
                </a:cxn>
                <a:cxn ang="0">
                  <a:pos x="1722" y="144"/>
                </a:cxn>
                <a:cxn ang="0">
                  <a:pos x="1869" y="577"/>
                </a:cxn>
                <a:cxn ang="0">
                  <a:pos x="1746" y="840"/>
                </a:cxn>
                <a:cxn ang="0">
                  <a:pos x="778" y="2114"/>
                </a:cxn>
              </a:cxnLst>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w="9525">
              <a:noFill/>
            </a:ln>
          </p:spPr>
          <p:txBody>
            <a:bodyPr/>
            <a:p>
              <a:endParaRPr lang="zh-CN" altLang="en-US"/>
            </a:p>
          </p:txBody>
        </p:sp>
        <p:sp>
          <p:nvSpPr>
            <p:cNvPr id="27688" name="Freeform 17"/>
            <p:cNvSpPr/>
            <p:nvPr/>
          </p:nvSpPr>
          <p:spPr>
            <a:xfrm>
              <a:off x="615" y="1124"/>
              <a:ext cx="1221" cy="199"/>
            </a:xfrm>
            <a:custGeom>
              <a:avLst/>
              <a:gdLst/>
              <a:ahLst/>
              <a:cxnLst>
                <a:cxn ang="0">
                  <a:pos x="1439" y="0"/>
                </a:cxn>
                <a:cxn ang="0">
                  <a:pos x="2778" y="0"/>
                </a:cxn>
                <a:cxn ang="0">
                  <a:pos x="2889" y="107"/>
                </a:cxn>
                <a:cxn ang="0">
                  <a:pos x="2889" y="275"/>
                </a:cxn>
                <a:cxn ang="0">
                  <a:pos x="2693" y="471"/>
                </a:cxn>
                <a:cxn ang="0">
                  <a:pos x="128" y="471"/>
                </a:cxn>
                <a:cxn ang="0">
                  <a:pos x="0" y="344"/>
                </a:cxn>
                <a:cxn ang="0">
                  <a:pos x="0" y="123"/>
                </a:cxn>
                <a:cxn ang="0">
                  <a:pos x="123" y="0"/>
                </a:cxn>
                <a:cxn ang="0">
                  <a:pos x="1439" y="0"/>
                </a:cxn>
              </a:cxnLst>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w="9525">
              <a:noFill/>
            </a:ln>
          </p:spPr>
          <p:txBody>
            <a:bodyPr/>
            <a:p>
              <a:endParaRPr lang="zh-CN" altLang="en-US"/>
            </a:p>
          </p:txBody>
        </p:sp>
        <p:sp>
          <p:nvSpPr>
            <p:cNvPr id="27689" name="Freeform 18"/>
            <p:cNvSpPr/>
            <p:nvPr/>
          </p:nvSpPr>
          <p:spPr>
            <a:xfrm>
              <a:off x="613" y="1531"/>
              <a:ext cx="1029" cy="201"/>
            </a:xfrm>
            <a:custGeom>
              <a:avLst/>
              <a:gdLst/>
              <a:ahLst/>
              <a:cxnLst>
                <a:cxn ang="0">
                  <a:pos x="2434" y="0"/>
                </a:cxn>
                <a:cxn ang="0">
                  <a:pos x="2138" y="447"/>
                </a:cxn>
                <a:cxn ang="0">
                  <a:pos x="2077" y="471"/>
                </a:cxn>
                <a:cxn ang="0">
                  <a:pos x="83" y="475"/>
                </a:cxn>
                <a:cxn ang="0">
                  <a:pos x="5" y="385"/>
                </a:cxn>
                <a:cxn ang="0">
                  <a:pos x="0" y="102"/>
                </a:cxn>
                <a:cxn ang="0">
                  <a:pos x="106" y="0"/>
                </a:cxn>
                <a:cxn ang="0">
                  <a:pos x="1062" y="0"/>
                </a:cxn>
                <a:cxn ang="0">
                  <a:pos x="2323" y="0"/>
                </a:cxn>
                <a:cxn ang="0">
                  <a:pos x="2434" y="0"/>
                </a:cxn>
              </a:cxnLst>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w="9525">
              <a:noFill/>
            </a:ln>
          </p:spPr>
          <p:txBody>
            <a:bodyPr/>
            <a:p>
              <a:endParaRPr lang="zh-CN" altLang="en-US"/>
            </a:p>
          </p:txBody>
        </p:sp>
        <p:sp>
          <p:nvSpPr>
            <p:cNvPr id="27690" name="Freeform 19"/>
            <p:cNvSpPr/>
            <p:nvPr/>
          </p:nvSpPr>
          <p:spPr>
            <a:xfrm>
              <a:off x="597" y="1919"/>
              <a:ext cx="730" cy="438"/>
            </a:xfrm>
            <a:custGeom>
              <a:avLst/>
              <a:gdLst/>
              <a:ahLst/>
              <a:cxnLst>
                <a:cxn ang="0">
                  <a:pos x="1597" y="829"/>
                </a:cxn>
                <a:cxn ang="0">
                  <a:pos x="1580" y="829"/>
                </a:cxn>
                <a:cxn ang="0">
                  <a:pos x="1306" y="857"/>
                </a:cxn>
                <a:cxn ang="0">
                  <a:pos x="1195" y="947"/>
                </a:cxn>
                <a:cxn ang="0">
                  <a:pos x="872" y="919"/>
                </a:cxn>
                <a:cxn ang="0">
                  <a:pos x="586" y="616"/>
                </a:cxn>
                <a:cxn ang="0">
                  <a:pos x="447" y="881"/>
                </a:cxn>
                <a:cxn ang="0">
                  <a:pos x="213" y="997"/>
                </a:cxn>
                <a:cxn ang="0">
                  <a:pos x="61" y="706"/>
                </a:cxn>
                <a:cxn ang="0">
                  <a:pos x="357" y="135"/>
                </a:cxn>
                <a:cxn ang="0">
                  <a:pos x="704" y="118"/>
                </a:cxn>
                <a:cxn ang="0">
                  <a:pos x="1065" y="504"/>
                </a:cxn>
                <a:cxn ang="0">
                  <a:pos x="1283" y="336"/>
                </a:cxn>
                <a:cxn ang="0">
                  <a:pos x="1569" y="324"/>
                </a:cxn>
                <a:cxn ang="0">
                  <a:pos x="1725" y="426"/>
                </a:cxn>
                <a:cxn ang="0">
                  <a:pos x="1597" y="829"/>
                </a:cxn>
              </a:cxnLst>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w="9525">
              <a:noFill/>
            </a:ln>
          </p:spPr>
          <p:txBody>
            <a:bodyPr/>
            <a:p>
              <a:endParaRPr lang="zh-CN" altLang="en-US"/>
            </a:p>
          </p:txBody>
        </p:sp>
        <p:sp>
          <p:nvSpPr>
            <p:cNvPr id="27691" name="Freeform 20"/>
            <p:cNvSpPr/>
            <p:nvPr/>
          </p:nvSpPr>
          <p:spPr>
            <a:xfrm>
              <a:off x="2586" y="710"/>
              <a:ext cx="681" cy="816"/>
            </a:xfrm>
            <a:custGeom>
              <a:avLst/>
              <a:gdLst/>
              <a:ahLst/>
              <a:cxnLst>
                <a:cxn ang="0">
                  <a:pos x="1610" y="208"/>
                </a:cxn>
                <a:cxn ang="0">
                  <a:pos x="1565" y="291"/>
                </a:cxn>
                <a:cxn ang="0">
                  <a:pos x="660" y="1455"/>
                </a:cxn>
                <a:cxn ang="0">
                  <a:pos x="319" y="1824"/>
                </a:cxn>
                <a:cxn ang="0">
                  <a:pos x="135" y="1918"/>
                </a:cxn>
                <a:cxn ang="0">
                  <a:pos x="17" y="1890"/>
                </a:cxn>
                <a:cxn ang="0">
                  <a:pos x="17" y="1757"/>
                </a:cxn>
                <a:cxn ang="0">
                  <a:pos x="246" y="1466"/>
                </a:cxn>
                <a:cxn ang="0">
                  <a:pos x="1175" y="296"/>
                </a:cxn>
                <a:cxn ang="0">
                  <a:pos x="1319" y="83"/>
                </a:cxn>
                <a:cxn ang="0">
                  <a:pos x="1471" y="21"/>
                </a:cxn>
                <a:cxn ang="0">
                  <a:pos x="1610" y="208"/>
                </a:cxn>
              </a:cxnLst>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w="9525">
              <a:noFill/>
            </a:ln>
          </p:spPr>
          <p:txBody>
            <a:bodyPr/>
            <a:p>
              <a:endParaRPr lang="zh-CN" altLang="en-US"/>
            </a:p>
          </p:txBody>
        </p:sp>
        <p:sp>
          <p:nvSpPr>
            <p:cNvPr id="27692" name="Freeform 21"/>
            <p:cNvSpPr/>
            <p:nvPr/>
          </p:nvSpPr>
          <p:spPr>
            <a:xfrm>
              <a:off x="1226" y="511"/>
              <a:ext cx="610" cy="199"/>
            </a:xfrm>
            <a:custGeom>
              <a:avLst/>
              <a:gdLst/>
              <a:ahLst/>
              <a:cxnLst>
                <a:cxn ang="0">
                  <a:pos x="721" y="471"/>
                </a:cxn>
                <a:cxn ang="0">
                  <a:pos x="102" y="471"/>
                </a:cxn>
                <a:cxn ang="0">
                  <a:pos x="0" y="370"/>
                </a:cxn>
                <a:cxn ang="0">
                  <a:pos x="0" y="90"/>
                </a:cxn>
                <a:cxn ang="0">
                  <a:pos x="83" y="0"/>
                </a:cxn>
                <a:cxn ang="0">
                  <a:pos x="1359" y="0"/>
                </a:cxn>
                <a:cxn ang="0">
                  <a:pos x="1442" y="85"/>
                </a:cxn>
                <a:cxn ang="0">
                  <a:pos x="1442" y="381"/>
                </a:cxn>
                <a:cxn ang="0">
                  <a:pos x="1348" y="471"/>
                </a:cxn>
                <a:cxn ang="0">
                  <a:pos x="721" y="471"/>
                </a:cxn>
              </a:cxnLst>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w="9525">
              <a:noFill/>
            </a:ln>
          </p:spPr>
          <p:txBody>
            <a:bodyPr/>
            <a:p>
              <a:endParaRPr lang="zh-CN" altLang="en-US"/>
            </a:p>
          </p:txBody>
        </p:sp>
      </p:grpSp>
      <p:sp>
        <p:nvSpPr>
          <p:cNvPr id="2" name="文本框 1"/>
          <p:cNvSpPr txBox="1"/>
          <p:nvPr/>
        </p:nvSpPr>
        <p:spPr>
          <a:xfrm>
            <a:off x="892175" y="4419600"/>
            <a:ext cx="9863455" cy="1371600"/>
          </a:xfrm>
          <a:prstGeom prst="rect">
            <a:avLst/>
          </a:prstGeom>
          <a:noFill/>
          <a:ln w="9525">
            <a:noFill/>
            <a:miter/>
          </a:ln>
        </p:spPr>
        <p:txBody>
          <a:bodyPr wrap="square">
            <a:spAutoFit/>
          </a:bodyPr>
          <a:p>
            <a:pPr marL="0" indent="0" algn="l"/>
            <a:r>
              <a:rPr lang="en-US" altLang="zh-CN" sz="1400" b="0" u="none">
                <a:latin typeface="宋体" charset="0"/>
                <a:ea typeface="宋体" charset="0"/>
                <a:cs typeface="宋体" charset="0"/>
              </a:rPr>
              <a:t>[1]</a:t>
            </a:r>
            <a:r>
              <a:rPr lang="en-US" altLang="zh-CN" sz="1400" b="0" u="none">
                <a:solidFill>
                  <a:srgbClr val="222222"/>
                </a:solidFill>
                <a:highlight>
                  <a:srgbClr val="FFFFFF"/>
                </a:highlight>
                <a:latin typeface="Arial" charset="0"/>
                <a:ea typeface="Arial" charset="0"/>
                <a:cs typeface="Arial" charset="0"/>
              </a:rPr>
              <a:t>Kjaergaard M B, Munk C V. Hyperbolic location fingerprinting: A calibration-free solution for handling differences in signal strength (concise contribution)[C]//Pervasive Computing and Communications, 2008. PerCom 2008. Sixth Annual IEEE International Conference on. IEEE, 2008: 110-116.</a:t>
            </a:r>
            <a:r>
              <a:rPr lang="en-US" altLang="zh-CN" sz="1400" b="0" u="none">
                <a:latin typeface="宋体" charset="0"/>
                <a:ea typeface="宋体" charset="0"/>
                <a:cs typeface="宋体" charset="0"/>
              </a:rPr>
              <a:t>[2]</a:t>
            </a:r>
            <a:r>
              <a:rPr lang="en-US" altLang="zh-CN" sz="1400" b="0" u="none">
                <a:solidFill>
                  <a:srgbClr val="222222"/>
                </a:solidFill>
                <a:highlight>
                  <a:srgbClr val="FFFFFF"/>
                </a:highlight>
                <a:latin typeface="Arial" charset="0"/>
                <a:ea typeface="Arial" charset="0"/>
                <a:cs typeface="Arial" charset="0"/>
              </a:rPr>
              <a:t>Kjrgaard M B, Treu G, Ruppel P, et al. Efficient indoor proximity and separation detection for location fingerprinting[C]//Proceedings of the 1st international conference on MOBILe Wireless MiddleWARE, Operating Systems, and Applications. ICST (Institute for Computer Sciences, Social-Informatics and Telecommunications Engineering), 2008: 1.</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956310" y="1819910"/>
            <a:ext cx="10165080" cy="2562860"/>
          </a:xfrm>
          <a:prstGeom prst="rect">
            <a:avLst/>
          </a:prstGeom>
          <a:noFill/>
        </p:spPr>
        <p:txBody>
          <a:bodyPr wrap="square" rtlCol="0" anchor="t">
            <a:spAutoFit/>
          </a:bodyPr>
          <a:p>
            <a:endParaRPr lang="zh-CN" altLang="en-US" b="1"/>
          </a:p>
          <a:p>
            <a:r>
              <a:rPr lang="zh-CN" altLang="en-US" sz="2400">
                <a:solidFill>
                  <a:schemeClr val="tx1"/>
                </a:solidFill>
              </a:rPr>
              <a:t>         将接收到的信息强度向量转换到笛卡尔坐标中[1]，通过计算欧氏距离（欧式距离不能很好地匹配室内环境距离，比如有墙或者其他障碍物的阻挡），所以使用最短步行距离[2]来计算测试对象的距离（需要提前获得室内空间的行走图）</a:t>
            </a:r>
            <a:r>
              <a:rPr lang="zh-CN" altLang="en-US" sz="2400">
                <a:sym typeface="+mn-ea"/>
              </a:rPr>
              <a:t>。</a:t>
            </a:r>
            <a:endParaRPr lang="zh-CN" altLang="en-US" sz="2400">
              <a:solidFill>
                <a:schemeClr val="tx1"/>
              </a:solidFill>
            </a:endParaRPr>
          </a:p>
          <a:p>
            <a:endParaRPr lang="zh-CN" altLang="en-US" sz="2400">
              <a:solidFill>
                <a:schemeClr val="tx1"/>
              </a:solidFill>
            </a:endParaRPr>
          </a:p>
          <a:p>
            <a:endParaRPr lang="zh-CN" altLang="en-US" sz="2400">
              <a:solidFill>
                <a:schemeClr val="tx1"/>
              </a:solidFill>
            </a:endParaRPr>
          </a:p>
        </p:txBody>
      </p:sp>
      <p:sp>
        <p:nvSpPr>
          <p:cNvPr id="100" name="文本框 99"/>
          <p:cNvSpPr txBox="1"/>
          <p:nvPr/>
        </p:nvSpPr>
        <p:spPr>
          <a:xfrm>
            <a:off x="478155" y="1059180"/>
            <a:ext cx="6374765" cy="518160"/>
          </a:xfrm>
          <a:prstGeom prst="rect">
            <a:avLst/>
          </a:prstGeom>
          <a:noFill/>
          <a:ln w="9525">
            <a:noFill/>
            <a:miter/>
          </a:ln>
        </p:spPr>
        <p:txBody>
          <a:bodyPr wrap="square">
            <a:spAutoFit/>
          </a:bodyPr>
          <a:p>
            <a:pPr marL="0" indent="0" algn="l"/>
            <a:r>
              <a:rPr lang="zh-CN" sz="2800" b="1" u="none">
                <a:latin typeface="宋体" charset="0"/>
                <a:ea typeface="宋体" charset="0"/>
                <a:cs typeface="宋体" charset="0"/>
              </a:rPr>
              <a:t>无线信号的空间特征：</a:t>
            </a:r>
            <a:endParaRPr lang="zh-CN" sz="2800" b="1">
              <a:latin typeface="宋体" charset="0"/>
              <a:ea typeface="宋体" charset="0"/>
            </a:endParaRPr>
          </a:p>
        </p:txBody>
      </p:sp>
      <p:grpSp>
        <p:nvGrpSpPr>
          <p:cNvPr id="27684" name="组合 17448"/>
          <p:cNvGrpSpPr/>
          <p:nvPr/>
        </p:nvGrpSpPr>
        <p:grpSpPr>
          <a:xfrm>
            <a:off x="375603" y="1715770"/>
            <a:ext cx="609600" cy="590550"/>
            <a:chOff x="0" y="0"/>
            <a:chExt cx="3267" cy="2854"/>
          </a:xfrm>
          <a:solidFill>
            <a:srgbClr val="1B90A2"/>
          </a:solidFill>
        </p:grpSpPr>
        <p:sp>
          <p:nvSpPr>
            <p:cNvPr id="27685" name="Freeform 14"/>
            <p:cNvSpPr/>
            <p:nvPr/>
          </p:nvSpPr>
          <p:spPr>
            <a:xfrm>
              <a:off x="0" y="0"/>
              <a:ext cx="2451" cy="2854"/>
            </a:xfrm>
            <a:custGeom>
              <a:avLst/>
              <a:gdLst/>
              <a:ahLst/>
              <a:cxnLst>
                <a:cxn ang="0">
                  <a:pos x="5082" y="2083"/>
                </a:cxn>
                <a:cxn ang="0">
                  <a:pos x="5082" y="1657"/>
                </a:cxn>
                <a:cxn ang="0">
                  <a:pos x="5082" y="852"/>
                </a:cxn>
                <a:cxn ang="0">
                  <a:pos x="4942" y="717"/>
                </a:cxn>
                <a:cxn ang="0">
                  <a:pos x="2266" y="717"/>
                </a:cxn>
                <a:cxn ang="0">
                  <a:pos x="2167" y="717"/>
                </a:cxn>
                <a:cxn ang="0">
                  <a:pos x="2167" y="840"/>
                </a:cxn>
                <a:cxn ang="0">
                  <a:pos x="2167" y="1657"/>
                </a:cxn>
                <a:cxn ang="0">
                  <a:pos x="1651" y="2161"/>
                </a:cxn>
                <a:cxn ang="0">
                  <a:pos x="811" y="2161"/>
                </a:cxn>
                <a:cxn ang="0">
                  <a:pos x="717" y="2161"/>
                </a:cxn>
                <a:cxn ang="0">
                  <a:pos x="717" y="2262"/>
                </a:cxn>
                <a:cxn ang="0">
                  <a:pos x="717" y="5893"/>
                </a:cxn>
                <a:cxn ang="0">
                  <a:pos x="856" y="6037"/>
                </a:cxn>
                <a:cxn ang="0">
                  <a:pos x="4937" y="6037"/>
                </a:cxn>
                <a:cxn ang="0">
                  <a:pos x="5082" y="5893"/>
                </a:cxn>
                <a:cxn ang="0">
                  <a:pos x="5082" y="4866"/>
                </a:cxn>
                <a:cxn ang="0">
                  <a:pos x="5115" y="4766"/>
                </a:cxn>
                <a:cxn ang="0">
                  <a:pos x="5754" y="4082"/>
                </a:cxn>
                <a:cxn ang="0">
                  <a:pos x="5794" y="4054"/>
                </a:cxn>
                <a:cxn ang="0">
                  <a:pos x="5799" y="4132"/>
                </a:cxn>
                <a:cxn ang="0">
                  <a:pos x="5799" y="5987"/>
                </a:cxn>
                <a:cxn ang="0">
                  <a:pos x="5032" y="6754"/>
                </a:cxn>
                <a:cxn ang="0">
                  <a:pos x="745" y="6754"/>
                </a:cxn>
                <a:cxn ang="0">
                  <a:pos x="0" y="6009"/>
                </a:cxn>
                <a:cxn ang="0">
                  <a:pos x="0" y="1770"/>
                </a:cxn>
                <a:cxn ang="0">
                  <a:pos x="106" y="1496"/>
                </a:cxn>
                <a:cxn ang="0">
                  <a:pos x="1483" y="151"/>
                </a:cxn>
                <a:cxn ang="0">
                  <a:pos x="1852" y="0"/>
                </a:cxn>
                <a:cxn ang="0">
                  <a:pos x="5049" y="0"/>
                </a:cxn>
                <a:cxn ang="0">
                  <a:pos x="5799" y="722"/>
                </a:cxn>
                <a:cxn ang="0">
                  <a:pos x="5794" y="1152"/>
                </a:cxn>
                <a:cxn ang="0">
                  <a:pos x="5754" y="1254"/>
                </a:cxn>
                <a:cxn ang="0">
                  <a:pos x="5273" y="1836"/>
                </a:cxn>
                <a:cxn ang="0">
                  <a:pos x="5155" y="2004"/>
                </a:cxn>
                <a:cxn ang="0">
                  <a:pos x="5082" y="2083"/>
                </a:cxn>
              </a:cxnLst>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w="9525">
              <a:noFill/>
            </a:ln>
          </p:spPr>
          <p:txBody>
            <a:bodyPr/>
            <a:p>
              <a:endParaRPr lang="zh-CN" altLang="en-US"/>
            </a:p>
          </p:txBody>
        </p:sp>
        <p:sp>
          <p:nvSpPr>
            <p:cNvPr id="27686" name="Freeform 15"/>
            <p:cNvSpPr/>
            <p:nvPr/>
          </p:nvSpPr>
          <p:spPr>
            <a:xfrm>
              <a:off x="1432" y="1010"/>
              <a:ext cx="1154" cy="1326"/>
            </a:xfrm>
            <a:custGeom>
              <a:avLst/>
              <a:gdLst/>
              <a:ahLst/>
              <a:cxnLst>
                <a:cxn ang="0">
                  <a:pos x="1963" y="0"/>
                </a:cxn>
                <a:cxn ang="0">
                  <a:pos x="2729" y="639"/>
                </a:cxn>
                <a:cxn ang="0">
                  <a:pos x="2410" y="1009"/>
                </a:cxn>
                <a:cxn ang="0">
                  <a:pos x="709" y="2747"/>
                </a:cxn>
                <a:cxn ang="0">
                  <a:pos x="218" y="3107"/>
                </a:cxn>
                <a:cxn ang="0">
                  <a:pos x="28" y="3140"/>
                </a:cxn>
                <a:cxn ang="0">
                  <a:pos x="21" y="2948"/>
                </a:cxn>
                <a:cxn ang="0">
                  <a:pos x="357" y="2266"/>
                </a:cxn>
                <a:cxn ang="0">
                  <a:pos x="1941" y="40"/>
                </a:cxn>
                <a:cxn ang="0">
                  <a:pos x="1963" y="0"/>
                </a:cxn>
              </a:cxnLst>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w="9525">
              <a:noFill/>
            </a:ln>
          </p:spPr>
          <p:txBody>
            <a:bodyPr/>
            <a:p>
              <a:endParaRPr lang="zh-CN" altLang="en-US"/>
            </a:p>
          </p:txBody>
        </p:sp>
        <p:sp>
          <p:nvSpPr>
            <p:cNvPr id="27687" name="Freeform 16"/>
            <p:cNvSpPr/>
            <p:nvPr/>
          </p:nvSpPr>
          <p:spPr>
            <a:xfrm>
              <a:off x="2345" y="291"/>
              <a:ext cx="816" cy="894"/>
            </a:xfrm>
            <a:custGeom>
              <a:avLst/>
              <a:gdLst/>
              <a:ahLst/>
              <a:cxnLst>
                <a:cxn ang="0">
                  <a:pos x="778" y="2114"/>
                </a:cxn>
                <a:cxn ang="0">
                  <a:pos x="0" y="1476"/>
                </a:cxn>
                <a:cxn ang="0">
                  <a:pos x="106" y="1343"/>
                </a:cxn>
                <a:cxn ang="0">
                  <a:pos x="1024" y="303"/>
                </a:cxn>
                <a:cxn ang="0">
                  <a:pos x="1291" y="95"/>
                </a:cxn>
                <a:cxn ang="0">
                  <a:pos x="1722" y="144"/>
                </a:cxn>
                <a:cxn ang="0">
                  <a:pos x="1869" y="577"/>
                </a:cxn>
                <a:cxn ang="0">
                  <a:pos x="1746" y="840"/>
                </a:cxn>
                <a:cxn ang="0">
                  <a:pos x="778" y="2114"/>
                </a:cxn>
              </a:cxnLst>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w="9525">
              <a:noFill/>
            </a:ln>
          </p:spPr>
          <p:txBody>
            <a:bodyPr/>
            <a:p>
              <a:endParaRPr lang="zh-CN" altLang="en-US"/>
            </a:p>
          </p:txBody>
        </p:sp>
        <p:sp>
          <p:nvSpPr>
            <p:cNvPr id="27688" name="Freeform 17"/>
            <p:cNvSpPr/>
            <p:nvPr/>
          </p:nvSpPr>
          <p:spPr>
            <a:xfrm>
              <a:off x="615" y="1124"/>
              <a:ext cx="1221" cy="199"/>
            </a:xfrm>
            <a:custGeom>
              <a:avLst/>
              <a:gdLst/>
              <a:ahLst/>
              <a:cxnLst>
                <a:cxn ang="0">
                  <a:pos x="1439" y="0"/>
                </a:cxn>
                <a:cxn ang="0">
                  <a:pos x="2778" y="0"/>
                </a:cxn>
                <a:cxn ang="0">
                  <a:pos x="2889" y="107"/>
                </a:cxn>
                <a:cxn ang="0">
                  <a:pos x="2889" y="275"/>
                </a:cxn>
                <a:cxn ang="0">
                  <a:pos x="2693" y="471"/>
                </a:cxn>
                <a:cxn ang="0">
                  <a:pos x="128" y="471"/>
                </a:cxn>
                <a:cxn ang="0">
                  <a:pos x="0" y="344"/>
                </a:cxn>
                <a:cxn ang="0">
                  <a:pos x="0" y="123"/>
                </a:cxn>
                <a:cxn ang="0">
                  <a:pos x="123" y="0"/>
                </a:cxn>
                <a:cxn ang="0">
                  <a:pos x="1439" y="0"/>
                </a:cxn>
              </a:cxnLst>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w="9525">
              <a:noFill/>
            </a:ln>
          </p:spPr>
          <p:txBody>
            <a:bodyPr/>
            <a:p>
              <a:endParaRPr lang="zh-CN" altLang="en-US"/>
            </a:p>
          </p:txBody>
        </p:sp>
        <p:sp>
          <p:nvSpPr>
            <p:cNvPr id="27689" name="Freeform 18"/>
            <p:cNvSpPr/>
            <p:nvPr/>
          </p:nvSpPr>
          <p:spPr>
            <a:xfrm>
              <a:off x="613" y="1531"/>
              <a:ext cx="1029" cy="201"/>
            </a:xfrm>
            <a:custGeom>
              <a:avLst/>
              <a:gdLst/>
              <a:ahLst/>
              <a:cxnLst>
                <a:cxn ang="0">
                  <a:pos x="2434" y="0"/>
                </a:cxn>
                <a:cxn ang="0">
                  <a:pos x="2138" y="447"/>
                </a:cxn>
                <a:cxn ang="0">
                  <a:pos x="2077" y="471"/>
                </a:cxn>
                <a:cxn ang="0">
                  <a:pos x="83" y="475"/>
                </a:cxn>
                <a:cxn ang="0">
                  <a:pos x="5" y="385"/>
                </a:cxn>
                <a:cxn ang="0">
                  <a:pos x="0" y="102"/>
                </a:cxn>
                <a:cxn ang="0">
                  <a:pos x="106" y="0"/>
                </a:cxn>
                <a:cxn ang="0">
                  <a:pos x="1062" y="0"/>
                </a:cxn>
                <a:cxn ang="0">
                  <a:pos x="2323" y="0"/>
                </a:cxn>
                <a:cxn ang="0">
                  <a:pos x="2434" y="0"/>
                </a:cxn>
              </a:cxnLst>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w="9525">
              <a:noFill/>
            </a:ln>
          </p:spPr>
          <p:txBody>
            <a:bodyPr/>
            <a:p>
              <a:endParaRPr lang="zh-CN" altLang="en-US"/>
            </a:p>
          </p:txBody>
        </p:sp>
        <p:sp>
          <p:nvSpPr>
            <p:cNvPr id="27690" name="Freeform 19"/>
            <p:cNvSpPr/>
            <p:nvPr/>
          </p:nvSpPr>
          <p:spPr>
            <a:xfrm>
              <a:off x="597" y="1919"/>
              <a:ext cx="730" cy="438"/>
            </a:xfrm>
            <a:custGeom>
              <a:avLst/>
              <a:gdLst/>
              <a:ahLst/>
              <a:cxnLst>
                <a:cxn ang="0">
                  <a:pos x="1597" y="829"/>
                </a:cxn>
                <a:cxn ang="0">
                  <a:pos x="1580" y="829"/>
                </a:cxn>
                <a:cxn ang="0">
                  <a:pos x="1306" y="857"/>
                </a:cxn>
                <a:cxn ang="0">
                  <a:pos x="1195" y="947"/>
                </a:cxn>
                <a:cxn ang="0">
                  <a:pos x="872" y="919"/>
                </a:cxn>
                <a:cxn ang="0">
                  <a:pos x="586" y="616"/>
                </a:cxn>
                <a:cxn ang="0">
                  <a:pos x="447" y="881"/>
                </a:cxn>
                <a:cxn ang="0">
                  <a:pos x="213" y="997"/>
                </a:cxn>
                <a:cxn ang="0">
                  <a:pos x="61" y="706"/>
                </a:cxn>
                <a:cxn ang="0">
                  <a:pos x="357" y="135"/>
                </a:cxn>
                <a:cxn ang="0">
                  <a:pos x="704" y="118"/>
                </a:cxn>
                <a:cxn ang="0">
                  <a:pos x="1065" y="504"/>
                </a:cxn>
                <a:cxn ang="0">
                  <a:pos x="1283" y="336"/>
                </a:cxn>
                <a:cxn ang="0">
                  <a:pos x="1569" y="324"/>
                </a:cxn>
                <a:cxn ang="0">
                  <a:pos x="1725" y="426"/>
                </a:cxn>
                <a:cxn ang="0">
                  <a:pos x="1597" y="829"/>
                </a:cxn>
              </a:cxnLst>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w="9525">
              <a:noFill/>
            </a:ln>
          </p:spPr>
          <p:txBody>
            <a:bodyPr/>
            <a:p>
              <a:endParaRPr lang="zh-CN" altLang="en-US"/>
            </a:p>
          </p:txBody>
        </p:sp>
        <p:sp>
          <p:nvSpPr>
            <p:cNvPr id="27691" name="Freeform 20"/>
            <p:cNvSpPr/>
            <p:nvPr/>
          </p:nvSpPr>
          <p:spPr>
            <a:xfrm>
              <a:off x="2586" y="710"/>
              <a:ext cx="681" cy="816"/>
            </a:xfrm>
            <a:custGeom>
              <a:avLst/>
              <a:gdLst/>
              <a:ahLst/>
              <a:cxnLst>
                <a:cxn ang="0">
                  <a:pos x="1610" y="208"/>
                </a:cxn>
                <a:cxn ang="0">
                  <a:pos x="1565" y="291"/>
                </a:cxn>
                <a:cxn ang="0">
                  <a:pos x="660" y="1455"/>
                </a:cxn>
                <a:cxn ang="0">
                  <a:pos x="319" y="1824"/>
                </a:cxn>
                <a:cxn ang="0">
                  <a:pos x="135" y="1918"/>
                </a:cxn>
                <a:cxn ang="0">
                  <a:pos x="17" y="1890"/>
                </a:cxn>
                <a:cxn ang="0">
                  <a:pos x="17" y="1757"/>
                </a:cxn>
                <a:cxn ang="0">
                  <a:pos x="246" y="1466"/>
                </a:cxn>
                <a:cxn ang="0">
                  <a:pos x="1175" y="296"/>
                </a:cxn>
                <a:cxn ang="0">
                  <a:pos x="1319" y="83"/>
                </a:cxn>
                <a:cxn ang="0">
                  <a:pos x="1471" y="21"/>
                </a:cxn>
                <a:cxn ang="0">
                  <a:pos x="1610" y="208"/>
                </a:cxn>
              </a:cxnLst>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w="9525">
              <a:noFill/>
            </a:ln>
          </p:spPr>
          <p:txBody>
            <a:bodyPr/>
            <a:p>
              <a:endParaRPr lang="zh-CN" altLang="en-US"/>
            </a:p>
          </p:txBody>
        </p:sp>
        <p:sp>
          <p:nvSpPr>
            <p:cNvPr id="27692" name="Freeform 21"/>
            <p:cNvSpPr/>
            <p:nvPr/>
          </p:nvSpPr>
          <p:spPr>
            <a:xfrm>
              <a:off x="1226" y="511"/>
              <a:ext cx="610" cy="199"/>
            </a:xfrm>
            <a:custGeom>
              <a:avLst/>
              <a:gdLst/>
              <a:ahLst/>
              <a:cxnLst>
                <a:cxn ang="0">
                  <a:pos x="721" y="471"/>
                </a:cxn>
                <a:cxn ang="0">
                  <a:pos x="102" y="471"/>
                </a:cxn>
                <a:cxn ang="0">
                  <a:pos x="0" y="370"/>
                </a:cxn>
                <a:cxn ang="0">
                  <a:pos x="0" y="90"/>
                </a:cxn>
                <a:cxn ang="0">
                  <a:pos x="83" y="0"/>
                </a:cxn>
                <a:cxn ang="0">
                  <a:pos x="1359" y="0"/>
                </a:cxn>
                <a:cxn ang="0">
                  <a:pos x="1442" y="85"/>
                </a:cxn>
                <a:cxn ang="0">
                  <a:pos x="1442" y="381"/>
                </a:cxn>
                <a:cxn ang="0">
                  <a:pos x="1348" y="471"/>
                </a:cxn>
                <a:cxn ang="0">
                  <a:pos x="721" y="471"/>
                </a:cxn>
              </a:cxnLst>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w="9525">
              <a:noFill/>
            </a:ln>
          </p:spPr>
          <p:txBody>
            <a:bodyPr/>
            <a:p>
              <a:endParaRPr lang="zh-CN" altLang="en-US"/>
            </a:p>
          </p:txBody>
        </p:sp>
      </p:grpSp>
      <p:sp>
        <p:nvSpPr>
          <p:cNvPr id="2" name="文本框 1"/>
          <p:cNvSpPr txBox="1"/>
          <p:nvPr/>
        </p:nvSpPr>
        <p:spPr>
          <a:xfrm>
            <a:off x="892175" y="4419600"/>
            <a:ext cx="9863455" cy="1371600"/>
          </a:xfrm>
          <a:prstGeom prst="rect">
            <a:avLst/>
          </a:prstGeom>
          <a:noFill/>
          <a:ln w="9525">
            <a:noFill/>
            <a:miter/>
          </a:ln>
        </p:spPr>
        <p:txBody>
          <a:bodyPr wrap="square">
            <a:spAutoFit/>
          </a:bodyPr>
          <a:p>
            <a:pPr marL="0" indent="0" algn="l"/>
            <a:r>
              <a:rPr lang="en-US" altLang="zh-CN" sz="1400" b="0" u="none">
                <a:latin typeface="宋体" charset="0"/>
                <a:ea typeface="宋体" charset="0"/>
                <a:cs typeface="宋体" charset="0"/>
              </a:rPr>
              <a:t>[1]</a:t>
            </a:r>
            <a:r>
              <a:rPr lang="en-US" altLang="zh-CN" sz="1400" b="0" u="none">
                <a:solidFill>
                  <a:srgbClr val="222222"/>
                </a:solidFill>
                <a:highlight>
                  <a:srgbClr val="FFFFFF"/>
                </a:highlight>
                <a:latin typeface="Arial" charset="0"/>
                <a:ea typeface="Arial" charset="0"/>
                <a:cs typeface="Arial" charset="0"/>
              </a:rPr>
              <a:t>Kjaergaard M B, Munk C V. Hyperbolic location fingerprinting: A calibration-free solution for handling differences in signal strength (concise contribution)[C]//Pervasive Computing and Communications, 2008. PerCom 2008. Sixth Annual IEEE International Conference on. IEEE, 2008: 110-116.</a:t>
            </a:r>
            <a:r>
              <a:rPr lang="en-US" altLang="zh-CN" sz="1400" b="0" u="none">
                <a:latin typeface="宋体" charset="0"/>
                <a:ea typeface="宋体" charset="0"/>
                <a:cs typeface="宋体" charset="0"/>
              </a:rPr>
              <a:t>[2]</a:t>
            </a:r>
            <a:r>
              <a:rPr lang="en-US" altLang="zh-CN" sz="1400" b="0" u="none">
                <a:solidFill>
                  <a:srgbClr val="222222"/>
                </a:solidFill>
                <a:highlight>
                  <a:srgbClr val="FFFFFF"/>
                </a:highlight>
                <a:latin typeface="Arial" charset="0"/>
                <a:ea typeface="Arial" charset="0"/>
                <a:cs typeface="Arial" charset="0"/>
              </a:rPr>
              <a:t>Kjrgaard M B, Treu G, Ruppel P, et al. Efficient indoor proximity and separation detection for location fingerprinting[C]//Proceedings of the 1st international conference on MOBILe Wireless MiddleWARE, Operating Systems, and Applications. ICST (Institute for Computer Sciences, Social-Informatics and Telecommunications Engineering), 2008: 1.</a:t>
            </a:r>
            <a:endParaRPr lang="zh-CN" altLang="en-US" sz="1400"/>
          </a:p>
        </p:txBody>
      </p:sp>
      <p:pic>
        <p:nvPicPr>
          <p:cNvPr id="-2147482617" name="图片 9"/>
          <p:cNvPicPr>
            <a:picLocks noChangeAspect="1"/>
          </p:cNvPicPr>
          <p:nvPr/>
        </p:nvPicPr>
        <p:blipFill>
          <a:blip r:embed="rId1"/>
          <a:stretch>
            <a:fillRect/>
          </a:stretch>
        </p:blipFill>
        <p:spPr>
          <a:xfrm>
            <a:off x="962025" y="1537970"/>
            <a:ext cx="10147935" cy="4411345"/>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7482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1139190" y="1515110"/>
            <a:ext cx="10165080" cy="4391660"/>
          </a:xfrm>
          <a:prstGeom prst="rect">
            <a:avLst/>
          </a:prstGeom>
          <a:noFill/>
        </p:spPr>
        <p:txBody>
          <a:bodyPr wrap="square" rtlCol="0" anchor="t">
            <a:spAutoFit/>
          </a:bodyPr>
          <a:p>
            <a:endParaRPr lang="zh-CN" altLang="en-US" b="1"/>
          </a:p>
          <a:p>
            <a:r>
              <a:rPr lang="zh-CN" altLang="en-US" sz="2400">
                <a:solidFill>
                  <a:schemeClr val="tx1"/>
                </a:solidFill>
              </a:rPr>
              <a:t>         </a:t>
            </a:r>
            <a:r>
              <a:rPr lang="zh-CN" altLang="en-US" sz="2400"/>
              <a:t>假设在室内环境中存在 {AP1，AP2，AP3⋯APN} N 个 WI-FI 无 线 接 入 点。</a:t>
            </a:r>
            <a:endParaRPr lang="zh-CN" altLang="en-US" sz="2400"/>
          </a:p>
          <a:p>
            <a:r>
              <a:rPr lang="zh-CN" altLang="en-US" sz="2400"/>
              <a:t>         </a:t>
            </a:r>
            <a:r>
              <a:rPr lang="zh-CN" altLang="en-US" sz="2400">
                <a:solidFill>
                  <a:srgbClr val="FF0000"/>
                </a:solidFill>
              </a:rPr>
              <a:t>离线训练阶段</a:t>
            </a:r>
            <a:r>
              <a:rPr lang="zh-CN" altLang="en-US" sz="2400"/>
              <a:t>，首先在室内均匀地选取 P = {P1，P2，P3⋯PM} M 个点， 其坐标分别为 {(x1,y1),(x2,y2),(x3,y3)⋯(xM,yM)} ；然 后，分别在每个点 Pi(1 ≤ i ≤ M) 处采集各个AP的信号强度作为该点的指纹，记为 RSSi =(RSSi1,RSSi2 ⋯RSSij⋯RSSiN) ，其中 RSSij 是点 Pi 处接收到 APj 的信号强度值；最后，将每个点的坐标和指纹 {(xi ,yi),(RSSi1,RSSi2⋯RSSij⋯RSSiN),1 ≤ i ≤ M}存入数据库。</a:t>
            </a:r>
            <a:endParaRPr lang="zh-CN" altLang="en-US" sz="2400"/>
          </a:p>
          <a:p>
            <a:r>
              <a:rPr lang="zh-CN" altLang="en-US" sz="2400"/>
              <a:t>         </a:t>
            </a:r>
            <a:r>
              <a:rPr lang="zh-CN" altLang="en-US" sz="2400">
                <a:solidFill>
                  <a:srgbClr val="FF0000"/>
                </a:solidFill>
              </a:rPr>
              <a:t>在线定位阶段</a:t>
            </a:r>
            <a:r>
              <a:rPr lang="zh-CN" altLang="en-US" sz="2400"/>
              <a:t>，首先在待定位的地方获 取每个AP的信号强度值 (S1,S2,S3⋯Si⋯SN) ，其中 Si 为接收到 APi 的信号强度值；然后采用公式（1） 计算待定位处 RSS 向量与数据库中各点 RSS向量之间的距离。</a:t>
            </a:r>
            <a:endParaRPr lang="zh-CN" altLang="en-US" sz="2400"/>
          </a:p>
        </p:txBody>
      </p:sp>
      <p:sp>
        <p:nvSpPr>
          <p:cNvPr id="100" name="文本框 99"/>
          <p:cNvSpPr txBox="1"/>
          <p:nvPr/>
        </p:nvSpPr>
        <p:spPr>
          <a:xfrm>
            <a:off x="584835" y="982980"/>
            <a:ext cx="6374765" cy="518160"/>
          </a:xfrm>
          <a:prstGeom prst="rect">
            <a:avLst/>
          </a:prstGeom>
          <a:noFill/>
          <a:ln w="9525">
            <a:noFill/>
            <a:miter/>
          </a:ln>
        </p:spPr>
        <p:txBody>
          <a:bodyPr wrap="square">
            <a:spAutoFit/>
          </a:bodyPr>
          <a:p>
            <a:pPr marL="0" indent="0" algn="l"/>
            <a:r>
              <a:rPr lang="zh-CN" sz="2800" b="1" u="none">
                <a:latin typeface="宋体" charset="0"/>
                <a:ea typeface="宋体" charset="0"/>
                <a:cs typeface="宋体" charset="0"/>
              </a:rPr>
              <a:t>无线信号的空间特征：</a:t>
            </a:r>
            <a:endParaRPr lang="zh-CN" sz="2800" b="1">
              <a:latin typeface="宋体" charset="0"/>
              <a:ea typeface="宋体" charset="0"/>
            </a:endParaRPr>
          </a:p>
        </p:txBody>
      </p:sp>
      <p:grpSp>
        <p:nvGrpSpPr>
          <p:cNvPr id="27684" name="组合 17448"/>
          <p:cNvGrpSpPr/>
          <p:nvPr/>
        </p:nvGrpSpPr>
        <p:grpSpPr>
          <a:xfrm>
            <a:off x="375603" y="1715770"/>
            <a:ext cx="609600" cy="590550"/>
            <a:chOff x="0" y="0"/>
            <a:chExt cx="3267" cy="2854"/>
          </a:xfrm>
          <a:solidFill>
            <a:srgbClr val="1B90A2"/>
          </a:solidFill>
        </p:grpSpPr>
        <p:sp>
          <p:nvSpPr>
            <p:cNvPr id="27685" name="Freeform 14"/>
            <p:cNvSpPr/>
            <p:nvPr/>
          </p:nvSpPr>
          <p:spPr>
            <a:xfrm>
              <a:off x="0" y="0"/>
              <a:ext cx="2451" cy="2854"/>
            </a:xfrm>
            <a:custGeom>
              <a:avLst/>
              <a:gdLst/>
              <a:ahLst/>
              <a:cxnLst>
                <a:cxn ang="0">
                  <a:pos x="5082" y="2083"/>
                </a:cxn>
                <a:cxn ang="0">
                  <a:pos x="5082" y="1657"/>
                </a:cxn>
                <a:cxn ang="0">
                  <a:pos x="5082" y="852"/>
                </a:cxn>
                <a:cxn ang="0">
                  <a:pos x="4942" y="717"/>
                </a:cxn>
                <a:cxn ang="0">
                  <a:pos x="2266" y="717"/>
                </a:cxn>
                <a:cxn ang="0">
                  <a:pos x="2167" y="717"/>
                </a:cxn>
                <a:cxn ang="0">
                  <a:pos x="2167" y="840"/>
                </a:cxn>
                <a:cxn ang="0">
                  <a:pos x="2167" y="1657"/>
                </a:cxn>
                <a:cxn ang="0">
                  <a:pos x="1651" y="2161"/>
                </a:cxn>
                <a:cxn ang="0">
                  <a:pos x="811" y="2161"/>
                </a:cxn>
                <a:cxn ang="0">
                  <a:pos x="717" y="2161"/>
                </a:cxn>
                <a:cxn ang="0">
                  <a:pos x="717" y="2262"/>
                </a:cxn>
                <a:cxn ang="0">
                  <a:pos x="717" y="5893"/>
                </a:cxn>
                <a:cxn ang="0">
                  <a:pos x="856" y="6037"/>
                </a:cxn>
                <a:cxn ang="0">
                  <a:pos x="4937" y="6037"/>
                </a:cxn>
                <a:cxn ang="0">
                  <a:pos x="5082" y="5893"/>
                </a:cxn>
                <a:cxn ang="0">
                  <a:pos x="5082" y="4866"/>
                </a:cxn>
                <a:cxn ang="0">
                  <a:pos x="5115" y="4766"/>
                </a:cxn>
                <a:cxn ang="0">
                  <a:pos x="5754" y="4082"/>
                </a:cxn>
                <a:cxn ang="0">
                  <a:pos x="5794" y="4054"/>
                </a:cxn>
                <a:cxn ang="0">
                  <a:pos x="5799" y="4132"/>
                </a:cxn>
                <a:cxn ang="0">
                  <a:pos x="5799" y="5987"/>
                </a:cxn>
                <a:cxn ang="0">
                  <a:pos x="5032" y="6754"/>
                </a:cxn>
                <a:cxn ang="0">
                  <a:pos x="745" y="6754"/>
                </a:cxn>
                <a:cxn ang="0">
                  <a:pos x="0" y="6009"/>
                </a:cxn>
                <a:cxn ang="0">
                  <a:pos x="0" y="1770"/>
                </a:cxn>
                <a:cxn ang="0">
                  <a:pos x="106" y="1496"/>
                </a:cxn>
                <a:cxn ang="0">
                  <a:pos x="1483" y="151"/>
                </a:cxn>
                <a:cxn ang="0">
                  <a:pos x="1852" y="0"/>
                </a:cxn>
                <a:cxn ang="0">
                  <a:pos x="5049" y="0"/>
                </a:cxn>
                <a:cxn ang="0">
                  <a:pos x="5799" y="722"/>
                </a:cxn>
                <a:cxn ang="0">
                  <a:pos x="5794" y="1152"/>
                </a:cxn>
                <a:cxn ang="0">
                  <a:pos x="5754" y="1254"/>
                </a:cxn>
                <a:cxn ang="0">
                  <a:pos x="5273" y="1836"/>
                </a:cxn>
                <a:cxn ang="0">
                  <a:pos x="5155" y="2004"/>
                </a:cxn>
                <a:cxn ang="0">
                  <a:pos x="5082" y="2083"/>
                </a:cxn>
              </a:cxnLst>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w="9525">
              <a:noFill/>
            </a:ln>
          </p:spPr>
          <p:txBody>
            <a:bodyPr/>
            <a:p>
              <a:endParaRPr lang="zh-CN" altLang="en-US"/>
            </a:p>
          </p:txBody>
        </p:sp>
        <p:sp>
          <p:nvSpPr>
            <p:cNvPr id="27686" name="Freeform 15"/>
            <p:cNvSpPr/>
            <p:nvPr/>
          </p:nvSpPr>
          <p:spPr>
            <a:xfrm>
              <a:off x="1432" y="1010"/>
              <a:ext cx="1154" cy="1326"/>
            </a:xfrm>
            <a:custGeom>
              <a:avLst/>
              <a:gdLst/>
              <a:ahLst/>
              <a:cxnLst>
                <a:cxn ang="0">
                  <a:pos x="1963" y="0"/>
                </a:cxn>
                <a:cxn ang="0">
                  <a:pos x="2729" y="639"/>
                </a:cxn>
                <a:cxn ang="0">
                  <a:pos x="2410" y="1009"/>
                </a:cxn>
                <a:cxn ang="0">
                  <a:pos x="709" y="2747"/>
                </a:cxn>
                <a:cxn ang="0">
                  <a:pos x="218" y="3107"/>
                </a:cxn>
                <a:cxn ang="0">
                  <a:pos x="28" y="3140"/>
                </a:cxn>
                <a:cxn ang="0">
                  <a:pos x="21" y="2948"/>
                </a:cxn>
                <a:cxn ang="0">
                  <a:pos x="357" y="2266"/>
                </a:cxn>
                <a:cxn ang="0">
                  <a:pos x="1941" y="40"/>
                </a:cxn>
                <a:cxn ang="0">
                  <a:pos x="1963" y="0"/>
                </a:cxn>
              </a:cxnLst>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w="9525">
              <a:noFill/>
            </a:ln>
          </p:spPr>
          <p:txBody>
            <a:bodyPr/>
            <a:p>
              <a:endParaRPr lang="zh-CN" altLang="en-US"/>
            </a:p>
          </p:txBody>
        </p:sp>
        <p:sp>
          <p:nvSpPr>
            <p:cNvPr id="27687" name="Freeform 16"/>
            <p:cNvSpPr/>
            <p:nvPr/>
          </p:nvSpPr>
          <p:spPr>
            <a:xfrm>
              <a:off x="2345" y="291"/>
              <a:ext cx="816" cy="894"/>
            </a:xfrm>
            <a:custGeom>
              <a:avLst/>
              <a:gdLst/>
              <a:ahLst/>
              <a:cxnLst>
                <a:cxn ang="0">
                  <a:pos x="778" y="2114"/>
                </a:cxn>
                <a:cxn ang="0">
                  <a:pos x="0" y="1476"/>
                </a:cxn>
                <a:cxn ang="0">
                  <a:pos x="106" y="1343"/>
                </a:cxn>
                <a:cxn ang="0">
                  <a:pos x="1024" y="303"/>
                </a:cxn>
                <a:cxn ang="0">
                  <a:pos x="1291" y="95"/>
                </a:cxn>
                <a:cxn ang="0">
                  <a:pos x="1722" y="144"/>
                </a:cxn>
                <a:cxn ang="0">
                  <a:pos x="1869" y="577"/>
                </a:cxn>
                <a:cxn ang="0">
                  <a:pos x="1746" y="840"/>
                </a:cxn>
                <a:cxn ang="0">
                  <a:pos x="778" y="2114"/>
                </a:cxn>
              </a:cxnLst>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w="9525">
              <a:noFill/>
            </a:ln>
          </p:spPr>
          <p:txBody>
            <a:bodyPr/>
            <a:p>
              <a:endParaRPr lang="zh-CN" altLang="en-US"/>
            </a:p>
          </p:txBody>
        </p:sp>
        <p:sp>
          <p:nvSpPr>
            <p:cNvPr id="27688" name="Freeform 17"/>
            <p:cNvSpPr/>
            <p:nvPr/>
          </p:nvSpPr>
          <p:spPr>
            <a:xfrm>
              <a:off x="615" y="1124"/>
              <a:ext cx="1221" cy="199"/>
            </a:xfrm>
            <a:custGeom>
              <a:avLst/>
              <a:gdLst/>
              <a:ahLst/>
              <a:cxnLst>
                <a:cxn ang="0">
                  <a:pos x="1439" y="0"/>
                </a:cxn>
                <a:cxn ang="0">
                  <a:pos x="2778" y="0"/>
                </a:cxn>
                <a:cxn ang="0">
                  <a:pos x="2889" y="107"/>
                </a:cxn>
                <a:cxn ang="0">
                  <a:pos x="2889" y="275"/>
                </a:cxn>
                <a:cxn ang="0">
                  <a:pos x="2693" y="471"/>
                </a:cxn>
                <a:cxn ang="0">
                  <a:pos x="128" y="471"/>
                </a:cxn>
                <a:cxn ang="0">
                  <a:pos x="0" y="344"/>
                </a:cxn>
                <a:cxn ang="0">
                  <a:pos x="0" y="123"/>
                </a:cxn>
                <a:cxn ang="0">
                  <a:pos x="123" y="0"/>
                </a:cxn>
                <a:cxn ang="0">
                  <a:pos x="1439" y="0"/>
                </a:cxn>
              </a:cxnLst>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w="9525">
              <a:noFill/>
            </a:ln>
          </p:spPr>
          <p:txBody>
            <a:bodyPr/>
            <a:p>
              <a:endParaRPr lang="zh-CN" altLang="en-US"/>
            </a:p>
          </p:txBody>
        </p:sp>
        <p:sp>
          <p:nvSpPr>
            <p:cNvPr id="27689" name="Freeform 18"/>
            <p:cNvSpPr/>
            <p:nvPr/>
          </p:nvSpPr>
          <p:spPr>
            <a:xfrm>
              <a:off x="613" y="1531"/>
              <a:ext cx="1029" cy="201"/>
            </a:xfrm>
            <a:custGeom>
              <a:avLst/>
              <a:gdLst/>
              <a:ahLst/>
              <a:cxnLst>
                <a:cxn ang="0">
                  <a:pos x="2434" y="0"/>
                </a:cxn>
                <a:cxn ang="0">
                  <a:pos x="2138" y="447"/>
                </a:cxn>
                <a:cxn ang="0">
                  <a:pos x="2077" y="471"/>
                </a:cxn>
                <a:cxn ang="0">
                  <a:pos x="83" y="475"/>
                </a:cxn>
                <a:cxn ang="0">
                  <a:pos x="5" y="385"/>
                </a:cxn>
                <a:cxn ang="0">
                  <a:pos x="0" y="102"/>
                </a:cxn>
                <a:cxn ang="0">
                  <a:pos x="106" y="0"/>
                </a:cxn>
                <a:cxn ang="0">
                  <a:pos x="1062" y="0"/>
                </a:cxn>
                <a:cxn ang="0">
                  <a:pos x="2323" y="0"/>
                </a:cxn>
                <a:cxn ang="0">
                  <a:pos x="2434" y="0"/>
                </a:cxn>
              </a:cxnLst>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w="9525">
              <a:noFill/>
            </a:ln>
          </p:spPr>
          <p:txBody>
            <a:bodyPr/>
            <a:p>
              <a:endParaRPr lang="zh-CN" altLang="en-US"/>
            </a:p>
          </p:txBody>
        </p:sp>
        <p:sp>
          <p:nvSpPr>
            <p:cNvPr id="27690" name="Freeform 19"/>
            <p:cNvSpPr/>
            <p:nvPr/>
          </p:nvSpPr>
          <p:spPr>
            <a:xfrm>
              <a:off x="597" y="1919"/>
              <a:ext cx="730" cy="438"/>
            </a:xfrm>
            <a:custGeom>
              <a:avLst/>
              <a:gdLst/>
              <a:ahLst/>
              <a:cxnLst>
                <a:cxn ang="0">
                  <a:pos x="1597" y="829"/>
                </a:cxn>
                <a:cxn ang="0">
                  <a:pos x="1580" y="829"/>
                </a:cxn>
                <a:cxn ang="0">
                  <a:pos x="1306" y="857"/>
                </a:cxn>
                <a:cxn ang="0">
                  <a:pos x="1195" y="947"/>
                </a:cxn>
                <a:cxn ang="0">
                  <a:pos x="872" y="919"/>
                </a:cxn>
                <a:cxn ang="0">
                  <a:pos x="586" y="616"/>
                </a:cxn>
                <a:cxn ang="0">
                  <a:pos x="447" y="881"/>
                </a:cxn>
                <a:cxn ang="0">
                  <a:pos x="213" y="997"/>
                </a:cxn>
                <a:cxn ang="0">
                  <a:pos x="61" y="706"/>
                </a:cxn>
                <a:cxn ang="0">
                  <a:pos x="357" y="135"/>
                </a:cxn>
                <a:cxn ang="0">
                  <a:pos x="704" y="118"/>
                </a:cxn>
                <a:cxn ang="0">
                  <a:pos x="1065" y="504"/>
                </a:cxn>
                <a:cxn ang="0">
                  <a:pos x="1283" y="336"/>
                </a:cxn>
                <a:cxn ang="0">
                  <a:pos x="1569" y="324"/>
                </a:cxn>
                <a:cxn ang="0">
                  <a:pos x="1725" y="426"/>
                </a:cxn>
                <a:cxn ang="0">
                  <a:pos x="1597" y="829"/>
                </a:cxn>
              </a:cxnLst>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w="9525">
              <a:noFill/>
            </a:ln>
          </p:spPr>
          <p:txBody>
            <a:bodyPr/>
            <a:p>
              <a:endParaRPr lang="zh-CN" altLang="en-US"/>
            </a:p>
          </p:txBody>
        </p:sp>
        <p:sp>
          <p:nvSpPr>
            <p:cNvPr id="27691" name="Freeform 20"/>
            <p:cNvSpPr/>
            <p:nvPr/>
          </p:nvSpPr>
          <p:spPr>
            <a:xfrm>
              <a:off x="2586" y="710"/>
              <a:ext cx="681" cy="816"/>
            </a:xfrm>
            <a:custGeom>
              <a:avLst/>
              <a:gdLst/>
              <a:ahLst/>
              <a:cxnLst>
                <a:cxn ang="0">
                  <a:pos x="1610" y="208"/>
                </a:cxn>
                <a:cxn ang="0">
                  <a:pos x="1565" y="291"/>
                </a:cxn>
                <a:cxn ang="0">
                  <a:pos x="660" y="1455"/>
                </a:cxn>
                <a:cxn ang="0">
                  <a:pos x="319" y="1824"/>
                </a:cxn>
                <a:cxn ang="0">
                  <a:pos x="135" y="1918"/>
                </a:cxn>
                <a:cxn ang="0">
                  <a:pos x="17" y="1890"/>
                </a:cxn>
                <a:cxn ang="0">
                  <a:pos x="17" y="1757"/>
                </a:cxn>
                <a:cxn ang="0">
                  <a:pos x="246" y="1466"/>
                </a:cxn>
                <a:cxn ang="0">
                  <a:pos x="1175" y="296"/>
                </a:cxn>
                <a:cxn ang="0">
                  <a:pos x="1319" y="83"/>
                </a:cxn>
                <a:cxn ang="0">
                  <a:pos x="1471" y="21"/>
                </a:cxn>
                <a:cxn ang="0">
                  <a:pos x="1610" y="208"/>
                </a:cxn>
              </a:cxnLst>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w="9525">
              <a:noFill/>
            </a:ln>
          </p:spPr>
          <p:txBody>
            <a:bodyPr/>
            <a:p>
              <a:endParaRPr lang="zh-CN" altLang="en-US"/>
            </a:p>
          </p:txBody>
        </p:sp>
        <p:sp>
          <p:nvSpPr>
            <p:cNvPr id="27692" name="Freeform 21"/>
            <p:cNvSpPr/>
            <p:nvPr/>
          </p:nvSpPr>
          <p:spPr>
            <a:xfrm>
              <a:off x="1226" y="511"/>
              <a:ext cx="610" cy="199"/>
            </a:xfrm>
            <a:custGeom>
              <a:avLst/>
              <a:gdLst/>
              <a:ahLst/>
              <a:cxnLst>
                <a:cxn ang="0">
                  <a:pos x="721" y="471"/>
                </a:cxn>
                <a:cxn ang="0">
                  <a:pos x="102" y="471"/>
                </a:cxn>
                <a:cxn ang="0">
                  <a:pos x="0" y="370"/>
                </a:cxn>
                <a:cxn ang="0">
                  <a:pos x="0" y="90"/>
                </a:cxn>
                <a:cxn ang="0">
                  <a:pos x="83" y="0"/>
                </a:cxn>
                <a:cxn ang="0">
                  <a:pos x="1359" y="0"/>
                </a:cxn>
                <a:cxn ang="0">
                  <a:pos x="1442" y="85"/>
                </a:cxn>
                <a:cxn ang="0">
                  <a:pos x="1442" y="381"/>
                </a:cxn>
                <a:cxn ang="0">
                  <a:pos x="1348" y="471"/>
                </a:cxn>
                <a:cxn ang="0">
                  <a:pos x="721" y="471"/>
                </a:cxn>
              </a:cxnLst>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w="9525">
              <a:noFill/>
            </a:ln>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1139190" y="1515110"/>
            <a:ext cx="10165080" cy="1099820"/>
          </a:xfrm>
          <a:prstGeom prst="rect">
            <a:avLst/>
          </a:prstGeom>
          <a:noFill/>
        </p:spPr>
        <p:txBody>
          <a:bodyPr wrap="square" rtlCol="0" anchor="t">
            <a:spAutoFit/>
          </a:bodyPr>
          <a:p>
            <a:endParaRPr lang="zh-CN" altLang="en-US" b="1"/>
          </a:p>
          <a:p>
            <a:r>
              <a:rPr lang="zh-CN" altLang="en-US" sz="2400">
                <a:solidFill>
                  <a:schemeClr val="tx1"/>
                </a:solidFill>
              </a:rPr>
              <a:t>         </a:t>
            </a:r>
            <a:r>
              <a:rPr lang="zh-CN" altLang="en-US" sz="2400"/>
              <a:t>信号强度空间的欧氏距离和tanimoto系数（值越大，越不相似）</a:t>
            </a:r>
            <a:endParaRPr lang="zh-CN" altLang="en-US" sz="2400"/>
          </a:p>
          <a:p>
            <a:r>
              <a:rPr lang="zh-CN" altLang="en-US" sz="2400"/>
              <a:t>         </a:t>
            </a:r>
            <a:endParaRPr lang="zh-CN" altLang="en-US" sz="2400"/>
          </a:p>
        </p:txBody>
      </p:sp>
      <p:sp>
        <p:nvSpPr>
          <p:cNvPr id="100" name="文本框 99"/>
          <p:cNvSpPr txBox="1"/>
          <p:nvPr/>
        </p:nvSpPr>
        <p:spPr>
          <a:xfrm>
            <a:off x="584835" y="982980"/>
            <a:ext cx="6374765" cy="518160"/>
          </a:xfrm>
          <a:prstGeom prst="rect">
            <a:avLst/>
          </a:prstGeom>
          <a:noFill/>
          <a:ln w="9525">
            <a:noFill/>
            <a:miter/>
          </a:ln>
        </p:spPr>
        <p:txBody>
          <a:bodyPr wrap="square">
            <a:spAutoFit/>
          </a:bodyPr>
          <a:p>
            <a:pPr marL="0" indent="0" algn="l"/>
            <a:r>
              <a:rPr lang="zh-CN" sz="2800" b="1" u="none">
                <a:latin typeface="宋体" charset="0"/>
                <a:ea typeface="宋体" charset="0"/>
                <a:cs typeface="宋体" charset="0"/>
              </a:rPr>
              <a:t>无线信号信号强度特征：</a:t>
            </a:r>
            <a:endParaRPr lang="zh-CN" sz="2800" b="1">
              <a:latin typeface="宋体" charset="0"/>
              <a:ea typeface="宋体" charset="0"/>
            </a:endParaRPr>
          </a:p>
        </p:txBody>
      </p:sp>
      <p:pic>
        <p:nvPicPr>
          <p:cNvPr id="-2147482596" name="图片 -2147482597"/>
          <p:cNvPicPr>
            <a:picLocks noChangeAspect="1"/>
          </p:cNvPicPr>
          <p:nvPr/>
        </p:nvPicPr>
        <p:blipFill>
          <a:blip r:embed="rId1"/>
          <a:stretch>
            <a:fillRect/>
          </a:stretch>
        </p:blipFill>
        <p:spPr>
          <a:xfrm>
            <a:off x="2231390" y="2527935"/>
            <a:ext cx="2767965" cy="796290"/>
          </a:xfrm>
          <a:prstGeom prst="rect">
            <a:avLst/>
          </a:prstGeom>
          <a:noFill/>
          <a:ln w="9525">
            <a:noFill/>
            <a:miter/>
          </a:ln>
        </p:spPr>
      </p:pic>
      <p:pic>
        <p:nvPicPr>
          <p:cNvPr id="-2147482615" name="图片 11"/>
          <p:cNvPicPr>
            <a:picLocks noChangeAspect="1"/>
          </p:cNvPicPr>
          <p:nvPr/>
        </p:nvPicPr>
        <p:blipFill>
          <a:blip r:embed="rId2"/>
          <a:stretch>
            <a:fillRect/>
          </a:stretch>
        </p:blipFill>
        <p:spPr>
          <a:xfrm>
            <a:off x="2091055" y="3721735"/>
            <a:ext cx="5095875" cy="1045210"/>
          </a:xfrm>
          <a:prstGeom prst="rect">
            <a:avLst/>
          </a:prstGeom>
          <a:noFill/>
          <a:ln w="9525">
            <a:noFill/>
            <a:miter/>
          </a:ln>
        </p:spPr>
      </p:pic>
      <p:pic>
        <p:nvPicPr>
          <p:cNvPr id="2" name="图片 1"/>
          <p:cNvPicPr>
            <a:picLocks noChangeAspect="1"/>
          </p:cNvPicPr>
          <p:nvPr/>
        </p:nvPicPr>
        <p:blipFill>
          <a:blip r:embed="rId3"/>
          <a:stretch>
            <a:fillRect/>
          </a:stretch>
        </p:blipFill>
        <p:spPr>
          <a:xfrm>
            <a:off x="5703570" y="2657475"/>
            <a:ext cx="266700" cy="323850"/>
          </a:xfrm>
          <a:prstGeom prst="rect">
            <a:avLst/>
          </a:prstGeom>
        </p:spPr>
      </p:pic>
      <p:sp>
        <p:nvSpPr>
          <p:cNvPr id="3" name="文本框 2"/>
          <p:cNvSpPr txBox="1"/>
          <p:nvPr/>
        </p:nvSpPr>
        <p:spPr>
          <a:xfrm>
            <a:off x="6020435" y="2613660"/>
            <a:ext cx="4281805" cy="640080"/>
          </a:xfrm>
          <a:prstGeom prst="rect">
            <a:avLst/>
          </a:prstGeom>
          <a:noFill/>
        </p:spPr>
        <p:txBody>
          <a:bodyPr wrap="square" rtlCol="0">
            <a:spAutoFit/>
          </a:bodyPr>
          <a:p>
            <a:r>
              <a:rPr lang="zh-CN" altLang="en-US"/>
              <a:t>为一段时间信号强度向量列表中计算每个接入点的平均值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1032510" y="1713230"/>
            <a:ext cx="10165080" cy="2928620"/>
          </a:xfrm>
          <a:prstGeom prst="rect">
            <a:avLst/>
          </a:prstGeom>
          <a:noFill/>
        </p:spPr>
        <p:txBody>
          <a:bodyPr wrap="square" rtlCol="0" anchor="t">
            <a:spAutoFit/>
          </a:bodyPr>
          <a:p>
            <a:endParaRPr lang="zh-CN" altLang="en-US" b="1"/>
          </a:p>
          <a:p>
            <a:r>
              <a:rPr lang="zh-CN" altLang="en-US" sz="2400">
                <a:solidFill>
                  <a:schemeClr val="tx1"/>
                </a:solidFill>
              </a:rPr>
              <a:t>         </a:t>
            </a:r>
            <a:r>
              <a:rPr lang="zh-CN" altLang="en-US" sz="2400"/>
              <a:t>人群识别：首先是基于空间位置的聚类给定时间步，采用联合密度聚类（基于特征空间的距离而不是标准距离,半径定义为内部人群的</a:t>
            </a:r>
            <a:r>
              <a:rPr lang="zh-CN" altLang="en-US" sz="2400">
                <a:sym typeface="Symbol" charset="0"/>
              </a:rPr>
              <a:t></a:t>
            </a:r>
            <a:r>
              <a:rPr lang="zh-CN" altLang="en-US" sz="2400"/>
              <a:t>+</a:t>
            </a:r>
            <a:r>
              <a:rPr lang="zh-CN" altLang="en-US" sz="2400">
                <a:sym typeface="Symbol" charset="0"/>
              </a:rPr>
              <a:t>（通过测试集获得）</a:t>
            </a:r>
            <a:r>
              <a:rPr lang="zh-CN" altLang="en-US" sz="2400"/>
              <a:t>）然后是时序的聚类，聚类是否保持多个时间步</a:t>
            </a:r>
            <a:endParaRPr lang="zh-CN" altLang="en-US" sz="2400"/>
          </a:p>
          <a:p>
            <a:endParaRPr lang="zh-CN" altLang="en-US" sz="2400"/>
          </a:p>
          <a:p>
            <a:r>
              <a:rPr lang="zh-CN" altLang="en-US" sz="2400"/>
              <a:t>        为了收集WiFi位置信息，我们使用一个手机在室内1.5m网格持续30S。所有指纹处理过程花费了两个人1个小时的时间。</a:t>
            </a:r>
            <a:endParaRPr lang="zh-CN" altLang="en-US" sz="2400"/>
          </a:p>
          <a:p>
            <a:r>
              <a:rPr lang="en-US" altLang="zh-CN" sz="2400"/>
              <a:t>	</a:t>
            </a:r>
            <a:endParaRPr lang="zh-CN" altLang="en-US" sz="2400"/>
          </a:p>
        </p:txBody>
      </p:sp>
      <p:sp>
        <p:nvSpPr>
          <p:cNvPr id="100" name="文本框 99"/>
          <p:cNvSpPr txBox="1"/>
          <p:nvPr/>
        </p:nvSpPr>
        <p:spPr>
          <a:xfrm>
            <a:off x="584835" y="982980"/>
            <a:ext cx="6374765" cy="518160"/>
          </a:xfrm>
          <a:prstGeom prst="rect">
            <a:avLst/>
          </a:prstGeom>
          <a:noFill/>
          <a:ln w="9525">
            <a:noFill/>
            <a:miter/>
          </a:ln>
        </p:spPr>
        <p:txBody>
          <a:bodyPr wrap="square">
            <a:spAutoFit/>
          </a:bodyPr>
          <a:p>
            <a:pPr marL="0" indent="0" algn="l"/>
            <a:r>
              <a:rPr lang="zh-CN" sz="2800" b="1" u="none">
                <a:latin typeface="宋体" charset="0"/>
                <a:ea typeface="宋体" charset="0"/>
                <a:cs typeface="宋体" charset="0"/>
              </a:rPr>
              <a:t>实验及结论：</a:t>
            </a:r>
            <a:endParaRPr lang="zh-CN" sz="2800" b="1">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1</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1032510" y="1713230"/>
            <a:ext cx="10165080" cy="3660140"/>
          </a:xfrm>
          <a:prstGeom prst="rect">
            <a:avLst/>
          </a:prstGeom>
          <a:noFill/>
        </p:spPr>
        <p:txBody>
          <a:bodyPr wrap="square" rtlCol="0" anchor="t">
            <a:spAutoFit/>
          </a:bodyPr>
          <a:p>
            <a:endParaRPr lang="zh-CN" altLang="en-US" b="1"/>
          </a:p>
          <a:p>
            <a:r>
              <a:rPr lang="zh-CN" altLang="en-US" sz="2400">
                <a:solidFill>
                  <a:schemeClr val="tx1"/>
                </a:solidFill>
              </a:rPr>
              <a:t>         </a:t>
            </a:r>
            <a:r>
              <a:rPr lang="zh-CN" altLang="en-US" sz="2400"/>
              <a:t>实验数据是16个人形成1-4个人群，在不同的（2个）楼层运动或者静止</a:t>
            </a:r>
            <a:endParaRPr lang="zh-CN" altLang="en-US" sz="2400"/>
          </a:p>
          <a:p>
            <a:endParaRPr lang="zh-CN" altLang="en-US" sz="2400"/>
          </a:p>
          <a:p>
            <a:r>
              <a:rPr lang="zh-CN" altLang="en-US" sz="2400"/>
              <a:t>         评价指标有两个：个体被正确分到人群的额概率（F-measure）；任意时刻能够推断人群数目的准确度。</a:t>
            </a:r>
            <a:endParaRPr lang="zh-CN" altLang="en-US" sz="2400"/>
          </a:p>
          <a:p>
            <a:endParaRPr lang="zh-CN" altLang="en-US" sz="2400"/>
          </a:p>
          <a:p>
            <a:r>
              <a:rPr lang="zh-CN" altLang="en-US" sz="2400"/>
              <a:t>         实验结果表明基于空间特征的最短步行距离能够给出最好的结果，无线接入点的数目和聚类的距离阈值选择都会对结果有影响。</a:t>
            </a:r>
            <a:endParaRPr lang="zh-CN" altLang="en-US" sz="2400"/>
          </a:p>
          <a:p>
            <a:r>
              <a:rPr lang="en-US" altLang="zh-CN" sz="2400"/>
              <a:t>	</a:t>
            </a:r>
            <a:endParaRPr lang="zh-CN" altLang="en-US" sz="2400"/>
          </a:p>
        </p:txBody>
      </p:sp>
      <p:sp>
        <p:nvSpPr>
          <p:cNvPr id="100" name="文本框 99"/>
          <p:cNvSpPr txBox="1"/>
          <p:nvPr/>
        </p:nvSpPr>
        <p:spPr>
          <a:xfrm>
            <a:off x="584835" y="982980"/>
            <a:ext cx="6374765" cy="518160"/>
          </a:xfrm>
          <a:prstGeom prst="rect">
            <a:avLst/>
          </a:prstGeom>
          <a:noFill/>
          <a:ln w="9525">
            <a:noFill/>
            <a:miter/>
          </a:ln>
        </p:spPr>
        <p:txBody>
          <a:bodyPr wrap="square">
            <a:spAutoFit/>
          </a:bodyPr>
          <a:p>
            <a:pPr marL="0" indent="0" algn="l"/>
            <a:r>
              <a:rPr lang="zh-CN" sz="2800" b="1" u="none">
                <a:latin typeface="宋体" charset="0"/>
                <a:ea typeface="宋体" charset="0"/>
                <a:cs typeface="宋体" charset="0"/>
              </a:rPr>
              <a:t>实验及结论：</a:t>
            </a:r>
            <a:endParaRPr lang="zh-CN" sz="2800" b="1">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8042" y="2175858"/>
            <a:ext cx="1595479" cy="1569660"/>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第二部分</a:t>
            </a:r>
            <a:endParaRPr lang="zh-CN" altLang="en-US" sz="4800" b="1" dirty="0">
              <a:solidFill>
                <a:schemeClr val="bg1"/>
              </a:solidFill>
              <a:latin typeface="微软雅黑" pitchFamily="34" charset="-122"/>
              <a:ea typeface="微软雅黑"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77640" y="2668270"/>
            <a:ext cx="7995921" cy="613670"/>
            <a:chOff x="4585515" y="1054863"/>
            <a:chExt cx="6092599" cy="614419"/>
          </a:xfrm>
        </p:grpSpPr>
        <p:sp>
          <p:nvSpPr>
            <p:cNvPr id="8" name="等腰三角形 7"/>
            <p:cNvSpPr/>
            <p:nvPr/>
          </p:nvSpPr>
          <p:spPr>
            <a:xfrm rot="5400000" flipH="1">
              <a:off x="4551880" y="1121191"/>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641" y="1054863"/>
              <a:ext cx="1653788" cy="614159"/>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第二部分</a:t>
              </a:r>
              <a:endParaRPr lang="zh-CN" altLang="en-US" sz="3200" b="1" dirty="0">
                <a:solidFill>
                  <a:srgbClr val="595E64"/>
                </a:solidFill>
                <a:latin typeface="微软雅黑" pitchFamily="34" charset="-122"/>
                <a:ea typeface="微软雅黑" pitchFamily="34" charset="-122"/>
              </a:endParaRPr>
            </a:p>
          </p:txBody>
        </p:sp>
        <p:sp>
          <p:nvSpPr>
            <p:cNvPr id="19" name="文本框 18"/>
            <p:cNvSpPr txBox="1"/>
            <p:nvPr/>
          </p:nvSpPr>
          <p:spPr>
            <a:xfrm>
              <a:off x="7020514" y="1055123"/>
              <a:ext cx="3657600" cy="614159"/>
            </a:xfrm>
            <a:prstGeom prst="rect">
              <a:avLst/>
            </a:prstGeom>
            <a:noFill/>
          </p:spPr>
          <p:txBody>
            <a:bodyPr wrap="square" rtlCol="0">
              <a:spAutoFit/>
            </a:bodyPr>
            <a:lstStyle/>
            <a:p>
              <a:r>
                <a:rPr lang="en-US" altLang="zh-CN" sz="3200" dirty="0">
                  <a:solidFill>
                    <a:srgbClr val="595E64"/>
                  </a:solidFill>
                  <a:latin typeface="微软雅黑" pitchFamily="34" charset="-122"/>
                  <a:ea typeface="微软雅黑" pitchFamily="34" charset="-122"/>
                  <a:sym typeface="+mn-ea"/>
                </a:rPr>
                <a:t>DBAD</a:t>
              </a:r>
              <a:r>
                <a:rPr lang="zh-CN" altLang="en-US" sz="3200" dirty="0">
                  <a:solidFill>
                    <a:srgbClr val="595E64"/>
                  </a:solidFill>
                  <a:latin typeface="微软雅黑" pitchFamily="34" charset="-122"/>
                  <a:ea typeface="微软雅黑" pitchFamily="34" charset="-122"/>
                  <a:sym typeface="+mn-ea"/>
                </a:rPr>
                <a:t>方法的补充和扩展</a:t>
              </a:r>
              <a:endParaRPr lang="zh-CN" altLang="en-US" sz="3200" dirty="0">
                <a:solidFill>
                  <a:srgbClr val="595E64"/>
                </a:solidFill>
                <a:latin typeface="微软雅黑" pitchFamily="34" charset="-122"/>
                <a:ea typeface="微软雅黑" pitchFamily="34" charset="-122"/>
              </a:endParaRPr>
            </a:p>
          </p:txBody>
        </p:sp>
      </p:grpSp>
      <p:grpSp>
        <p:nvGrpSpPr>
          <p:cNvPr id="7" name="组合 6"/>
          <p:cNvGrpSpPr/>
          <p:nvPr/>
        </p:nvGrpSpPr>
        <p:grpSpPr>
          <a:xfrm>
            <a:off x="6681470" y="3756660"/>
            <a:ext cx="5134610" cy="975360"/>
            <a:chOff x="6594354" y="4459297"/>
            <a:chExt cx="4479289" cy="975360"/>
          </a:xfrm>
        </p:grpSpPr>
        <p:sp>
          <p:nvSpPr>
            <p:cNvPr id="9" name="等腰三角形 8"/>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416043" y="4459297"/>
              <a:ext cx="3657600" cy="975360"/>
            </a:xfrm>
            <a:prstGeom prst="rect">
              <a:avLst/>
            </a:prstGeom>
            <a:noFill/>
          </p:spPr>
          <p:txBody>
            <a:bodyPr wrap="square" rtlCol="0">
              <a:spAutoFit/>
            </a:bodyPr>
            <a:p>
              <a:r>
                <a:rPr sz="2800">
                  <a:latin typeface="微软雅黑" charset="0"/>
                  <a:ea typeface="微软雅黑" charset="0"/>
                  <a:sym typeface="+mn-ea"/>
                </a:rPr>
                <a:t>加入无线信号和传感器数据确定群组</a:t>
              </a:r>
              <a:endParaRPr lang="zh-CN" altLang="en-US" sz="2800" dirty="0">
                <a:solidFill>
                  <a:srgbClr val="595E64"/>
                </a:solidFill>
                <a:latin typeface="微软雅黑" charset="0"/>
                <a:ea typeface="微软雅黑"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03295" y="1483360"/>
            <a:ext cx="861695" cy="548640"/>
          </a:xfrm>
          <a:prstGeom prst="rect">
            <a:avLst/>
          </a:prstGeom>
          <a:noFill/>
        </p:spPr>
        <p:txBody>
          <a:bodyPr wrap="square" rtlCol="0">
            <a:spAutoFit/>
          </a:bodyPr>
          <a:lstStyle/>
          <a:p>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51" name="文本框 50"/>
          <p:cNvSpPr txBox="1"/>
          <p:nvPr/>
        </p:nvSpPr>
        <p:spPr>
          <a:xfrm>
            <a:off x="64793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现有方法的扩展</a:t>
            </a:r>
            <a:r>
              <a:rPr lang="en-US" altLang="zh-CN" sz="2800" dirty="0">
                <a:solidFill>
                  <a:schemeClr val="bg1"/>
                </a:solidFill>
                <a:latin typeface="微软雅黑" pitchFamily="34" charset="-122"/>
                <a:ea typeface="微软雅黑" pitchFamily="34" charset="-122"/>
              </a:rPr>
              <a:t>2</a:t>
            </a:r>
            <a:endParaRPr lang="en-US" altLang="zh-CN" sz="2800" dirty="0">
              <a:solidFill>
                <a:schemeClr val="bg1"/>
              </a:solidFill>
              <a:latin typeface="微软雅黑" pitchFamily="34" charset="-122"/>
              <a:ea typeface="微软雅黑" pitchFamily="34" charset="-122"/>
            </a:endParaRPr>
          </a:p>
        </p:txBody>
      </p:sp>
      <p:sp>
        <p:nvSpPr>
          <p:cNvPr id="6" name="文本框 5"/>
          <p:cNvSpPr txBox="1"/>
          <p:nvPr/>
        </p:nvSpPr>
        <p:spPr>
          <a:xfrm>
            <a:off x="698500" y="2155190"/>
            <a:ext cx="10941685" cy="1831340"/>
          </a:xfrm>
          <a:prstGeom prst="rect">
            <a:avLst/>
          </a:prstGeom>
          <a:noFill/>
        </p:spPr>
        <p:txBody>
          <a:bodyPr wrap="square" rtlCol="0" anchor="t">
            <a:spAutoFit/>
          </a:bodyPr>
          <a:p>
            <a:endParaRPr lang="zh-CN" altLang="en-US" b="1"/>
          </a:p>
          <a:p>
            <a:r>
              <a:rPr lang="zh-CN" altLang="en-US" b="1">
                <a:solidFill>
                  <a:srgbClr val="1B90A2"/>
                </a:solidFill>
              </a:rPr>
              <a:t>  </a:t>
            </a:r>
            <a:r>
              <a:rPr lang="zh-CN" altLang="en-US" sz="2000" b="1">
                <a:solidFill>
                  <a:srgbClr val="1B90A2"/>
                </a:solidFill>
              </a:rPr>
              <a:t> </a:t>
            </a:r>
            <a:r>
              <a:rPr lang="zh-CN" altLang="en-US" sz="2400">
                <a:solidFill>
                  <a:schemeClr val="tx1"/>
                </a:solidFill>
              </a:rPr>
              <a:t> 使用WiFi、加速度传感器和compass传感器确定群组，采用层次聚类确定每个特征的分组。然后基于权重的对数表决进行多个传感器模型的融合</a:t>
            </a:r>
            <a:endParaRPr lang="zh-CN" altLang="en-US" sz="2400">
              <a:solidFill>
                <a:schemeClr val="tx1"/>
              </a:solidFill>
            </a:endParaRPr>
          </a:p>
          <a:p>
            <a:endParaRPr lang="zh-CN" altLang="en-US" sz="2400">
              <a:solidFill>
                <a:schemeClr val="tx1"/>
              </a:solidFill>
            </a:endParaRPr>
          </a:p>
          <a:p>
            <a:endParaRPr lang="zh-CN" altLang="en-US" sz="2400">
              <a:solidFill>
                <a:schemeClr val="tx1"/>
              </a:solidFill>
            </a:endParaRPr>
          </a:p>
        </p:txBody>
      </p:sp>
      <p:sp>
        <p:nvSpPr>
          <p:cNvPr id="100" name="文本框 99"/>
          <p:cNvSpPr txBox="1"/>
          <p:nvPr/>
        </p:nvSpPr>
        <p:spPr>
          <a:xfrm>
            <a:off x="479425" y="1059180"/>
            <a:ext cx="11158855" cy="944880"/>
          </a:xfrm>
          <a:prstGeom prst="rect">
            <a:avLst/>
          </a:prstGeom>
          <a:noFill/>
          <a:ln w="9525">
            <a:noFill/>
            <a:miter/>
          </a:ln>
        </p:spPr>
        <p:txBody>
          <a:bodyPr wrap="square">
            <a:spAutoFit/>
          </a:bodyPr>
          <a:p>
            <a:pPr marL="0" indent="0" algn="l"/>
            <a:r>
              <a:rPr sz="2800" b="1" u="none">
                <a:latin typeface="宋体" charset="0"/>
                <a:ea typeface="宋体" charset="0"/>
              </a:rPr>
              <a:t>扩展2、加入无线信号和传感器数据确定群组</a:t>
            </a:r>
            <a:endParaRPr sz="2800" b="1" u="none">
              <a:latin typeface="宋体" charset="0"/>
              <a:ea typeface="宋体" charset="0"/>
            </a:endParaRPr>
          </a:p>
          <a:p>
            <a:pPr marL="0" indent="0" algn="l"/>
            <a:r>
              <a:rPr sz="2800" b="1" u="none">
                <a:latin typeface="宋体" charset="0"/>
                <a:ea typeface="宋体" charset="0"/>
              </a:rPr>
              <a:t>  </a:t>
            </a:r>
            <a:r>
              <a:rPr sz="2000" b="1" u="none">
                <a:latin typeface="宋体" charset="0"/>
                <a:ea typeface="宋体" charset="0"/>
              </a:rPr>
              <a:t>      Detecting Pedestrian Flocks by Fusion of Multi-Modal Sensors in Mobile Phones</a:t>
            </a:r>
            <a:endParaRPr sz="2000" b="1" u="non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8042" y="2646600"/>
            <a:ext cx="1595479"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目录</a:t>
            </a:r>
            <a:endParaRPr lang="zh-CN" altLang="en-US" sz="4800" b="1" dirty="0">
              <a:solidFill>
                <a:schemeClr val="bg1"/>
              </a:solidFill>
              <a:latin typeface="微软雅黑" pitchFamily="34" charset="-122"/>
              <a:ea typeface="微软雅黑"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等腰三角形 7"/>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9" y="1054863"/>
            <a:ext cx="1932494" cy="584775"/>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第一部分</a:t>
            </a:r>
            <a:endParaRPr lang="zh-CN" altLang="en-US" sz="3200" b="1" dirty="0">
              <a:solidFill>
                <a:srgbClr val="595E64"/>
              </a:solidFill>
              <a:latin typeface="微软雅黑" pitchFamily="34" charset="-122"/>
              <a:ea typeface="微软雅黑" pitchFamily="34" charset="-122"/>
            </a:endParaRPr>
          </a:p>
        </p:txBody>
      </p:sp>
      <p:sp>
        <p:nvSpPr>
          <p:cNvPr id="19" name="文本框 18"/>
          <p:cNvSpPr txBox="1"/>
          <p:nvPr/>
        </p:nvSpPr>
        <p:spPr>
          <a:xfrm>
            <a:off x="7217923" y="1085640"/>
            <a:ext cx="3657600" cy="548640"/>
          </a:xfrm>
          <a:prstGeom prst="rect">
            <a:avLst/>
          </a:prstGeom>
          <a:noFill/>
        </p:spPr>
        <p:txBody>
          <a:bodyPr wrap="square" rtlCol="0">
            <a:spAutoFit/>
          </a:bodyPr>
          <a:lstStyle/>
          <a:p>
            <a:r>
              <a:rPr lang="en-US" altLang="zh-CN" sz="2800" dirty="0" smtClean="0">
                <a:solidFill>
                  <a:srgbClr val="595E64"/>
                </a:solidFill>
                <a:latin typeface="微软雅黑" pitchFamily="34" charset="-122"/>
                <a:ea typeface="微软雅黑" pitchFamily="34" charset="-122"/>
              </a:rPr>
              <a:t>DBAD</a:t>
            </a:r>
            <a:r>
              <a:rPr lang="zh-CN" altLang="en-US" sz="2800" dirty="0" smtClean="0">
                <a:solidFill>
                  <a:srgbClr val="595E64"/>
                </a:solidFill>
                <a:latin typeface="微软雅黑" pitchFamily="34" charset="-122"/>
                <a:ea typeface="微软雅黑" pitchFamily="34" charset="-122"/>
              </a:rPr>
              <a:t>方法的实现</a:t>
            </a:r>
            <a:endParaRPr lang="zh-CN" altLang="en-US" sz="2800" dirty="0" smtClean="0">
              <a:solidFill>
                <a:srgbClr val="595E64"/>
              </a:solidFill>
              <a:latin typeface="微软雅黑" pitchFamily="34" charset="-122"/>
              <a:ea typeface="微软雅黑" pitchFamily="34" charset="-122"/>
            </a:endParaRPr>
          </a:p>
        </p:txBody>
      </p:sp>
      <p:sp>
        <p:nvSpPr>
          <p:cNvPr id="16" name="文本框 15"/>
          <p:cNvSpPr txBox="1"/>
          <p:nvPr/>
        </p:nvSpPr>
        <p:spPr>
          <a:xfrm>
            <a:off x="5285429" y="2442696"/>
            <a:ext cx="1932494" cy="584775"/>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第二部分</a:t>
            </a:r>
            <a:endParaRPr lang="zh-CN" altLang="en-US" sz="3200" b="1" dirty="0">
              <a:solidFill>
                <a:srgbClr val="595E64"/>
              </a:solidFill>
              <a:latin typeface="微软雅黑" pitchFamily="34" charset="-122"/>
              <a:ea typeface="微软雅黑" pitchFamily="34" charset="-122"/>
            </a:endParaRPr>
          </a:p>
        </p:txBody>
      </p:sp>
      <p:sp>
        <p:nvSpPr>
          <p:cNvPr id="20" name="文本框 19"/>
          <p:cNvSpPr txBox="1"/>
          <p:nvPr/>
        </p:nvSpPr>
        <p:spPr>
          <a:xfrm>
            <a:off x="7218680" y="2473325"/>
            <a:ext cx="4481195" cy="548640"/>
          </a:xfrm>
          <a:prstGeom prst="rect">
            <a:avLst/>
          </a:prstGeom>
          <a:noFill/>
        </p:spPr>
        <p:txBody>
          <a:bodyPr wrap="square" rtlCol="0">
            <a:spAutoFit/>
          </a:bodyPr>
          <a:lstStyle/>
          <a:p>
            <a:r>
              <a:rPr lang="en-US" altLang="zh-CN" sz="2800" dirty="0">
                <a:solidFill>
                  <a:srgbClr val="595E64"/>
                </a:solidFill>
                <a:latin typeface="微软雅黑" pitchFamily="34" charset="-122"/>
                <a:ea typeface="微软雅黑" pitchFamily="34" charset="-122"/>
                <a:sym typeface="+mn-ea"/>
              </a:rPr>
              <a:t>DBAD</a:t>
            </a:r>
            <a:r>
              <a:rPr lang="zh-CN" altLang="en-US" sz="2800" dirty="0">
                <a:solidFill>
                  <a:srgbClr val="595E64"/>
                </a:solidFill>
                <a:latin typeface="微软雅黑" pitchFamily="34" charset="-122"/>
                <a:ea typeface="微软雅黑" pitchFamily="34" charset="-122"/>
                <a:sym typeface="+mn-ea"/>
              </a:rPr>
              <a:t>方法的补充和扩展</a:t>
            </a:r>
            <a:endParaRPr lang="zh-CN" altLang="en-US" sz="2800" dirty="0">
              <a:solidFill>
                <a:srgbClr val="595E64"/>
              </a:solidFill>
              <a:latin typeface="微软雅黑" pitchFamily="34" charset="-122"/>
              <a:ea typeface="微软雅黑" pitchFamily="34" charset="-122"/>
              <a:sym typeface="+mn-ea"/>
            </a:endParaRPr>
          </a:p>
        </p:txBody>
      </p:sp>
      <p:sp>
        <p:nvSpPr>
          <p:cNvPr id="27" name="等腰三角形 26"/>
          <p:cNvSpPr/>
          <p:nvPr/>
        </p:nvSpPr>
        <p:spPr>
          <a:xfrm rot="5400000" flipH="1">
            <a:off x="4551880" y="2509024"/>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85429" y="3830529"/>
            <a:ext cx="1932494" cy="584775"/>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第三部分</a:t>
            </a:r>
            <a:endParaRPr lang="zh-CN" altLang="en-US" sz="3200" b="1" dirty="0">
              <a:solidFill>
                <a:srgbClr val="595E64"/>
              </a:solidFill>
              <a:latin typeface="微软雅黑" pitchFamily="34" charset="-122"/>
              <a:ea typeface="微软雅黑" pitchFamily="34" charset="-122"/>
            </a:endParaRPr>
          </a:p>
        </p:txBody>
      </p:sp>
      <p:sp>
        <p:nvSpPr>
          <p:cNvPr id="21" name="文本框 20"/>
          <p:cNvSpPr txBox="1"/>
          <p:nvPr/>
        </p:nvSpPr>
        <p:spPr>
          <a:xfrm>
            <a:off x="7218045" y="3861435"/>
            <a:ext cx="3552190" cy="548640"/>
          </a:xfrm>
          <a:prstGeom prst="rect">
            <a:avLst/>
          </a:prstGeom>
          <a:noFill/>
        </p:spPr>
        <p:txBody>
          <a:bodyPr wrap="square" rtlCol="0">
            <a:spAutoFit/>
          </a:bodyPr>
          <a:lstStyle/>
          <a:p>
            <a:r>
              <a:rPr lang="zh-CN" altLang="en-US" sz="2800" dirty="0">
                <a:solidFill>
                  <a:srgbClr val="595E64"/>
                </a:solidFill>
                <a:latin typeface="微软雅黑" pitchFamily="34" charset="-122"/>
                <a:ea typeface="微软雅黑" pitchFamily="34" charset="-122"/>
                <a:sym typeface="+mn-ea"/>
              </a:rPr>
              <a:t>实验设计</a:t>
            </a:r>
            <a:endParaRPr lang="zh-CN" altLang="en-US" sz="2800" dirty="0">
              <a:solidFill>
                <a:srgbClr val="595E64"/>
              </a:solidFill>
              <a:latin typeface="微软雅黑" pitchFamily="34" charset="-122"/>
              <a:ea typeface="微软雅黑" pitchFamily="34" charset="-122"/>
              <a:sym typeface="+mn-ea"/>
            </a:endParaRPr>
          </a:p>
        </p:txBody>
      </p:sp>
      <p:sp>
        <p:nvSpPr>
          <p:cNvPr id="29" name="等腰三角形 28"/>
          <p:cNvSpPr/>
          <p:nvPr/>
        </p:nvSpPr>
        <p:spPr>
          <a:xfrm rot="5400000" flipH="1">
            <a:off x="4551880" y="3896857"/>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2" name="等腰三角形 1"/>
          <p:cNvSpPr/>
          <p:nvPr/>
        </p:nvSpPr>
        <p:spPr>
          <a:xfrm rot="19813541" flipH="1">
            <a:off x="722452" y="311983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544955" y="1366520"/>
            <a:ext cx="9580880" cy="1432560"/>
          </a:xfrm>
          <a:prstGeom prst="rect">
            <a:avLst/>
          </a:prstGeom>
          <a:noFill/>
        </p:spPr>
        <p:txBody>
          <a:bodyPr wrap="none" rtlCol="0" anchor="t">
            <a:spAutoFit/>
          </a:bodyPr>
          <a:p>
            <a:pPr algn="l"/>
            <a:r>
              <a:rPr lang="zh-CN" altLang="en-US" sz="2400" b="1" dirty="0" smtClean="0">
                <a:solidFill>
                  <a:srgbClr val="A6A6A6"/>
                </a:solidFill>
                <a:latin typeface="+mn-ea"/>
                <a:sym typeface="+mn-ea"/>
              </a:rPr>
              <a:t>加速度传感器：计算加速度变量的相关系数确定运动的相似性</a:t>
            </a:r>
            <a:endParaRPr lang="zh-CN" altLang="en-US" sz="2400" b="1" dirty="0" smtClean="0">
              <a:solidFill>
                <a:srgbClr val="A6A6A6"/>
              </a:solidFill>
              <a:latin typeface="+mn-ea"/>
              <a:sym typeface="+mn-ea"/>
            </a:endParaRPr>
          </a:p>
          <a:p>
            <a:pPr algn="l"/>
            <a:endParaRPr lang="zh-CN" altLang="en-US" sz="2400" b="1" dirty="0" smtClean="0">
              <a:solidFill>
                <a:srgbClr val="A6A6A6"/>
              </a:solidFill>
              <a:latin typeface="+mn-ea"/>
              <a:sym typeface="+mn-ea"/>
            </a:endParaRPr>
          </a:p>
          <a:p>
            <a:pPr algn="l"/>
            <a:r>
              <a:rPr lang="zh-CN" altLang="en-US" sz="2000" b="1" dirty="0" smtClean="0">
                <a:solidFill>
                  <a:srgbClr val="A6A6A6"/>
                </a:solidFill>
                <a:latin typeface="+mn-ea"/>
                <a:sym typeface="+mn-ea"/>
              </a:rPr>
              <a:t> </a:t>
            </a:r>
            <a:r>
              <a:rPr lang="zh-CN" altLang="en-US" sz="2000" dirty="0" smtClean="0">
                <a:solidFill>
                  <a:srgbClr val="A6A6A6"/>
                </a:solidFill>
                <a:latin typeface="+mn-ea"/>
                <a:sym typeface="+mn-ea"/>
              </a:rPr>
              <a:t>移动行为的覆盖（Overlap in Movement Behavior (OMB)）</a:t>
            </a:r>
            <a:endParaRPr lang="zh-CN" altLang="en-US" sz="2000" dirty="0" smtClean="0">
              <a:solidFill>
                <a:srgbClr val="A6A6A6"/>
              </a:solidFill>
              <a:latin typeface="+mn-ea"/>
              <a:sym typeface="+mn-ea"/>
            </a:endParaRPr>
          </a:p>
          <a:p>
            <a:pPr algn="l"/>
            <a:r>
              <a:rPr lang="zh-CN" altLang="en-US" sz="2000" dirty="0" smtClean="0">
                <a:solidFill>
                  <a:srgbClr val="A6A6A6"/>
                </a:solidFill>
                <a:latin typeface="+mn-ea"/>
                <a:sym typeface="+mn-ea"/>
              </a:rPr>
              <a:t> 加速度窗口的相关系数（Windowed Cross-Correlation of Acceleration (WCCA)）</a:t>
            </a:r>
            <a:endParaRPr lang="zh-CN" altLang="en-US" sz="2000" dirty="0" smtClean="0">
              <a:solidFill>
                <a:srgbClr val="A6A6A6"/>
              </a:solidFill>
              <a:latin typeface="+mn-ea"/>
              <a:sym typeface="+mn-ea"/>
            </a:endParaRPr>
          </a:p>
        </p:txBody>
      </p:sp>
      <p:sp>
        <p:nvSpPr>
          <p:cNvPr id="5" name="等腰三角形 4"/>
          <p:cNvSpPr/>
          <p:nvPr/>
        </p:nvSpPr>
        <p:spPr>
          <a:xfrm rot="19813541" flipH="1">
            <a:off x="768172" y="124658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697990" y="3206750"/>
            <a:ext cx="7802880" cy="1127760"/>
          </a:xfrm>
          <a:prstGeom prst="rect">
            <a:avLst/>
          </a:prstGeom>
          <a:noFill/>
        </p:spPr>
        <p:txBody>
          <a:bodyPr wrap="none" rtlCol="0" anchor="t">
            <a:spAutoFit/>
          </a:bodyPr>
          <a:p>
            <a:pPr algn="l"/>
            <a:r>
              <a:rPr lang="zh-CN" altLang="en-US" sz="2400" b="1" dirty="0" smtClean="0">
                <a:solidFill>
                  <a:srgbClr val="A6A6A6"/>
                </a:solidFill>
                <a:latin typeface="宋体" charset="0"/>
                <a:ea typeface="宋体" charset="0"/>
                <a:sym typeface="+mn-ea"/>
              </a:rPr>
              <a:t>Compass：运动方向改变的相似性和相关系数</a:t>
            </a:r>
            <a:endParaRPr lang="zh-CN" altLang="en-US" sz="2400" b="1" dirty="0" smtClean="0">
              <a:solidFill>
                <a:srgbClr val="A6A6A6"/>
              </a:solidFill>
              <a:latin typeface="宋体" charset="0"/>
              <a:ea typeface="宋体" charset="0"/>
              <a:sym typeface="+mn-ea"/>
            </a:endParaRPr>
          </a:p>
          <a:p>
            <a:pPr algn="l"/>
            <a:r>
              <a:rPr lang="zh-CN" altLang="en-US" sz="2400" b="1" dirty="0" smtClean="0">
                <a:solidFill>
                  <a:srgbClr val="A6A6A6"/>
                </a:solidFill>
                <a:latin typeface="宋体" charset="0"/>
                <a:ea typeface="宋体" charset="0"/>
                <a:sym typeface="+mn-ea"/>
              </a:rPr>
              <a:t> </a:t>
            </a:r>
            <a:endParaRPr lang="zh-CN" altLang="en-US" sz="2400" b="1" dirty="0" smtClean="0">
              <a:solidFill>
                <a:srgbClr val="A6A6A6"/>
              </a:solidFill>
              <a:latin typeface="宋体" charset="0"/>
              <a:ea typeface="宋体" charset="0"/>
              <a:sym typeface="+mn-ea"/>
            </a:endParaRPr>
          </a:p>
          <a:p>
            <a:pPr algn="l"/>
            <a:r>
              <a:rPr lang="zh-CN" altLang="en-US" sz="2000" dirty="0" smtClean="0">
                <a:solidFill>
                  <a:srgbClr val="A6A6A6"/>
                </a:solidFill>
                <a:latin typeface="宋体" charset="0"/>
                <a:ea typeface="宋体" charset="0"/>
                <a:sym typeface="+mn-ea"/>
              </a:rPr>
              <a:t>相对角度变化的窗口相关系数(WCCH) 从上次角度变化的时间(TSLT).</a:t>
            </a:r>
            <a:endParaRPr lang="zh-CN" altLang="en-US" sz="2000" dirty="0" smtClean="0">
              <a:solidFill>
                <a:srgbClr val="A6A6A6"/>
              </a:solidFill>
              <a:latin typeface="宋体" charset="0"/>
              <a:ea typeface="宋体" charset="0"/>
              <a:sym typeface="+mn-ea"/>
            </a:endParaRPr>
          </a:p>
        </p:txBody>
      </p:sp>
      <p:sp>
        <p:nvSpPr>
          <p:cNvPr id="10" name="等腰三角形 9"/>
          <p:cNvSpPr/>
          <p:nvPr/>
        </p:nvSpPr>
        <p:spPr>
          <a:xfrm rot="19813541" flipH="1">
            <a:off x="707847" y="444190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597025" y="4485005"/>
            <a:ext cx="3992880" cy="457200"/>
          </a:xfrm>
          <a:prstGeom prst="rect">
            <a:avLst/>
          </a:prstGeom>
          <a:noFill/>
        </p:spPr>
        <p:txBody>
          <a:bodyPr wrap="none" rtlCol="0" anchor="t">
            <a:spAutoFit/>
          </a:bodyPr>
          <a:p>
            <a:pPr algn="l"/>
            <a:r>
              <a:rPr lang="en-US" altLang="zh-CN" sz="2400" b="1" dirty="0" smtClean="0">
                <a:solidFill>
                  <a:srgbClr val="A6A6A6"/>
                </a:solidFill>
                <a:latin typeface="宋体" charset="0"/>
                <a:ea typeface="宋体" charset="0"/>
                <a:sym typeface="+mn-ea"/>
              </a:rPr>
              <a:t> </a:t>
            </a:r>
            <a:r>
              <a:rPr lang="zh-CN" altLang="en-US" sz="2400" b="1" dirty="0" smtClean="0">
                <a:solidFill>
                  <a:srgbClr val="A6A6A6"/>
                </a:solidFill>
                <a:latin typeface="宋体" charset="0"/>
                <a:ea typeface="宋体" charset="0"/>
                <a:sym typeface="+mn-ea"/>
              </a:rPr>
              <a:t>WiFi：信号强度、空间位置</a:t>
            </a:r>
            <a:endParaRPr lang="zh-CN" altLang="en-US" sz="2400" b="1" dirty="0" smtClean="0">
              <a:solidFill>
                <a:srgbClr val="A6A6A6"/>
              </a:solidFill>
              <a:latin typeface="宋体" charset="0"/>
              <a:ea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66090" y="4030345"/>
            <a:ext cx="11053445" cy="659130"/>
          </a:xfrm>
          <a:prstGeom prst="rect">
            <a:avLst/>
          </a:prstGeom>
          <a:noFill/>
        </p:spPr>
        <p:txBody>
          <a:bodyPr wrap="square" rtlCol="0">
            <a:spAutoFit/>
          </a:bodyPr>
          <a:lstStyle/>
          <a:p>
            <a:pPr algn="dist"/>
            <a:r>
              <a:rPr lang="en-US" altLang="zh-CN" dirty="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a:p>
            <a:pPr algn="dist"/>
            <a:r>
              <a:rPr lang="en-US" altLang="zh-CN" dirty="0" smtClean="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p:txBody>
      </p:sp>
      <p:sp>
        <p:nvSpPr>
          <p:cNvPr id="35" name="文本框 34"/>
          <p:cNvSpPr txBox="1"/>
          <p:nvPr/>
        </p:nvSpPr>
        <p:spPr>
          <a:xfrm>
            <a:off x="632460" y="146685"/>
            <a:ext cx="6134100"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2" name="文本框 1"/>
          <p:cNvSpPr txBox="1"/>
          <p:nvPr/>
        </p:nvSpPr>
        <p:spPr>
          <a:xfrm>
            <a:off x="885190" y="792480"/>
            <a:ext cx="9965055" cy="1097280"/>
          </a:xfrm>
          <a:prstGeom prst="rect">
            <a:avLst/>
          </a:prstGeom>
          <a:noFill/>
        </p:spPr>
        <p:txBody>
          <a:bodyPr wrap="square" rtlCol="0">
            <a:spAutoFit/>
          </a:bodyPr>
          <a:p>
            <a:pPr>
              <a:lnSpc>
                <a:spcPct val="150000"/>
              </a:lnSpc>
            </a:pPr>
            <a:r>
              <a:rPr lang="en-US" altLang="zh-CN" sz="2000">
                <a:latin typeface="微软雅黑" charset="0"/>
                <a:ea typeface="微软雅黑" charset="0"/>
              </a:rPr>
              <a:t>      </a:t>
            </a:r>
            <a:r>
              <a:rPr lang="en-US" altLang="zh-CN" sz="2400">
                <a:latin typeface="微软雅黑" charset="0"/>
                <a:ea typeface="微软雅黑" charset="0"/>
              </a:rPr>
              <a:t> </a:t>
            </a:r>
            <a:r>
              <a:rPr lang="en-US" altLang="zh-CN" sz="2400" b="1">
                <a:latin typeface="微软雅黑" charset="0"/>
                <a:ea typeface="微软雅黑" charset="0"/>
              </a:rPr>
              <a:t>加速度特征</a:t>
            </a:r>
            <a:r>
              <a:rPr lang="en-US" altLang="zh-CN" sz="2000">
                <a:latin typeface="微软雅黑" charset="0"/>
                <a:ea typeface="微软雅黑" charset="0"/>
              </a:rPr>
              <a:t>：</a:t>
            </a:r>
            <a:r>
              <a:rPr lang="en-US" altLang="zh-CN" sz="2000">
                <a:solidFill>
                  <a:srgbClr val="FF0000"/>
                </a:solidFill>
                <a:latin typeface="微软雅黑" charset="0"/>
                <a:ea typeface="微软雅黑" charset="0"/>
              </a:rPr>
              <a:t>移动行为的覆盖</a:t>
            </a:r>
            <a:r>
              <a:rPr lang="en-US" altLang="zh-CN" sz="2000">
                <a:latin typeface="微软雅黑" charset="0"/>
                <a:ea typeface="微软雅黑" charset="0"/>
              </a:rPr>
              <a:t>（Overlap in Movement Behavior (OMB)）和</a:t>
            </a:r>
            <a:endParaRPr lang="en-US" altLang="zh-CN" sz="2000">
              <a:latin typeface="微软雅黑" charset="0"/>
              <a:ea typeface="微软雅黑" charset="0"/>
            </a:endParaRPr>
          </a:p>
          <a:p>
            <a:pPr>
              <a:lnSpc>
                <a:spcPct val="150000"/>
              </a:lnSpc>
            </a:pPr>
            <a:r>
              <a:rPr lang="en-US" altLang="zh-CN" sz="2000">
                <a:solidFill>
                  <a:srgbClr val="FF0000"/>
                </a:solidFill>
                <a:latin typeface="微软雅黑" charset="0"/>
                <a:ea typeface="微软雅黑" charset="0"/>
              </a:rPr>
              <a:t>加速度窗口的相关系数</a:t>
            </a:r>
            <a:r>
              <a:rPr lang="en-US" altLang="zh-CN" sz="2000">
                <a:latin typeface="微软雅黑" charset="0"/>
                <a:ea typeface="微软雅黑" charset="0"/>
              </a:rPr>
              <a:t>（Windowed Cross-Correlation of Acceleration (WCCA)）</a:t>
            </a:r>
            <a:endParaRPr lang="en-US" altLang="zh-CN" sz="2000">
              <a:latin typeface="微软雅黑" charset="0"/>
              <a:ea typeface="微软雅黑" charset="0"/>
            </a:endParaRPr>
          </a:p>
        </p:txBody>
      </p:sp>
      <p:sp>
        <p:nvSpPr>
          <p:cNvPr id="4" name="文本框 3"/>
          <p:cNvSpPr txBox="1"/>
          <p:nvPr/>
        </p:nvSpPr>
        <p:spPr>
          <a:xfrm>
            <a:off x="1356995" y="1943100"/>
            <a:ext cx="10163810" cy="1554480"/>
          </a:xfrm>
          <a:prstGeom prst="rect">
            <a:avLst/>
          </a:prstGeom>
          <a:noFill/>
        </p:spPr>
        <p:txBody>
          <a:bodyPr wrap="square" rtlCol="0">
            <a:spAutoFit/>
          </a:bodyPr>
          <a:p>
            <a:r>
              <a:rPr lang="en-US" altLang="zh-CN" sz="2400">
                <a:solidFill>
                  <a:srgbClr val="FF0000"/>
                </a:solidFill>
                <a:latin typeface="宋体" charset="0"/>
                <a:ea typeface="宋体" charset="0"/>
                <a:sym typeface="+mn-ea"/>
              </a:rPr>
              <a:t>移动行为的覆盖</a:t>
            </a:r>
            <a:r>
              <a:rPr lang="zh-CN" altLang="en-US" sz="2400">
                <a:solidFill>
                  <a:srgbClr val="FF0000"/>
                </a:solidFill>
                <a:latin typeface="宋体" charset="0"/>
                <a:ea typeface="宋体" charset="0"/>
                <a:sym typeface="+mn-ea"/>
              </a:rPr>
              <a:t>：</a:t>
            </a:r>
            <a:r>
              <a:rPr lang="zh-CN" altLang="en-US" sz="2400">
                <a:solidFill>
                  <a:schemeClr val="tx1"/>
                </a:solidFill>
                <a:latin typeface="宋体" charset="0"/>
                <a:ea typeface="宋体" charset="0"/>
                <a:sym typeface="+mn-ea"/>
              </a:rPr>
              <a:t>计算一个时间窗口上对象的运动或者静止var(w(Aa, T)) &gt; V当大于一个窗口加速度的方差大于V（v=0.25）时，说明对象是运动，否则是静止，然后计算两个对象运动的相似性。当Ma =Mb时f为1，否则为0</a:t>
            </a:r>
            <a:endParaRPr lang="zh-CN" altLang="en-US" sz="2400">
              <a:solidFill>
                <a:schemeClr val="tx1"/>
              </a:solidFill>
              <a:latin typeface="宋体" charset="0"/>
              <a:ea typeface="宋体" charset="0"/>
              <a:sym typeface="+mn-ea"/>
            </a:endParaRPr>
          </a:p>
          <a:p>
            <a:endParaRPr lang="zh-CN" altLang="en-US" sz="2400">
              <a:solidFill>
                <a:schemeClr val="tx1"/>
              </a:solidFill>
              <a:latin typeface="宋体" charset="0"/>
              <a:ea typeface="宋体" charset="0"/>
              <a:sym typeface="+mn-ea"/>
            </a:endParaRPr>
          </a:p>
        </p:txBody>
      </p:sp>
      <p:pic>
        <p:nvPicPr>
          <p:cNvPr id="-2147482614" name="图片 -2147482615"/>
          <p:cNvPicPr>
            <a:picLocks noChangeAspect="1"/>
          </p:cNvPicPr>
          <p:nvPr/>
        </p:nvPicPr>
        <p:blipFill>
          <a:blip r:embed="rId1"/>
          <a:stretch>
            <a:fillRect/>
          </a:stretch>
        </p:blipFill>
        <p:spPr>
          <a:xfrm>
            <a:off x="3790950" y="3199130"/>
            <a:ext cx="3140710" cy="757555"/>
          </a:xfrm>
          <a:prstGeom prst="rect">
            <a:avLst/>
          </a:prstGeom>
          <a:noFill/>
          <a:ln w="9525">
            <a:noFill/>
            <a:miter/>
          </a:ln>
        </p:spPr>
      </p:pic>
      <p:sp>
        <p:nvSpPr>
          <p:cNvPr id="5" name="文本框 4"/>
          <p:cNvSpPr txBox="1"/>
          <p:nvPr/>
        </p:nvSpPr>
        <p:spPr>
          <a:xfrm>
            <a:off x="1372235" y="4213860"/>
            <a:ext cx="9966325" cy="1554480"/>
          </a:xfrm>
          <a:prstGeom prst="rect">
            <a:avLst/>
          </a:prstGeom>
          <a:noFill/>
        </p:spPr>
        <p:txBody>
          <a:bodyPr wrap="square" rtlCol="0">
            <a:spAutoFit/>
          </a:bodyPr>
          <a:p>
            <a:r>
              <a:rPr lang="zh-CN" altLang="en-US" sz="2400">
                <a:solidFill>
                  <a:srgbClr val="FF0000"/>
                </a:solidFill>
                <a:latin typeface="宋体" charset="0"/>
                <a:ea typeface="宋体" charset="0"/>
              </a:rPr>
              <a:t>加速度窗口的相关系数</a:t>
            </a:r>
            <a:r>
              <a:rPr lang="zh-CN" altLang="en-US" sz="2400">
                <a:latin typeface="宋体" charset="0"/>
                <a:ea typeface="宋体" charset="0"/>
              </a:rPr>
              <a:t>：加速度窗口相关系数可以用来判断两个加速度信号是否是相同行为导致的</a:t>
            </a:r>
            <a:r>
              <a:rPr lang="en-US" altLang="zh-CN" sz="2400">
                <a:latin typeface="宋体" charset="0"/>
                <a:ea typeface="宋体" charset="0"/>
              </a:rPr>
              <a:t>[1]</a:t>
            </a:r>
            <a:r>
              <a:rPr lang="zh-CN" altLang="en-US" sz="2400">
                <a:latin typeface="宋体" charset="0"/>
                <a:ea typeface="宋体" charset="0"/>
              </a:rPr>
              <a:t>。计算一个时间窗口的加速度方差VA=var(w(Aa, t − T, t)).然后计算在检验延迟为正负l时的最大相关系数</a:t>
            </a:r>
            <a:endParaRPr lang="zh-CN" altLang="en-US" sz="2400">
              <a:latin typeface="宋体" charset="0"/>
              <a:ea typeface="宋体" charset="0"/>
            </a:endParaRPr>
          </a:p>
        </p:txBody>
      </p:sp>
      <p:pic>
        <p:nvPicPr>
          <p:cNvPr id="-2147482613" name="图片 -2147482614"/>
          <p:cNvPicPr>
            <a:picLocks noChangeAspect="1"/>
          </p:cNvPicPr>
          <p:nvPr/>
        </p:nvPicPr>
        <p:blipFill>
          <a:blip r:embed="rId2"/>
          <a:stretch>
            <a:fillRect/>
          </a:stretch>
        </p:blipFill>
        <p:spPr>
          <a:xfrm>
            <a:off x="3724910" y="5538470"/>
            <a:ext cx="5182870" cy="544830"/>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74826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7482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66090" y="4030345"/>
            <a:ext cx="11053445" cy="659130"/>
          </a:xfrm>
          <a:prstGeom prst="rect">
            <a:avLst/>
          </a:prstGeom>
          <a:noFill/>
        </p:spPr>
        <p:txBody>
          <a:bodyPr wrap="square" rtlCol="0">
            <a:spAutoFit/>
          </a:bodyPr>
          <a:lstStyle/>
          <a:p>
            <a:pPr algn="dist"/>
            <a:r>
              <a:rPr lang="en-US" altLang="zh-CN" dirty="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a:p>
            <a:pPr algn="dist"/>
            <a:r>
              <a:rPr lang="en-US" altLang="zh-CN" dirty="0" smtClean="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p:txBody>
      </p:sp>
      <p:sp>
        <p:nvSpPr>
          <p:cNvPr id="35" name="文本框 34"/>
          <p:cNvSpPr txBox="1"/>
          <p:nvPr/>
        </p:nvSpPr>
        <p:spPr>
          <a:xfrm>
            <a:off x="632460" y="146685"/>
            <a:ext cx="6134100"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2" name="文本框 1"/>
          <p:cNvSpPr txBox="1"/>
          <p:nvPr/>
        </p:nvSpPr>
        <p:spPr>
          <a:xfrm>
            <a:off x="885190" y="792480"/>
            <a:ext cx="11015980" cy="640080"/>
          </a:xfrm>
          <a:prstGeom prst="rect">
            <a:avLst/>
          </a:prstGeom>
          <a:noFill/>
        </p:spPr>
        <p:txBody>
          <a:bodyPr wrap="square" rtlCol="0">
            <a:spAutoFit/>
          </a:bodyPr>
          <a:p>
            <a:pPr>
              <a:lnSpc>
                <a:spcPct val="150000"/>
              </a:lnSpc>
            </a:pPr>
            <a:r>
              <a:rPr lang="en-US" altLang="zh-CN" sz="2000">
                <a:latin typeface="微软雅黑" charset="0"/>
                <a:ea typeface="微软雅黑" charset="0"/>
              </a:rPr>
              <a:t>    </a:t>
            </a:r>
            <a:r>
              <a:rPr lang="en-US" altLang="zh-CN" sz="2000" b="1">
                <a:latin typeface="微软雅黑" charset="0"/>
                <a:ea typeface="微软雅黑" charset="0"/>
              </a:rPr>
              <a:t>  </a:t>
            </a:r>
            <a:r>
              <a:rPr lang="en-US" altLang="zh-CN" sz="2400" b="1">
                <a:latin typeface="微软雅黑" charset="0"/>
                <a:ea typeface="微软雅黑" charset="0"/>
              </a:rPr>
              <a:t> 指南针特征</a:t>
            </a:r>
            <a:r>
              <a:rPr lang="en-US" altLang="zh-CN" sz="2400">
                <a:latin typeface="微软雅黑" charset="0"/>
                <a:ea typeface="微软雅黑" charset="0"/>
              </a:rPr>
              <a:t>：</a:t>
            </a:r>
            <a:r>
              <a:rPr lang="en-US" altLang="zh-CN" sz="2000">
                <a:solidFill>
                  <a:srgbClr val="FF0000"/>
                </a:solidFill>
                <a:latin typeface="微软雅黑" charset="0"/>
                <a:ea typeface="微软雅黑" charset="0"/>
              </a:rPr>
              <a:t>相对角度变化的窗口相关系数</a:t>
            </a:r>
            <a:r>
              <a:rPr lang="en-US" altLang="zh-CN" sz="2000">
                <a:latin typeface="微软雅黑" charset="0"/>
                <a:ea typeface="微软雅黑" charset="0"/>
              </a:rPr>
              <a:t>(WCCH)</a:t>
            </a:r>
            <a:r>
              <a:rPr lang="zh-CN" altLang="en-US" sz="2000">
                <a:latin typeface="微软雅黑" charset="0"/>
                <a:ea typeface="微软雅黑" charset="0"/>
              </a:rPr>
              <a:t>和</a:t>
            </a:r>
            <a:r>
              <a:rPr lang="en-US" altLang="zh-CN" sz="2000">
                <a:latin typeface="微软雅黑" charset="0"/>
                <a:ea typeface="微软雅黑" charset="0"/>
              </a:rPr>
              <a:t> 从</a:t>
            </a:r>
            <a:r>
              <a:rPr lang="en-US" altLang="zh-CN" sz="2000">
                <a:solidFill>
                  <a:srgbClr val="FF0000"/>
                </a:solidFill>
                <a:latin typeface="微软雅黑" charset="0"/>
                <a:ea typeface="微软雅黑" charset="0"/>
              </a:rPr>
              <a:t>上次角度变化的时间</a:t>
            </a:r>
            <a:r>
              <a:rPr lang="en-US" altLang="zh-CN" sz="2000">
                <a:latin typeface="微软雅黑" charset="0"/>
                <a:ea typeface="微软雅黑" charset="0"/>
              </a:rPr>
              <a:t>(TSLT).</a:t>
            </a:r>
            <a:endParaRPr lang="en-US" altLang="zh-CN" sz="2000">
              <a:latin typeface="微软雅黑" charset="0"/>
              <a:ea typeface="微软雅黑" charset="0"/>
            </a:endParaRPr>
          </a:p>
        </p:txBody>
      </p:sp>
      <p:sp>
        <p:nvSpPr>
          <p:cNvPr id="4" name="文本框 3"/>
          <p:cNvSpPr txBox="1"/>
          <p:nvPr/>
        </p:nvSpPr>
        <p:spPr>
          <a:xfrm>
            <a:off x="1296035" y="1623060"/>
            <a:ext cx="10240010" cy="2286000"/>
          </a:xfrm>
          <a:prstGeom prst="rect">
            <a:avLst/>
          </a:prstGeom>
          <a:noFill/>
        </p:spPr>
        <p:txBody>
          <a:bodyPr wrap="square" rtlCol="0">
            <a:spAutoFit/>
          </a:bodyPr>
          <a:p>
            <a:r>
              <a:rPr lang="en-US" altLang="zh-CN" sz="2400">
                <a:solidFill>
                  <a:schemeClr val="tx1"/>
                </a:solidFill>
                <a:latin typeface="宋体" charset="0"/>
                <a:ea typeface="宋体" charset="0"/>
                <a:sym typeface="+mn-ea"/>
              </a:rPr>
              <a:t>    通过手机的朝向确定是否在一个群组，我们使用运动方向的相对变化而不是绝对值，因为手机的朝向信息并没有校正正确显示对象的运动方向，其次手机相对于人的朝向并没有确定。我们只假定手机是相关于人体的一个固定位置，我们计算相对角度变化的特征。</a:t>
            </a:r>
            <a:endParaRPr lang="en-US" altLang="zh-CN" sz="2400">
              <a:solidFill>
                <a:schemeClr val="tx1"/>
              </a:solidFill>
              <a:latin typeface="宋体" charset="0"/>
              <a:ea typeface="宋体" charset="0"/>
              <a:sym typeface="+mn-ea"/>
            </a:endParaRPr>
          </a:p>
          <a:p>
            <a:endParaRPr lang="en-US" altLang="zh-CN" sz="2400">
              <a:solidFill>
                <a:schemeClr val="tx1"/>
              </a:solidFill>
              <a:latin typeface="宋体" charset="0"/>
              <a:ea typeface="宋体" charset="0"/>
              <a:sym typeface="+mn-ea"/>
            </a:endParaRPr>
          </a:p>
          <a:p>
            <a:endParaRPr lang="zh-CN" altLang="en-US" sz="2400">
              <a:solidFill>
                <a:schemeClr val="tx1"/>
              </a:solidFill>
              <a:latin typeface="宋体" charset="0"/>
              <a:ea typeface="宋体"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632460" y="146685"/>
            <a:ext cx="6134100"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2" name="文本框 1"/>
          <p:cNvSpPr txBox="1"/>
          <p:nvPr/>
        </p:nvSpPr>
        <p:spPr>
          <a:xfrm>
            <a:off x="885190" y="792480"/>
            <a:ext cx="11015980" cy="640080"/>
          </a:xfrm>
          <a:prstGeom prst="rect">
            <a:avLst/>
          </a:prstGeom>
          <a:noFill/>
        </p:spPr>
        <p:txBody>
          <a:bodyPr wrap="square" rtlCol="0">
            <a:spAutoFit/>
          </a:bodyPr>
          <a:p>
            <a:pPr>
              <a:lnSpc>
                <a:spcPct val="150000"/>
              </a:lnSpc>
            </a:pPr>
            <a:r>
              <a:rPr lang="en-US" altLang="zh-CN" sz="2000">
                <a:latin typeface="微软雅黑" charset="0"/>
                <a:ea typeface="微软雅黑" charset="0"/>
              </a:rPr>
              <a:t>    </a:t>
            </a:r>
            <a:r>
              <a:rPr lang="en-US" altLang="zh-CN" sz="2000" b="1">
                <a:latin typeface="微软雅黑" charset="0"/>
                <a:ea typeface="微软雅黑" charset="0"/>
              </a:rPr>
              <a:t>  </a:t>
            </a:r>
            <a:r>
              <a:rPr lang="en-US" altLang="zh-CN" sz="2400" b="1">
                <a:latin typeface="微软雅黑" charset="0"/>
                <a:ea typeface="微软雅黑" charset="0"/>
              </a:rPr>
              <a:t> 指南针特征</a:t>
            </a:r>
            <a:r>
              <a:rPr lang="en-US" altLang="zh-CN" sz="2400">
                <a:latin typeface="微软雅黑" charset="0"/>
                <a:ea typeface="微软雅黑" charset="0"/>
              </a:rPr>
              <a:t>：</a:t>
            </a:r>
            <a:r>
              <a:rPr lang="en-US" altLang="zh-CN" sz="2000">
                <a:solidFill>
                  <a:srgbClr val="FF0000"/>
                </a:solidFill>
                <a:latin typeface="微软雅黑" charset="0"/>
                <a:ea typeface="微软雅黑" charset="0"/>
              </a:rPr>
              <a:t>相对角度变化的窗口相关系数</a:t>
            </a:r>
            <a:r>
              <a:rPr lang="en-US" altLang="zh-CN" sz="2000">
                <a:latin typeface="微软雅黑" charset="0"/>
                <a:ea typeface="微软雅黑" charset="0"/>
              </a:rPr>
              <a:t>(WCCH)</a:t>
            </a:r>
            <a:r>
              <a:rPr lang="zh-CN" altLang="en-US" sz="2000">
                <a:latin typeface="微软雅黑" charset="0"/>
                <a:ea typeface="微软雅黑" charset="0"/>
              </a:rPr>
              <a:t>和</a:t>
            </a:r>
            <a:r>
              <a:rPr lang="en-US" altLang="zh-CN" sz="2000">
                <a:latin typeface="微软雅黑" charset="0"/>
                <a:ea typeface="微软雅黑" charset="0"/>
              </a:rPr>
              <a:t> 从</a:t>
            </a:r>
            <a:r>
              <a:rPr lang="en-US" altLang="zh-CN" sz="2000">
                <a:solidFill>
                  <a:srgbClr val="FF0000"/>
                </a:solidFill>
                <a:latin typeface="微软雅黑" charset="0"/>
                <a:ea typeface="微软雅黑" charset="0"/>
              </a:rPr>
              <a:t>上次角度变化的时间</a:t>
            </a:r>
            <a:r>
              <a:rPr lang="en-US" altLang="zh-CN" sz="2000">
                <a:latin typeface="微软雅黑" charset="0"/>
                <a:ea typeface="微软雅黑" charset="0"/>
              </a:rPr>
              <a:t>(TSLT).</a:t>
            </a:r>
            <a:endParaRPr lang="en-US" altLang="zh-CN" sz="2000">
              <a:latin typeface="微软雅黑" charset="0"/>
              <a:ea typeface="微软雅黑" charset="0"/>
            </a:endParaRPr>
          </a:p>
        </p:txBody>
      </p:sp>
      <p:sp>
        <p:nvSpPr>
          <p:cNvPr id="4" name="文本框 3"/>
          <p:cNvSpPr txBox="1"/>
          <p:nvPr/>
        </p:nvSpPr>
        <p:spPr>
          <a:xfrm>
            <a:off x="1296035" y="1623060"/>
            <a:ext cx="10240010" cy="1188720"/>
          </a:xfrm>
          <a:prstGeom prst="rect">
            <a:avLst/>
          </a:prstGeom>
          <a:noFill/>
        </p:spPr>
        <p:txBody>
          <a:bodyPr wrap="square" rtlCol="0">
            <a:spAutoFit/>
          </a:bodyPr>
          <a:p>
            <a:r>
              <a:rPr lang="en-US" altLang="zh-CN" sz="2400">
                <a:solidFill>
                  <a:schemeClr val="tx1"/>
                </a:solidFill>
                <a:latin typeface="宋体" charset="0"/>
                <a:ea typeface="宋体" charset="0"/>
                <a:sym typeface="+mn-ea"/>
              </a:rPr>
              <a:t>    </a:t>
            </a:r>
            <a:r>
              <a:rPr lang="en-US" altLang="zh-CN" sz="2400">
                <a:solidFill>
                  <a:srgbClr val="FF0000"/>
                </a:solidFill>
                <a:latin typeface="宋体" charset="0"/>
                <a:ea typeface="宋体" charset="0"/>
                <a:sym typeface="+mn-ea"/>
              </a:rPr>
              <a:t>相对运动方向的相关系数</a:t>
            </a:r>
            <a:r>
              <a:rPr lang="en-US" altLang="zh-CN" sz="2400">
                <a:solidFill>
                  <a:schemeClr val="tx1"/>
                </a:solidFill>
                <a:latin typeface="宋体" charset="0"/>
                <a:ea typeface="宋体" charset="0"/>
                <a:sym typeface="+mn-ea"/>
              </a:rPr>
              <a:t>：设设备A，B的采集到的传感器数据流分别为Ca,Cb窗口函数W=[t0 − T, . . . , t0]。分别计算运动方向的偏差Ha Hb。将窗口分为以下两个窗口</a:t>
            </a:r>
            <a:r>
              <a:rPr lang="zh-CN" altLang="en-US" sz="2400">
                <a:solidFill>
                  <a:schemeClr val="tx1"/>
                </a:solidFill>
                <a:latin typeface="宋体" charset="0"/>
                <a:ea typeface="宋体" charset="0"/>
                <a:sym typeface="+mn-ea"/>
              </a:rPr>
              <a:t>：</a:t>
            </a:r>
            <a:endParaRPr lang="zh-CN" altLang="en-US" sz="2400">
              <a:solidFill>
                <a:schemeClr val="tx1"/>
              </a:solidFill>
              <a:latin typeface="宋体" charset="0"/>
              <a:ea typeface="宋体" charset="0"/>
              <a:sym typeface="+mn-ea"/>
            </a:endParaRPr>
          </a:p>
        </p:txBody>
      </p:sp>
      <p:pic>
        <p:nvPicPr>
          <p:cNvPr id="-2147482611" name="图片 15"/>
          <p:cNvPicPr>
            <a:picLocks noChangeAspect="1"/>
          </p:cNvPicPr>
          <p:nvPr/>
        </p:nvPicPr>
        <p:blipFill>
          <a:blip r:embed="rId1"/>
          <a:stretch>
            <a:fillRect/>
          </a:stretch>
        </p:blipFill>
        <p:spPr>
          <a:xfrm>
            <a:off x="1560830" y="2980690"/>
            <a:ext cx="3376295" cy="469900"/>
          </a:xfrm>
          <a:prstGeom prst="rect">
            <a:avLst/>
          </a:prstGeom>
          <a:noFill/>
          <a:ln w="9525">
            <a:noFill/>
            <a:miter/>
          </a:ln>
        </p:spPr>
      </p:pic>
      <p:pic>
        <p:nvPicPr>
          <p:cNvPr id="-2147482610" name="图片 17"/>
          <p:cNvPicPr>
            <a:picLocks noChangeAspect="1"/>
          </p:cNvPicPr>
          <p:nvPr/>
        </p:nvPicPr>
        <p:blipFill>
          <a:blip r:embed="rId2"/>
          <a:stretch>
            <a:fillRect/>
          </a:stretch>
        </p:blipFill>
        <p:spPr>
          <a:xfrm>
            <a:off x="5845810" y="2904490"/>
            <a:ext cx="3148330" cy="454660"/>
          </a:xfrm>
          <a:prstGeom prst="rect">
            <a:avLst/>
          </a:prstGeom>
          <a:noFill/>
          <a:ln w="9525">
            <a:noFill/>
            <a:miter/>
          </a:ln>
        </p:spPr>
      </p:pic>
      <p:sp>
        <p:nvSpPr>
          <p:cNvPr id="6" name="文本框 5"/>
          <p:cNvSpPr txBox="1"/>
          <p:nvPr/>
        </p:nvSpPr>
        <p:spPr>
          <a:xfrm>
            <a:off x="1691640" y="3741420"/>
            <a:ext cx="6370320" cy="457200"/>
          </a:xfrm>
          <a:prstGeom prst="rect">
            <a:avLst/>
          </a:prstGeom>
          <a:noFill/>
        </p:spPr>
        <p:txBody>
          <a:bodyPr wrap="square" rtlCol="0">
            <a:spAutoFit/>
          </a:bodyPr>
          <a:p>
            <a:r>
              <a:rPr lang="en-US" altLang="zh-CN" sz="2400">
                <a:latin typeface="宋体" charset="0"/>
                <a:ea typeface="宋体" charset="0"/>
                <a:sym typeface="+mn-ea"/>
              </a:rPr>
              <a:t>Ha</a:t>
            </a:r>
            <a:r>
              <a:rPr lang="zh-CN" altLang="en-US" sz="2400">
                <a:latin typeface="宋体" charset="0"/>
                <a:ea typeface="宋体" charset="0"/>
                <a:sym typeface="+mn-ea"/>
              </a:rPr>
              <a:t>的计算公式如下所示：</a:t>
            </a:r>
            <a:endParaRPr lang="zh-CN" altLang="en-US" sz="2400">
              <a:latin typeface="宋体" charset="0"/>
              <a:ea typeface="宋体" charset="0"/>
              <a:sym typeface="+mn-ea"/>
            </a:endParaRPr>
          </a:p>
        </p:txBody>
      </p:sp>
      <p:pic>
        <p:nvPicPr>
          <p:cNvPr id="-2147482609" name="图片 18"/>
          <p:cNvPicPr>
            <a:picLocks noChangeAspect="1"/>
          </p:cNvPicPr>
          <p:nvPr/>
        </p:nvPicPr>
        <p:blipFill>
          <a:blip r:embed="rId3"/>
          <a:stretch>
            <a:fillRect/>
          </a:stretch>
        </p:blipFill>
        <p:spPr>
          <a:xfrm>
            <a:off x="5203825" y="3726180"/>
            <a:ext cx="4284980" cy="411480"/>
          </a:xfrm>
          <a:prstGeom prst="rect">
            <a:avLst/>
          </a:prstGeom>
          <a:noFill/>
          <a:ln w="9525">
            <a:noFill/>
            <a:miter/>
          </a:ln>
        </p:spPr>
      </p:pic>
      <p:pic>
        <p:nvPicPr>
          <p:cNvPr id="7" name="图片 6"/>
          <p:cNvPicPr>
            <a:picLocks noChangeAspect="1"/>
          </p:cNvPicPr>
          <p:nvPr/>
        </p:nvPicPr>
        <p:blipFill>
          <a:blip r:embed="rId4"/>
          <a:stretch>
            <a:fillRect/>
          </a:stretch>
        </p:blipFill>
        <p:spPr>
          <a:xfrm>
            <a:off x="3199130" y="4302125"/>
            <a:ext cx="5687695" cy="691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7482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74826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74826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632460" y="146685"/>
            <a:ext cx="6134100"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2" name="文本框 1"/>
          <p:cNvSpPr txBox="1"/>
          <p:nvPr/>
        </p:nvSpPr>
        <p:spPr>
          <a:xfrm>
            <a:off x="885190" y="792480"/>
            <a:ext cx="11015980" cy="640080"/>
          </a:xfrm>
          <a:prstGeom prst="rect">
            <a:avLst/>
          </a:prstGeom>
          <a:noFill/>
        </p:spPr>
        <p:txBody>
          <a:bodyPr wrap="square" rtlCol="0">
            <a:spAutoFit/>
          </a:bodyPr>
          <a:p>
            <a:pPr>
              <a:lnSpc>
                <a:spcPct val="150000"/>
              </a:lnSpc>
            </a:pPr>
            <a:r>
              <a:rPr lang="en-US" altLang="zh-CN" sz="2000">
                <a:latin typeface="微软雅黑" charset="0"/>
                <a:ea typeface="微软雅黑" charset="0"/>
              </a:rPr>
              <a:t>    </a:t>
            </a:r>
            <a:r>
              <a:rPr lang="en-US" altLang="zh-CN" sz="2000" b="1">
                <a:latin typeface="微软雅黑" charset="0"/>
                <a:ea typeface="微软雅黑" charset="0"/>
              </a:rPr>
              <a:t>  </a:t>
            </a:r>
            <a:r>
              <a:rPr lang="en-US" altLang="zh-CN" sz="2400" b="1">
                <a:latin typeface="微软雅黑" charset="0"/>
                <a:ea typeface="微软雅黑" charset="0"/>
              </a:rPr>
              <a:t> 指南针特征</a:t>
            </a:r>
            <a:r>
              <a:rPr lang="en-US" altLang="zh-CN" sz="2400">
                <a:latin typeface="微软雅黑" charset="0"/>
                <a:ea typeface="微软雅黑" charset="0"/>
              </a:rPr>
              <a:t>：</a:t>
            </a:r>
            <a:r>
              <a:rPr lang="en-US" altLang="zh-CN" sz="2000">
                <a:solidFill>
                  <a:srgbClr val="FF0000"/>
                </a:solidFill>
                <a:latin typeface="微软雅黑" charset="0"/>
                <a:ea typeface="微软雅黑" charset="0"/>
              </a:rPr>
              <a:t>相对角度变化的窗口相关系数</a:t>
            </a:r>
            <a:r>
              <a:rPr lang="en-US" altLang="zh-CN" sz="2000">
                <a:latin typeface="微软雅黑" charset="0"/>
                <a:ea typeface="微软雅黑" charset="0"/>
              </a:rPr>
              <a:t>(WCCH)</a:t>
            </a:r>
            <a:r>
              <a:rPr lang="zh-CN" altLang="en-US" sz="2000">
                <a:latin typeface="微软雅黑" charset="0"/>
                <a:ea typeface="微软雅黑" charset="0"/>
              </a:rPr>
              <a:t>和</a:t>
            </a:r>
            <a:r>
              <a:rPr lang="en-US" altLang="zh-CN" sz="2000">
                <a:latin typeface="微软雅黑" charset="0"/>
                <a:ea typeface="微软雅黑" charset="0"/>
              </a:rPr>
              <a:t> 从</a:t>
            </a:r>
            <a:r>
              <a:rPr lang="en-US" altLang="zh-CN" sz="2000">
                <a:solidFill>
                  <a:srgbClr val="FF0000"/>
                </a:solidFill>
                <a:latin typeface="微软雅黑" charset="0"/>
                <a:ea typeface="微软雅黑" charset="0"/>
              </a:rPr>
              <a:t>上次角度变化的时间</a:t>
            </a:r>
            <a:r>
              <a:rPr lang="en-US" altLang="zh-CN" sz="2000">
                <a:latin typeface="微软雅黑" charset="0"/>
                <a:ea typeface="微软雅黑" charset="0"/>
              </a:rPr>
              <a:t>(TSLT).</a:t>
            </a:r>
            <a:endParaRPr lang="en-US" altLang="zh-CN" sz="2000">
              <a:latin typeface="微软雅黑" charset="0"/>
              <a:ea typeface="微软雅黑" charset="0"/>
            </a:endParaRPr>
          </a:p>
        </p:txBody>
      </p:sp>
      <p:sp>
        <p:nvSpPr>
          <p:cNvPr id="4" name="文本框 3"/>
          <p:cNvSpPr txBox="1"/>
          <p:nvPr/>
        </p:nvSpPr>
        <p:spPr>
          <a:xfrm>
            <a:off x="1296035" y="1623060"/>
            <a:ext cx="10240010" cy="822960"/>
          </a:xfrm>
          <a:prstGeom prst="rect">
            <a:avLst/>
          </a:prstGeom>
          <a:noFill/>
        </p:spPr>
        <p:txBody>
          <a:bodyPr wrap="square" rtlCol="0">
            <a:spAutoFit/>
          </a:bodyPr>
          <a:p>
            <a:r>
              <a:rPr lang="en-US" altLang="zh-CN" sz="2400">
                <a:solidFill>
                  <a:schemeClr val="tx1"/>
                </a:solidFill>
                <a:latin typeface="宋体" charset="0"/>
                <a:ea typeface="宋体" charset="0"/>
                <a:sym typeface="+mn-ea"/>
              </a:rPr>
              <a:t>    </a:t>
            </a:r>
            <a:r>
              <a:rPr sz="2400">
                <a:solidFill>
                  <a:srgbClr val="FF0000"/>
                </a:solidFill>
                <a:latin typeface="宋体" charset="0"/>
                <a:ea typeface="宋体" charset="0"/>
                <a:sym typeface="+mn-ea"/>
              </a:rPr>
              <a:t>距离上一次转弯的时间</a:t>
            </a:r>
            <a:r>
              <a:rPr sz="2400">
                <a:latin typeface="宋体" charset="0"/>
                <a:ea typeface="宋体" charset="0"/>
                <a:sym typeface="+mn-ea"/>
              </a:rPr>
              <a:t>：当满足以下条件时，说明运动方向发生变化（G=20°）</a:t>
            </a:r>
            <a:endParaRPr sz="2400">
              <a:latin typeface="宋体" charset="0"/>
              <a:ea typeface="宋体" charset="0"/>
              <a:sym typeface="+mn-ea"/>
            </a:endParaRPr>
          </a:p>
        </p:txBody>
      </p:sp>
      <p:pic>
        <p:nvPicPr>
          <p:cNvPr id="-2147482607" name="图片 21"/>
          <p:cNvPicPr>
            <a:picLocks noChangeAspect="1"/>
          </p:cNvPicPr>
          <p:nvPr/>
        </p:nvPicPr>
        <p:blipFill>
          <a:blip r:embed="rId1"/>
          <a:stretch>
            <a:fillRect/>
          </a:stretch>
        </p:blipFill>
        <p:spPr>
          <a:xfrm>
            <a:off x="3102610" y="2722245"/>
            <a:ext cx="6310630" cy="411480"/>
          </a:xfrm>
          <a:prstGeom prst="rect">
            <a:avLst/>
          </a:prstGeom>
          <a:noFill/>
          <a:ln w="9525">
            <a:noFill/>
            <a:miter/>
          </a:ln>
        </p:spPr>
      </p:pic>
      <p:pic>
        <p:nvPicPr>
          <p:cNvPr id="-2147482606" name="图片 22"/>
          <p:cNvPicPr>
            <a:picLocks noChangeAspect="1"/>
          </p:cNvPicPr>
          <p:nvPr/>
        </p:nvPicPr>
        <p:blipFill>
          <a:blip r:embed="rId2"/>
          <a:stretch>
            <a:fillRect/>
          </a:stretch>
        </p:blipFill>
        <p:spPr>
          <a:xfrm>
            <a:off x="3574415" y="3446780"/>
            <a:ext cx="5795645" cy="760095"/>
          </a:xfrm>
          <a:prstGeom prst="rect">
            <a:avLst/>
          </a:prstGeom>
          <a:noFill/>
          <a:ln w="9525">
            <a:noFill/>
            <a:miter/>
          </a:ln>
        </p:spPr>
      </p:pic>
      <p:sp>
        <p:nvSpPr>
          <p:cNvPr id="3" name="文本框 2"/>
          <p:cNvSpPr txBox="1"/>
          <p:nvPr/>
        </p:nvSpPr>
        <p:spPr>
          <a:xfrm>
            <a:off x="1358900" y="4399915"/>
            <a:ext cx="10147935" cy="826135"/>
          </a:xfrm>
          <a:prstGeom prst="rect">
            <a:avLst/>
          </a:prstGeom>
          <a:noFill/>
        </p:spPr>
        <p:txBody>
          <a:bodyPr wrap="square" rtlCol="0">
            <a:spAutoFit/>
          </a:bodyPr>
          <a:p>
            <a:r>
              <a:rPr lang="en-US" altLang="zh-CN" sz="2400"/>
              <a:t>        </a:t>
            </a:r>
            <a:r>
              <a:rPr lang="zh-CN" altLang="en-US" sz="2400"/>
              <a:t>对于每个设备，计算列表K，当运动方向发生变化时，列表中元素为0，否则在前一个值的基础上加1/50s</a:t>
            </a:r>
            <a:endParaRPr lang="zh-CN" altLang="en-US" sz="2400"/>
          </a:p>
        </p:txBody>
      </p:sp>
      <p:pic>
        <p:nvPicPr>
          <p:cNvPr id="-2147482605" name="图片 23"/>
          <p:cNvPicPr>
            <a:picLocks noChangeAspect="1"/>
          </p:cNvPicPr>
          <p:nvPr/>
        </p:nvPicPr>
        <p:blipFill>
          <a:blip r:embed="rId3"/>
          <a:stretch>
            <a:fillRect/>
          </a:stretch>
        </p:blipFill>
        <p:spPr>
          <a:xfrm>
            <a:off x="4500880" y="5274310"/>
            <a:ext cx="3054985" cy="1055370"/>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7482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74826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7482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632460" y="146685"/>
            <a:ext cx="6134100"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2" name="文本框 1"/>
          <p:cNvSpPr txBox="1"/>
          <p:nvPr/>
        </p:nvSpPr>
        <p:spPr>
          <a:xfrm>
            <a:off x="885190" y="792480"/>
            <a:ext cx="11015980" cy="640080"/>
          </a:xfrm>
          <a:prstGeom prst="rect">
            <a:avLst/>
          </a:prstGeom>
          <a:noFill/>
        </p:spPr>
        <p:txBody>
          <a:bodyPr wrap="square" rtlCol="0">
            <a:spAutoFit/>
          </a:bodyPr>
          <a:p>
            <a:pPr>
              <a:lnSpc>
                <a:spcPct val="150000"/>
              </a:lnSpc>
            </a:pPr>
            <a:r>
              <a:rPr lang="en-US" altLang="zh-CN" sz="2000">
                <a:latin typeface="微软雅黑" charset="0"/>
                <a:ea typeface="微软雅黑" charset="0"/>
              </a:rPr>
              <a:t>    </a:t>
            </a:r>
            <a:r>
              <a:rPr lang="en-US" altLang="zh-CN" sz="2000" b="1">
                <a:latin typeface="微软雅黑" charset="0"/>
                <a:ea typeface="微软雅黑" charset="0"/>
              </a:rPr>
              <a:t>  </a:t>
            </a:r>
            <a:r>
              <a:rPr sz="2400" b="1">
                <a:latin typeface="微软雅黑" charset="0"/>
                <a:ea typeface="微软雅黑" charset="0"/>
              </a:rPr>
              <a:t>WiFi信号特征</a:t>
            </a:r>
            <a:r>
              <a:rPr sz="2000">
                <a:latin typeface="微软雅黑" charset="0"/>
                <a:ea typeface="微软雅黑" charset="0"/>
              </a:rPr>
              <a:t>：分为空间位置特征和信号特征</a:t>
            </a:r>
            <a:r>
              <a:rPr lang="en-US" altLang="zh-CN" sz="2000">
                <a:latin typeface="微软雅黑" charset="0"/>
                <a:ea typeface="微软雅黑" charset="0"/>
              </a:rPr>
              <a:t>.</a:t>
            </a:r>
            <a:endParaRPr lang="en-US" altLang="zh-CN" sz="2000">
              <a:latin typeface="微软雅黑" charset="0"/>
              <a:ea typeface="微软雅黑" charset="0"/>
            </a:endParaRPr>
          </a:p>
        </p:txBody>
      </p:sp>
      <p:sp>
        <p:nvSpPr>
          <p:cNvPr id="4" name="文本框 3"/>
          <p:cNvSpPr txBox="1"/>
          <p:nvPr/>
        </p:nvSpPr>
        <p:spPr>
          <a:xfrm>
            <a:off x="1296035" y="1623060"/>
            <a:ext cx="10240010" cy="2651760"/>
          </a:xfrm>
          <a:prstGeom prst="rect">
            <a:avLst/>
          </a:prstGeom>
          <a:noFill/>
        </p:spPr>
        <p:txBody>
          <a:bodyPr wrap="square" rtlCol="0">
            <a:spAutoFit/>
          </a:bodyPr>
          <a:p>
            <a:r>
              <a:rPr lang="en-US" altLang="zh-CN" sz="2400">
                <a:solidFill>
                  <a:schemeClr val="tx1"/>
                </a:solidFill>
                <a:latin typeface="宋体" charset="0"/>
                <a:ea typeface="宋体" charset="0"/>
                <a:sym typeface="+mn-ea"/>
              </a:rPr>
              <a:t>    </a:t>
            </a:r>
            <a:r>
              <a:rPr sz="2400">
                <a:latin typeface="宋体" charset="0"/>
                <a:ea typeface="宋体" charset="0"/>
                <a:sym typeface="+mn-ea"/>
              </a:rPr>
              <a:t>对现有使用WiFi特征进行群组识别的改进在于对相似矩阵进行聚类时采用了</a:t>
            </a:r>
            <a:r>
              <a:rPr sz="2400">
                <a:solidFill>
                  <a:srgbClr val="FF0000"/>
                </a:solidFill>
                <a:latin typeface="宋体" charset="0"/>
                <a:ea typeface="宋体" charset="0"/>
                <a:sym typeface="+mn-ea"/>
              </a:rPr>
              <a:t>自底向上的层次聚类</a:t>
            </a:r>
            <a:r>
              <a:rPr sz="2400">
                <a:latin typeface="宋体" charset="0"/>
                <a:ea typeface="宋体" charset="0"/>
                <a:sym typeface="+mn-ea"/>
              </a:rPr>
              <a:t>，基于中心点链接的标准（一个对象到现有聚类的中心点的距离）由于中心点是几何方法，因此需要定义好的几何距离，只有WiFi特征（空间信息、信号）能够满足。加速度和方向并不能满足，所以需要继续采用联合密度的聚类方法。（</a:t>
            </a:r>
            <a:r>
              <a:rPr sz="2400">
                <a:solidFill>
                  <a:srgbClr val="FF0000"/>
                </a:solidFill>
                <a:latin typeface="宋体" charset="0"/>
                <a:ea typeface="宋体" charset="0"/>
                <a:sym typeface="+mn-ea"/>
              </a:rPr>
              <a:t>将基于中心点的链接改为和聚类中任意对象链接的最小值是否就都可以采用层次聚类</a:t>
            </a:r>
            <a:r>
              <a:rPr sz="2400">
                <a:latin typeface="宋体" charset="0"/>
                <a:ea typeface="宋体" charset="0"/>
                <a:sym typeface="+mn-ea"/>
              </a:rPr>
              <a:t>）对每一特征分别进行聚类得到群组识别的结果。</a:t>
            </a:r>
            <a:endParaRPr sz="2400">
              <a:latin typeface="宋体" charset="0"/>
              <a:ea typeface="宋体" charset="0"/>
              <a:sym typeface="+mn-ea"/>
            </a:endParaRPr>
          </a:p>
        </p:txBody>
      </p:sp>
      <p:sp>
        <p:nvSpPr>
          <p:cNvPr id="3" name="文本框 2"/>
          <p:cNvSpPr txBox="1"/>
          <p:nvPr/>
        </p:nvSpPr>
        <p:spPr>
          <a:xfrm>
            <a:off x="1358900" y="4399915"/>
            <a:ext cx="10147935" cy="1191895"/>
          </a:xfrm>
          <a:prstGeom prst="rect">
            <a:avLst/>
          </a:prstGeom>
          <a:noFill/>
        </p:spPr>
        <p:txBody>
          <a:bodyPr wrap="square" rtlCol="0">
            <a:spAutoFit/>
          </a:bodyPr>
          <a:p>
            <a:r>
              <a:rPr lang="en-US" altLang="zh-CN" sz="2400"/>
              <a:t>         </a:t>
            </a:r>
            <a:r>
              <a:rPr sz="2400"/>
              <a:t>基于权重的多数表决的模式融合：对于每个特征分配相等的权重，对于任意一对对象，计算出现在一组的权重之和，如果大于50%，则认为在一个群组，然后基于时序的聚类。</a:t>
            </a:r>
            <a:endParaRPr sz="24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632460" y="146685"/>
            <a:ext cx="6134100"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现有方法的扩展</a:t>
            </a:r>
            <a:r>
              <a:rPr lang="en-US" altLang="zh-CN" sz="2800" dirty="0">
                <a:solidFill>
                  <a:schemeClr val="bg1"/>
                </a:solidFill>
                <a:latin typeface="微软雅黑" pitchFamily="34" charset="-122"/>
                <a:ea typeface="微软雅黑" pitchFamily="34" charset="-122"/>
                <a:sym typeface="+mn-ea"/>
              </a:rPr>
              <a:t>2</a:t>
            </a:r>
            <a:endParaRPr lang="zh-CN" altLang="en-US" sz="2800" dirty="0">
              <a:solidFill>
                <a:schemeClr val="bg1"/>
              </a:solidFill>
              <a:latin typeface="微软雅黑" pitchFamily="34" charset="-122"/>
              <a:ea typeface="微软雅黑" pitchFamily="34" charset="-122"/>
            </a:endParaRPr>
          </a:p>
        </p:txBody>
      </p:sp>
      <p:sp>
        <p:nvSpPr>
          <p:cNvPr id="4" name="文本框 3"/>
          <p:cNvSpPr txBox="1"/>
          <p:nvPr/>
        </p:nvSpPr>
        <p:spPr>
          <a:xfrm>
            <a:off x="459105" y="1028700"/>
            <a:ext cx="5470525" cy="1188720"/>
          </a:xfrm>
          <a:prstGeom prst="rect">
            <a:avLst/>
          </a:prstGeom>
          <a:noFill/>
        </p:spPr>
        <p:txBody>
          <a:bodyPr wrap="square" rtlCol="0">
            <a:spAutoFit/>
          </a:bodyPr>
          <a:p>
            <a:r>
              <a:rPr lang="en-US" altLang="zh-CN" sz="2400" b="1">
                <a:solidFill>
                  <a:schemeClr val="tx1"/>
                </a:solidFill>
                <a:latin typeface="宋体" charset="0"/>
                <a:ea typeface="宋体" charset="0"/>
                <a:sym typeface="+mn-ea"/>
              </a:rPr>
              <a:t> </a:t>
            </a:r>
            <a:r>
              <a:rPr sz="2400" b="1">
                <a:latin typeface="宋体" charset="0"/>
                <a:ea typeface="宋体" charset="0"/>
                <a:sym typeface="+mn-ea"/>
              </a:rPr>
              <a:t>实验结果表明：</a:t>
            </a:r>
            <a:endParaRPr sz="2400" b="1">
              <a:latin typeface="宋体" charset="0"/>
              <a:ea typeface="宋体" charset="0"/>
              <a:sym typeface="+mn-ea"/>
            </a:endParaRPr>
          </a:p>
          <a:p>
            <a:endParaRPr sz="2400">
              <a:latin typeface="宋体" charset="0"/>
              <a:ea typeface="宋体" charset="0"/>
              <a:sym typeface="+mn-ea"/>
            </a:endParaRPr>
          </a:p>
          <a:p>
            <a:endParaRPr sz="2400">
              <a:latin typeface="宋体" charset="0"/>
              <a:ea typeface="宋体" charset="0"/>
              <a:sym typeface="+mn-ea"/>
            </a:endParaRPr>
          </a:p>
        </p:txBody>
      </p:sp>
      <p:pic>
        <p:nvPicPr>
          <p:cNvPr id="-2147482604" name="图片 24"/>
          <p:cNvPicPr>
            <a:picLocks noChangeAspect="1"/>
          </p:cNvPicPr>
          <p:nvPr/>
        </p:nvPicPr>
        <p:blipFill>
          <a:blip r:embed="rId1"/>
          <a:stretch>
            <a:fillRect/>
          </a:stretch>
        </p:blipFill>
        <p:spPr>
          <a:xfrm>
            <a:off x="6200140" y="1026795"/>
            <a:ext cx="5888355" cy="4732655"/>
          </a:xfrm>
          <a:prstGeom prst="rect">
            <a:avLst/>
          </a:prstGeom>
          <a:noFill/>
          <a:ln w="9525">
            <a:noFill/>
            <a:miter/>
          </a:ln>
        </p:spPr>
      </p:pic>
      <p:sp>
        <p:nvSpPr>
          <p:cNvPr id="3" name="文本框 2"/>
          <p:cNvSpPr txBox="1"/>
          <p:nvPr/>
        </p:nvSpPr>
        <p:spPr>
          <a:xfrm>
            <a:off x="548640" y="4274820"/>
            <a:ext cx="5547360" cy="1615440"/>
          </a:xfrm>
          <a:prstGeom prst="rect">
            <a:avLst/>
          </a:prstGeom>
          <a:noFill/>
        </p:spPr>
        <p:txBody>
          <a:bodyPr wrap="square" rtlCol="0">
            <a:spAutoFit/>
          </a:bodyPr>
          <a:p>
            <a:r>
              <a:rPr lang="en-US" sz="2000">
                <a:latin typeface="宋体" charset="0"/>
                <a:ea typeface="宋体" charset="0"/>
                <a:sym typeface="+mn-ea"/>
              </a:rPr>
              <a:t>3</a:t>
            </a:r>
            <a:r>
              <a:rPr lang="zh-CN" altLang="en-US" sz="2000">
                <a:latin typeface="宋体" charset="0"/>
                <a:ea typeface="宋体" charset="0"/>
                <a:sym typeface="+mn-ea"/>
              </a:rPr>
              <a:t>、</a:t>
            </a:r>
            <a:r>
              <a:rPr sz="2000">
                <a:latin typeface="宋体" charset="0"/>
                <a:ea typeface="宋体" charset="0"/>
                <a:sym typeface="+mn-ea"/>
              </a:rPr>
              <a:t>提高模型融合效果的方法：将识别群组度比较高的特征分配比较高的权重，如将无线空间信息和信号强度信息赋50%的权重，其他的特征平分剩下的50%</a:t>
            </a:r>
            <a:endParaRPr sz="2000">
              <a:latin typeface="宋体" charset="0"/>
              <a:ea typeface="宋体" charset="0"/>
              <a:sym typeface="+mn-ea"/>
            </a:endParaRPr>
          </a:p>
          <a:p>
            <a:endParaRPr lang="zh-CN" altLang="en-US" sz="2000"/>
          </a:p>
        </p:txBody>
      </p:sp>
      <p:sp>
        <p:nvSpPr>
          <p:cNvPr id="5" name="文本框 4"/>
          <p:cNvSpPr txBox="1"/>
          <p:nvPr/>
        </p:nvSpPr>
        <p:spPr>
          <a:xfrm>
            <a:off x="533400" y="2918460"/>
            <a:ext cx="5425440" cy="1005840"/>
          </a:xfrm>
          <a:prstGeom prst="rect">
            <a:avLst/>
          </a:prstGeom>
          <a:noFill/>
        </p:spPr>
        <p:txBody>
          <a:bodyPr wrap="square" rtlCol="0">
            <a:spAutoFit/>
          </a:bodyPr>
          <a:p>
            <a:r>
              <a:rPr lang="en-US" sz="2000">
                <a:latin typeface="宋体" charset="0"/>
                <a:ea typeface="宋体" charset="0"/>
                <a:sym typeface="+mn-ea"/>
              </a:rPr>
              <a:t>2</a:t>
            </a:r>
            <a:r>
              <a:rPr lang="zh-CN" altLang="en-US" sz="2000">
                <a:latin typeface="宋体" charset="0"/>
                <a:ea typeface="宋体" charset="0"/>
                <a:sym typeface="+mn-ea"/>
              </a:rPr>
              <a:t>、</a:t>
            </a:r>
            <a:r>
              <a:rPr sz="2000">
                <a:latin typeface="宋体" charset="0"/>
                <a:ea typeface="宋体" charset="0"/>
                <a:sym typeface="+mn-ea"/>
              </a:rPr>
              <a:t>采用无线的空间位置信息时需要事先获得室内环境的无线指纹分布。在加速度和方向传感器中，OMB 和TSLT能够得到比较好的结果。</a:t>
            </a:r>
            <a:endParaRPr lang="zh-CN" altLang="en-US" sz="2000"/>
          </a:p>
        </p:txBody>
      </p:sp>
      <p:sp>
        <p:nvSpPr>
          <p:cNvPr id="6" name="文本框 5"/>
          <p:cNvSpPr txBox="1"/>
          <p:nvPr/>
        </p:nvSpPr>
        <p:spPr>
          <a:xfrm>
            <a:off x="518795" y="1607820"/>
            <a:ext cx="5466080" cy="1615440"/>
          </a:xfrm>
          <a:prstGeom prst="rect">
            <a:avLst/>
          </a:prstGeom>
          <a:noFill/>
        </p:spPr>
        <p:txBody>
          <a:bodyPr wrap="square" rtlCol="0">
            <a:spAutoFit/>
          </a:bodyPr>
          <a:p>
            <a:pPr algn="l"/>
            <a:r>
              <a:rPr lang="en-US" sz="2000">
                <a:latin typeface="宋体" charset="0"/>
                <a:ea typeface="宋体" charset="0"/>
                <a:sym typeface="+mn-ea"/>
              </a:rPr>
              <a:t>1</a:t>
            </a:r>
            <a:r>
              <a:rPr lang="zh-CN" altLang="en-US" sz="2000">
                <a:latin typeface="宋体" charset="0"/>
                <a:ea typeface="宋体" charset="0"/>
                <a:sym typeface="+mn-ea"/>
              </a:rPr>
              <a:t>、</a:t>
            </a:r>
            <a:r>
              <a:rPr sz="2000">
                <a:latin typeface="宋体" charset="0"/>
                <a:ea typeface="宋体" charset="0"/>
                <a:sym typeface="+mn-ea"/>
              </a:rPr>
              <a:t>无线信号的空间位置采用层次聚类方法的识别群组度最高，其次是无线信号的空间位置采用联合密度聚类和采用层次聚类的无线信号强度。</a:t>
            </a:r>
            <a:endParaRPr sz="2000">
              <a:latin typeface="宋体" charset="0"/>
              <a:ea typeface="宋体" charset="0"/>
              <a:sym typeface="+mn-ea"/>
            </a:endParaRPr>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7482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8042" y="2175858"/>
            <a:ext cx="1595479" cy="1569660"/>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第二部分</a:t>
            </a:r>
            <a:endParaRPr lang="zh-CN" altLang="en-US" sz="4800" b="1" dirty="0">
              <a:solidFill>
                <a:schemeClr val="bg1"/>
              </a:solidFill>
              <a:latin typeface="微软雅黑" pitchFamily="34" charset="-122"/>
              <a:ea typeface="微软雅黑"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77640" y="2668270"/>
            <a:ext cx="7995921" cy="613670"/>
            <a:chOff x="4585515" y="1054863"/>
            <a:chExt cx="6092599" cy="614419"/>
          </a:xfrm>
        </p:grpSpPr>
        <p:sp>
          <p:nvSpPr>
            <p:cNvPr id="8" name="等腰三角形 7"/>
            <p:cNvSpPr/>
            <p:nvPr/>
          </p:nvSpPr>
          <p:spPr>
            <a:xfrm rot="5400000" flipH="1">
              <a:off x="4551880" y="1121191"/>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641" y="1054863"/>
              <a:ext cx="1653788" cy="614159"/>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第二部分</a:t>
              </a:r>
              <a:endParaRPr lang="zh-CN" altLang="en-US" sz="3200" b="1" dirty="0">
                <a:solidFill>
                  <a:srgbClr val="595E64"/>
                </a:solidFill>
                <a:latin typeface="微软雅黑" pitchFamily="34" charset="-122"/>
                <a:ea typeface="微软雅黑" pitchFamily="34" charset="-122"/>
              </a:endParaRPr>
            </a:p>
          </p:txBody>
        </p:sp>
        <p:sp>
          <p:nvSpPr>
            <p:cNvPr id="19" name="文本框 18"/>
            <p:cNvSpPr txBox="1"/>
            <p:nvPr/>
          </p:nvSpPr>
          <p:spPr>
            <a:xfrm>
              <a:off x="7020514" y="1055123"/>
              <a:ext cx="3657600" cy="614159"/>
            </a:xfrm>
            <a:prstGeom prst="rect">
              <a:avLst/>
            </a:prstGeom>
            <a:noFill/>
          </p:spPr>
          <p:txBody>
            <a:bodyPr wrap="square" rtlCol="0">
              <a:spAutoFit/>
            </a:bodyPr>
            <a:lstStyle/>
            <a:p>
              <a:r>
                <a:rPr lang="en-US" altLang="zh-CN" sz="3200" dirty="0">
                  <a:solidFill>
                    <a:srgbClr val="595E64"/>
                  </a:solidFill>
                  <a:latin typeface="微软雅黑" pitchFamily="34" charset="-122"/>
                  <a:ea typeface="微软雅黑" pitchFamily="34" charset="-122"/>
                  <a:sym typeface="+mn-ea"/>
                </a:rPr>
                <a:t>DBAD</a:t>
              </a:r>
              <a:r>
                <a:rPr lang="zh-CN" altLang="en-US" sz="3200" dirty="0">
                  <a:solidFill>
                    <a:srgbClr val="595E64"/>
                  </a:solidFill>
                  <a:latin typeface="微软雅黑" pitchFamily="34" charset="-122"/>
                  <a:ea typeface="微软雅黑" pitchFamily="34" charset="-122"/>
                  <a:sym typeface="+mn-ea"/>
                </a:rPr>
                <a:t>方法的补充和扩展</a:t>
              </a:r>
              <a:endParaRPr lang="zh-CN" altLang="en-US" sz="3200" dirty="0">
                <a:solidFill>
                  <a:srgbClr val="595E64"/>
                </a:solidFill>
                <a:latin typeface="微软雅黑" pitchFamily="34" charset="-122"/>
                <a:ea typeface="微软雅黑" pitchFamily="34" charset="-122"/>
              </a:endParaRPr>
            </a:p>
          </p:txBody>
        </p:sp>
      </p:grpSp>
      <p:grpSp>
        <p:nvGrpSpPr>
          <p:cNvPr id="7" name="组合 6"/>
          <p:cNvGrpSpPr/>
          <p:nvPr/>
        </p:nvGrpSpPr>
        <p:grpSpPr>
          <a:xfrm>
            <a:off x="6682105" y="3789057"/>
            <a:ext cx="5438140" cy="561963"/>
            <a:chOff x="6594354" y="4491694"/>
            <a:chExt cx="4357182" cy="561963"/>
          </a:xfrm>
        </p:grpSpPr>
        <p:sp>
          <p:nvSpPr>
            <p:cNvPr id="9" name="等腰三角形 8"/>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293936" y="4505017"/>
              <a:ext cx="3657600" cy="548640"/>
            </a:xfrm>
            <a:prstGeom prst="rect">
              <a:avLst/>
            </a:prstGeom>
            <a:noFill/>
          </p:spPr>
          <p:txBody>
            <a:bodyPr wrap="square" rtlCol="0">
              <a:spAutoFit/>
            </a:bodyPr>
            <a:p>
              <a:r>
                <a:rPr sz="2800">
                  <a:latin typeface="微软雅黑" charset="0"/>
                  <a:ea typeface="微软雅黑" charset="0"/>
                  <a:sym typeface="+mn-ea"/>
                </a:rPr>
                <a:t>多传感器数据融合确定群组</a:t>
              </a:r>
              <a:endParaRPr sz="2800">
                <a:latin typeface="微软雅黑" charset="0"/>
                <a:ea typeface="微软雅黑"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269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rPr>
              <a:t>现有方法扩展</a:t>
            </a:r>
            <a:r>
              <a:rPr lang="en-US" altLang="zh-CN" sz="2800" dirty="0">
                <a:solidFill>
                  <a:schemeClr val="bg1"/>
                </a:solidFill>
                <a:latin typeface="微软雅黑" pitchFamily="34" charset="-122"/>
                <a:ea typeface="微软雅黑" pitchFamily="34" charset="-122"/>
              </a:rPr>
              <a:t>3</a:t>
            </a:r>
            <a:endParaRPr lang="en-US" altLang="zh-CN" sz="2800" dirty="0">
              <a:solidFill>
                <a:schemeClr val="bg1"/>
              </a:solidFill>
              <a:latin typeface="微软雅黑" pitchFamily="34" charset="-122"/>
              <a:ea typeface="微软雅黑" pitchFamily="34" charset="-122"/>
            </a:endParaRPr>
          </a:p>
        </p:txBody>
      </p:sp>
      <p:grpSp>
        <p:nvGrpSpPr>
          <p:cNvPr id="3" name="组合 2"/>
          <p:cNvGrpSpPr/>
          <p:nvPr/>
        </p:nvGrpSpPr>
        <p:grpSpPr>
          <a:xfrm>
            <a:off x="1568450" y="1967865"/>
            <a:ext cx="7677785" cy="548640"/>
            <a:chOff x="4585515" y="1085640"/>
            <a:chExt cx="6290945" cy="548640"/>
          </a:xfrm>
        </p:grpSpPr>
        <p:sp>
          <p:nvSpPr>
            <p:cNvPr id="8" name="等腰三角形 7"/>
            <p:cNvSpPr/>
            <p:nvPr/>
          </p:nvSpPr>
          <p:spPr>
            <a:xfrm rot="5400000" flipH="1">
              <a:off x="4551880" y="1121191"/>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5146855" y="1085640"/>
              <a:ext cx="5729605" cy="548640"/>
            </a:xfrm>
            <a:prstGeom prst="rect">
              <a:avLst/>
            </a:prstGeom>
            <a:noFill/>
          </p:spPr>
          <p:txBody>
            <a:bodyPr wrap="square" rtlCol="0">
              <a:spAutoFit/>
            </a:bodyPr>
            <a:p>
              <a:r>
                <a:rPr lang="zh-CN" altLang="en-US" sz="2800" dirty="0">
                  <a:solidFill>
                    <a:srgbClr val="595E64"/>
                  </a:solidFill>
                  <a:latin typeface="微软雅黑" pitchFamily="34" charset="-122"/>
                  <a:ea typeface="微软雅黑" pitchFamily="34" charset="-122"/>
                </a:rPr>
                <a:t>多传感器融合确定群组有以下几个挑战：</a:t>
              </a:r>
              <a:endParaRPr lang="zh-CN" altLang="en-US" sz="2800" dirty="0">
                <a:solidFill>
                  <a:srgbClr val="595E64"/>
                </a:solidFill>
                <a:latin typeface="微软雅黑" pitchFamily="34" charset="-122"/>
                <a:ea typeface="微软雅黑" pitchFamily="34" charset="-122"/>
              </a:endParaRPr>
            </a:p>
          </p:txBody>
        </p:sp>
      </p:grpSp>
      <p:grpSp>
        <p:nvGrpSpPr>
          <p:cNvPr id="5" name="组合 4"/>
          <p:cNvGrpSpPr/>
          <p:nvPr/>
        </p:nvGrpSpPr>
        <p:grpSpPr>
          <a:xfrm>
            <a:off x="2307793" y="2788920"/>
            <a:ext cx="4631690" cy="548640"/>
            <a:chOff x="6594354" y="4474537"/>
            <a:chExt cx="4631690" cy="548640"/>
          </a:xfrm>
        </p:grpSpPr>
        <p:sp>
          <p:nvSpPr>
            <p:cNvPr id="31" name="等腰三角形 30"/>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7202684" y="4474537"/>
              <a:ext cx="4023360" cy="548640"/>
            </a:xfrm>
            <a:prstGeom prst="rect">
              <a:avLst/>
            </a:prstGeom>
            <a:noFill/>
          </p:spPr>
          <p:txBody>
            <a:bodyPr wrap="square" rtlCol="0">
              <a:spAutoFit/>
            </a:bodyPr>
            <a:p>
              <a:r>
                <a:rPr lang="zh-CN" altLang="en-US" sz="2800" dirty="0" smtClean="0">
                  <a:solidFill>
                    <a:srgbClr val="595E64"/>
                  </a:solidFill>
                  <a:latin typeface="微软雅黑" pitchFamily="34" charset="-122"/>
                  <a:ea typeface="微软雅黑" pitchFamily="34" charset="-122"/>
                </a:rPr>
                <a:t>选择哪些传感器</a:t>
              </a:r>
              <a:endParaRPr lang="zh-CN" altLang="en-US" sz="2800" dirty="0" smtClean="0">
                <a:solidFill>
                  <a:srgbClr val="595E64"/>
                </a:solidFill>
                <a:latin typeface="微软雅黑" pitchFamily="34" charset="-122"/>
                <a:ea typeface="微软雅黑" pitchFamily="34" charset="-122"/>
              </a:endParaRPr>
            </a:p>
          </p:txBody>
        </p:sp>
      </p:grpSp>
      <p:grpSp>
        <p:nvGrpSpPr>
          <p:cNvPr id="34" name="组合 33"/>
          <p:cNvGrpSpPr/>
          <p:nvPr/>
        </p:nvGrpSpPr>
        <p:grpSpPr>
          <a:xfrm>
            <a:off x="2307590" y="3832860"/>
            <a:ext cx="7984490" cy="548640"/>
            <a:chOff x="6594354" y="4489777"/>
            <a:chExt cx="7122442" cy="616017"/>
          </a:xfrm>
        </p:grpSpPr>
        <p:sp>
          <p:nvSpPr>
            <p:cNvPr id="35" name="等腰三角形 34"/>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7218573" y="4489777"/>
              <a:ext cx="6498223" cy="616017"/>
            </a:xfrm>
            <a:prstGeom prst="rect">
              <a:avLst/>
            </a:prstGeom>
            <a:noFill/>
          </p:spPr>
          <p:txBody>
            <a:bodyPr wrap="square" rtlCol="0">
              <a:spAutoFit/>
            </a:bodyPr>
            <a:p>
              <a:r>
                <a:rPr lang="zh-CN" altLang="en-US" sz="2800" dirty="0" smtClean="0">
                  <a:solidFill>
                    <a:srgbClr val="595E64"/>
                  </a:solidFill>
                  <a:latin typeface="微软雅黑" pitchFamily="34" charset="-122"/>
                  <a:ea typeface="微软雅黑" pitchFamily="34" charset="-122"/>
                </a:rPr>
                <a:t>多个传感器窗口函数不一致问题</a:t>
              </a:r>
              <a:endParaRPr lang="zh-CN" altLang="en-US" sz="2800" dirty="0" smtClean="0">
                <a:solidFill>
                  <a:srgbClr val="595E64"/>
                </a:solidFill>
                <a:latin typeface="微软雅黑" pitchFamily="34" charset="-122"/>
                <a:ea typeface="微软雅黑" pitchFamily="34" charset="-122"/>
              </a:endParaRPr>
            </a:p>
          </p:txBody>
        </p:sp>
      </p:grpSp>
      <p:grpSp>
        <p:nvGrpSpPr>
          <p:cNvPr id="6" name="组合 5"/>
          <p:cNvGrpSpPr/>
          <p:nvPr/>
        </p:nvGrpSpPr>
        <p:grpSpPr>
          <a:xfrm>
            <a:off x="2277110" y="4869180"/>
            <a:ext cx="4799330" cy="548640"/>
            <a:chOff x="6594354" y="4489777"/>
            <a:chExt cx="4281169" cy="616017"/>
          </a:xfrm>
        </p:grpSpPr>
        <p:sp>
          <p:nvSpPr>
            <p:cNvPr id="7" name="等腰三角形 6"/>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217923" y="4489777"/>
              <a:ext cx="3657600" cy="616017"/>
            </a:xfrm>
            <a:prstGeom prst="rect">
              <a:avLst/>
            </a:prstGeom>
            <a:noFill/>
          </p:spPr>
          <p:txBody>
            <a:bodyPr wrap="square" rtlCol="0">
              <a:spAutoFit/>
            </a:bodyPr>
            <a:lstStyle/>
            <a:p>
              <a:r>
                <a:rPr lang="zh-CN" altLang="en-US" sz="2800" dirty="0" smtClean="0">
                  <a:solidFill>
                    <a:srgbClr val="595E64"/>
                  </a:solidFill>
                  <a:latin typeface="微软雅黑" pitchFamily="34" charset="-122"/>
                  <a:ea typeface="微软雅黑" pitchFamily="34" charset="-122"/>
                </a:rPr>
                <a:t>多个传感器的融合 </a:t>
              </a:r>
              <a:endParaRPr lang="zh-CN" altLang="en-US" sz="2800" dirty="0" smtClean="0">
                <a:solidFill>
                  <a:srgbClr val="595E64"/>
                </a:solidFill>
                <a:latin typeface="微软雅黑" pitchFamily="34" charset="-122"/>
                <a:ea typeface="微软雅黑" pitchFamily="34" charset="-122"/>
              </a:endParaRPr>
            </a:p>
          </p:txBody>
        </p:sp>
      </p:grpSp>
      <p:sp>
        <p:nvSpPr>
          <p:cNvPr id="10" name="文本框 9"/>
          <p:cNvSpPr txBox="1"/>
          <p:nvPr/>
        </p:nvSpPr>
        <p:spPr>
          <a:xfrm>
            <a:off x="885190" y="937895"/>
            <a:ext cx="10377805" cy="826770"/>
          </a:xfrm>
          <a:prstGeom prst="rect">
            <a:avLst/>
          </a:prstGeom>
          <a:noFill/>
        </p:spPr>
        <p:txBody>
          <a:bodyPr wrap="square" rtlCol="0">
            <a:spAutoFit/>
          </a:bodyPr>
          <a:p>
            <a:r>
              <a:rPr lang="zh-CN" altLang="en-US" sz="2800" b="1"/>
              <a:t>扩展3、多传感器数据融合确定群组</a:t>
            </a:r>
            <a:endParaRPr lang="zh-CN" altLang="en-US" sz="2800" b="1"/>
          </a:p>
          <a:p>
            <a:r>
              <a:rPr lang="zh-CN" altLang="en-US" sz="2000"/>
              <a:t>Identification of Partitions in a homogeneous activity group using mobile devices</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269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现有方法扩展</a:t>
            </a:r>
            <a:r>
              <a:rPr lang="en-US" altLang="zh-CN" sz="2800" dirty="0">
                <a:solidFill>
                  <a:schemeClr val="bg1"/>
                </a:solidFill>
                <a:latin typeface="微软雅黑" pitchFamily="34" charset="-122"/>
                <a:ea typeface="微软雅黑" pitchFamily="34" charset="-122"/>
                <a:sym typeface="+mn-ea"/>
              </a:rPr>
              <a:t>3</a:t>
            </a:r>
            <a:endParaRPr lang="zh-CN" altLang="en-US" sz="2800" dirty="0">
              <a:solidFill>
                <a:schemeClr val="bg1"/>
              </a:solidFill>
              <a:latin typeface="微软雅黑" pitchFamily="34" charset="-122"/>
              <a:ea typeface="微软雅黑" pitchFamily="34" charset="-122"/>
            </a:endParaRPr>
          </a:p>
        </p:txBody>
      </p:sp>
      <p:sp>
        <p:nvSpPr>
          <p:cNvPr id="4" name="文本框 3"/>
          <p:cNvSpPr txBox="1"/>
          <p:nvPr/>
        </p:nvSpPr>
        <p:spPr>
          <a:xfrm>
            <a:off x="609600" y="937260"/>
            <a:ext cx="10897870" cy="640080"/>
          </a:xfrm>
          <a:prstGeom prst="rect">
            <a:avLst/>
          </a:prstGeom>
          <a:noFill/>
        </p:spPr>
        <p:txBody>
          <a:bodyPr wrap="square" rtlCol="0">
            <a:spAutoFit/>
          </a:bodyPr>
          <a:p>
            <a:pPr>
              <a:lnSpc>
                <a:spcPct val="150000"/>
              </a:lnSpc>
            </a:pPr>
            <a:r>
              <a:rPr lang="en-US" altLang="zh-CN" sz="2400">
                <a:latin typeface="微软雅黑" charset="0"/>
                <a:ea typeface="微软雅黑" charset="0"/>
              </a:rPr>
              <a:t>       </a:t>
            </a:r>
            <a:r>
              <a:rPr lang="zh-CN" sz="2400">
                <a:latin typeface="微软雅黑" charset="0"/>
                <a:ea typeface="微软雅黑" charset="0"/>
              </a:rPr>
              <a:t>1、定义得分函数确定是否选择哪些传感器和相应的窗口大小</a:t>
            </a:r>
            <a:endParaRPr lang="zh-CN" sz="2400">
              <a:latin typeface="微软雅黑" charset="0"/>
              <a:ea typeface="微软雅黑" charset="0"/>
            </a:endParaRPr>
          </a:p>
        </p:txBody>
      </p:sp>
      <p:sp>
        <p:nvSpPr>
          <p:cNvPr id="3" name="文本框 2"/>
          <p:cNvSpPr txBox="1"/>
          <p:nvPr/>
        </p:nvSpPr>
        <p:spPr>
          <a:xfrm>
            <a:off x="1235710" y="3573780"/>
            <a:ext cx="10666730" cy="1554480"/>
          </a:xfrm>
          <a:prstGeom prst="rect">
            <a:avLst/>
          </a:prstGeom>
          <a:noFill/>
        </p:spPr>
        <p:txBody>
          <a:bodyPr wrap="square" rtlCol="0">
            <a:spAutoFit/>
          </a:bodyPr>
          <a:p>
            <a:r>
              <a:rPr lang="en-US" altLang="zh-CN" sz="2400">
                <a:latin typeface="+mn-ea"/>
              </a:rPr>
              <a:t>      </a:t>
            </a:r>
            <a:r>
              <a:rPr lang="zh-CN" altLang="en-US" sz="2400">
                <a:latin typeface="+mn-ea"/>
              </a:rPr>
              <a:t>选择的传感器模型应该是识别群组的准确率大于一个阈值THD（50%（以上，否则说明，群组之间没有连接的概率大于有连接的概率）的传感器模型并选择识别准确度最高的模型及相应的窗口函数W。如果某一传感器使用最佳模型的窗口函数的识别准确度仍能够大于THD 时，将该传感器窗口大小调整为W.</a:t>
            </a:r>
            <a:endParaRPr lang="zh-CN" altLang="en-US" sz="2400">
              <a:latin typeface="+mn-ea"/>
            </a:endParaRPr>
          </a:p>
        </p:txBody>
      </p:sp>
      <p:pic>
        <p:nvPicPr>
          <p:cNvPr id="-2147482603" name="图片 25"/>
          <p:cNvPicPr>
            <a:picLocks noChangeAspect="1"/>
          </p:cNvPicPr>
          <p:nvPr/>
        </p:nvPicPr>
        <p:blipFill>
          <a:blip r:embed="rId1"/>
          <a:stretch>
            <a:fillRect/>
          </a:stretch>
        </p:blipFill>
        <p:spPr>
          <a:xfrm>
            <a:off x="2726055" y="1733550"/>
            <a:ext cx="6682105" cy="816610"/>
          </a:xfrm>
          <a:prstGeom prst="rect">
            <a:avLst/>
          </a:prstGeom>
          <a:noFill/>
          <a:ln w="9525">
            <a:noFill/>
            <a:miter/>
          </a:ln>
        </p:spPr>
      </p:pic>
      <p:pic>
        <p:nvPicPr>
          <p:cNvPr id="-2147482602" name="图片 26"/>
          <p:cNvPicPr>
            <a:picLocks noChangeAspect="1"/>
          </p:cNvPicPr>
          <p:nvPr/>
        </p:nvPicPr>
        <p:blipFill>
          <a:blip r:embed="rId2"/>
          <a:stretch>
            <a:fillRect/>
          </a:stretch>
        </p:blipFill>
        <p:spPr>
          <a:xfrm>
            <a:off x="2632075" y="2655570"/>
            <a:ext cx="7035165" cy="647700"/>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7482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74826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8042" y="2175858"/>
            <a:ext cx="1595479" cy="1605915"/>
          </a:xfrm>
          <a:prstGeom prst="rect">
            <a:avLst/>
          </a:prstGeom>
          <a:noFill/>
        </p:spPr>
        <p:txBody>
          <a:bodyPr wrap="square" rtlCol="0">
            <a:spAutoFit/>
          </a:bodyPr>
          <a:lstStyle/>
          <a:p>
            <a:r>
              <a:rPr lang="zh-CN" altLang="en-US" sz="4800" b="1" dirty="0">
                <a:solidFill>
                  <a:schemeClr val="bg1"/>
                </a:solidFill>
                <a:latin typeface="微软雅黑" pitchFamily="34" charset="-122"/>
                <a:ea typeface="微软雅黑" pitchFamily="34" charset="-122"/>
              </a:rPr>
              <a:t>概念解析</a:t>
            </a:r>
            <a:endParaRPr lang="zh-CN" altLang="en-US" sz="4800" b="1" dirty="0">
              <a:solidFill>
                <a:schemeClr val="bg1"/>
              </a:solidFill>
              <a:latin typeface="微软雅黑" pitchFamily="34" charset="-122"/>
              <a:ea typeface="微软雅黑"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34460" y="2698115"/>
            <a:ext cx="7589520" cy="1814195"/>
            <a:chOff x="4615995" y="1085640"/>
            <a:chExt cx="7132320" cy="1814195"/>
          </a:xfrm>
        </p:grpSpPr>
        <p:sp>
          <p:nvSpPr>
            <p:cNvPr id="8" name="等腰三角形 7"/>
            <p:cNvSpPr/>
            <p:nvPr/>
          </p:nvSpPr>
          <p:spPr>
            <a:xfrm rot="5400000" flipH="1">
              <a:off x="4582360" y="151743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317670" y="1497755"/>
              <a:ext cx="6430645" cy="1402080"/>
            </a:xfrm>
            <a:prstGeom prst="rect">
              <a:avLst/>
            </a:prstGeom>
            <a:noFill/>
          </p:spPr>
          <p:txBody>
            <a:bodyPr wrap="square" rtlCol="0">
              <a:spAutoFit/>
            </a:bodyPr>
            <a:lstStyle/>
            <a:p>
              <a:r>
                <a:rPr lang="zh-CN" altLang="en-US" sz="2800" dirty="0" smtClean="0">
                  <a:solidFill>
                    <a:srgbClr val="595E64"/>
                  </a:solidFill>
                  <a:latin typeface="微软雅黑" charset="0"/>
                  <a:ea typeface="微软雅黑" charset="0"/>
                </a:rPr>
                <a:t>在分布式方式中，将传感器的数据用函数进行拟合，然后计算在沟通范围内的对象的函数分布的差异来确定相似性</a:t>
              </a:r>
              <a:r>
                <a:rPr lang="zh-CN" altLang="en-US" sz="2800" b="1" dirty="0" smtClean="0">
                  <a:solidFill>
                    <a:srgbClr val="595E64"/>
                  </a:solidFill>
                  <a:latin typeface="微软雅黑" charset="0"/>
                  <a:ea typeface="微软雅黑" charset="0"/>
                </a:rPr>
                <a:t>。</a:t>
              </a:r>
              <a:endParaRPr lang="zh-CN" altLang="en-US" sz="2800" b="1" dirty="0" smtClean="0">
                <a:solidFill>
                  <a:srgbClr val="595E64"/>
                </a:solidFill>
                <a:latin typeface="微软雅黑" charset="0"/>
                <a:ea typeface="微软雅黑" charset="0"/>
              </a:endParaRPr>
            </a:p>
          </p:txBody>
        </p:sp>
        <p:sp>
          <p:nvSpPr>
            <p:cNvPr id="19" name="文本框 18"/>
            <p:cNvSpPr txBox="1"/>
            <p:nvPr/>
          </p:nvSpPr>
          <p:spPr>
            <a:xfrm>
              <a:off x="7217923" y="1085640"/>
              <a:ext cx="3657600" cy="548640"/>
            </a:xfrm>
            <a:prstGeom prst="rect">
              <a:avLst/>
            </a:prstGeom>
            <a:noFill/>
          </p:spPr>
          <p:txBody>
            <a:bodyPr wrap="square" rtlCol="0">
              <a:spAutoFit/>
            </a:bodyPr>
            <a:lstStyle/>
            <a:p>
              <a:endParaRPr lang="zh-CN" altLang="en-US" sz="2800" dirty="0">
                <a:solidFill>
                  <a:srgbClr val="595E64"/>
                </a:solidFill>
                <a:latin typeface="微软雅黑" pitchFamily="34" charset="-122"/>
                <a:ea typeface="微软雅黑" pitchFamily="34" charset="-122"/>
              </a:endParaRPr>
            </a:p>
          </p:txBody>
        </p:sp>
      </p:grpSp>
      <p:grpSp>
        <p:nvGrpSpPr>
          <p:cNvPr id="10" name="组合 9"/>
          <p:cNvGrpSpPr/>
          <p:nvPr/>
        </p:nvGrpSpPr>
        <p:grpSpPr>
          <a:xfrm>
            <a:off x="3888920" y="1061750"/>
            <a:ext cx="7010400" cy="975360"/>
            <a:chOff x="4585515" y="1054863"/>
            <a:chExt cx="7010400" cy="975360"/>
          </a:xfrm>
        </p:grpSpPr>
        <p:sp>
          <p:nvSpPr>
            <p:cNvPr id="11" name="等腰三角形 10"/>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286555" y="1054863"/>
              <a:ext cx="6309360" cy="975360"/>
            </a:xfrm>
            <a:prstGeom prst="rect">
              <a:avLst/>
            </a:prstGeom>
            <a:noFill/>
          </p:spPr>
          <p:txBody>
            <a:bodyPr wrap="square" rtlCol="0">
              <a:spAutoFit/>
            </a:bodyPr>
            <a:p>
              <a:r>
                <a:rPr lang="zh-CN" altLang="en-US" sz="2800" dirty="0" smtClean="0">
                  <a:solidFill>
                    <a:srgbClr val="595E64"/>
                  </a:solidFill>
                  <a:latin typeface="微软雅黑" pitchFamily="34" charset="-122"/>
                  <a:ea typeface="微软雅黑" pitchFamily="34" charset="-122"/>
                </a:rPr>
                <a:t>在集中式的方法中使用加速度的相关系数进行比较个体的相似性</a:t>
              </a:r>
              <a:endParaRPr lang="zh-CN" altLang="en-US" sz="2800" dirty="0" smtClean="0">
                <a:solidFill>
                  <a:srgbClr val="595E64"/>
                </a:solidFill>
                <a:latin typeface="微软雅黑" pitchFamily="34" charset="-122"/>
                <a:ea typeface="微软雅黑" pitchFamily="34" charset="-122"/>
              </a:endParaRPr>
            </a:p>
          </p:txBody>
        </p:sp>
        <p:sp>
          <p:nvSpPr>
            <p:cNvPr id="13" name="文本框 12"/>
            <p:cNvSpPr txBox="1"/>
            <p:nvPr/>
          </p:nvSpPr>
          <p:spPr>
            <a:xfrm>
              <a:off x="7217923" y="1085640"/>
              <a:ext cx="3657600" cy="548640"/>
            </a:xfrm>
            <a:prstGeom prst="rect">
              <a:avLst/>
            </a:prstGeom>
            <a:noFill/>
          </p:spPr>
          <p:txBody>
            <a:bodyPr wrap="square" rtlCol="0">
              <a:spAutoFit/>
            </a:bodyPr>
            <a:p>
              <a:endParaRPr lang="zh-CN" altLang="en-US" sz="2800" dirty="0">
                <a:solidFill>
                  <a:srgbClr val="595E64"/>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269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现有方法扩展</a:t>
            </a:r>
            <a:r>
              <a:rPr lang="en-US" altLang="zh-CN" sz="2800" dirty="0">
                <a:solidFill>
                  <a:schemeClr val="bg1"/>
                </a:solidFill>
                <a:latin typeface="微软雅黑" pitchFamily="34" charset="-122"/>
                <a:ea typeface="微软雅黑" pitchFamily="34" charset="-122"/>
                <a:sym typeface="+mn-ea"/>
              </a:rPr>
              <a:t>3</a:t>
            </a:r>
            <a:endParaRPr lang="zh-CN" altLang="en-US" sz="2800" dirty="0">
              <a:solidFill>
                <a:schemeClr val="bg1"/>
              </a:solidFill>
              <a:latin typeface="微软雅黑" pitchFamily="34" charset="-122"/>
              <a:ea typeface="微软雅黑" pitchFamily="34" charset="-122"/>
            </a:endParaRPr>
          </a:p>
        </p:txBody>
      </p:sp>
      <p:sp>
        <p:nvSpPr>
          <p:cNvPr id="4" name="文本框 3"/>
          <p:cNvSpPr txBox="1"/>
          <p:nvPr/>
        </p:nvSpPr>
        <p:spPr>
          <a:xfrm>
            <a:off x="609600" y="937260"/>
            <a:ext cx="10897870" cy="640080"/>
          </a:xfrm>
          <a:prstGeom prst="rect">
            <a:avLst/>
          </a:prstGeom>
          <a:noFill/>
        </p:spPr>
        <p:txBody>
          <a:bodyPr wrap="square" rtlCol="0">
            <a:spAutoFit/>
          </a:bodyPr>
          <a:p>
            <a:pPr>
              <a:lnSpc>
                <a:spcPct val="150000"/>
              </a:lnSpc>
            </a:pPr>
            <a:r>
              <a:rPr lang="en-US" altLang="zh-CN" sz="2400">
                <a:latin typeface="微软雅黑" charset="0"/>
                <a:ea typeface="微软雅黑" charset="0"/>
              </a:rPr>
              <a:t>       2</a:t>
            </a:r>
            <a:r>
              <a:rPr lang="zh-CN" sz="2400">
                <a:latin typeface="微软雅黑" charset="0"/>
                <a:ea typeface="微软雅黑" charset="0"/>
              </a:rPr>
              <a:t>、对于多个传感器窗口不一致问题：使用最佳模型窗口大小</a:t>
            </a:r>
            <a:endParaRPr lang="zh-CN" sz="2400">
              <a:latin typeface="微软雅黑" charset="0"/>
              <a:ea typeface="微软雅黑" charset="0"/>
            </a:endParaRPr>
          </a:p>
        </p:txBody>
      </p:sp>
      <p:sp>
        <p:nvSpPr>
          <p:cNvPr id="3" name="文本框 2"/>
          <p:cNvSpPr txBox="1"/>
          <p:nvPr/>
        </p:nvSpPr>
        <p:spPr>
          <a:xfrm>
            <a:off x="1342390" y="2415540"/>
            <a:ext cx="10666730" cy="3017520"/>
          </a:xfrm>
          <a:prstGeom prst="rect">
            <a:avLst/>
          </a:prstGeom>
          <a:noFill/>
        </p:spPr>
        <p:txBody>
          <a:bodyPr wrap="square" rtlCol="0">
            <a:spAutoFit/>
          </a:bodyPr>
          <a:p>
            <a:r>
              <a:rPr lang="en-US" altLang="zh-CN" sz="2400">
                <a:latin typeface="+mn-ea"/>
              </a:rPr>
              <a:t>      </a:t>
            </a:r>
            <a:r>
              <a:rPr lang="zh-CN" altLang="en-US" sz="2400">
                <a:solidFill>
                  <a:srgbClr val="0070C0"/>
                </a:solidFill>
                <a:latin typeface="+mn-ea"/>
              </a:rPr>
              <a:t>基于概率的早期融合</a:t>
            </a:r>
            <a:r>
              <a:rPr lang="zh-CN" altLang="en-US" sz="2400">
                <a:latin typeface="+mn-ea"/>
              </a:rPr>
              <a:t>：是在每一个群组确定的时间窗口，将筛选出的传感器模型的群组联系转化为一个值。一般的做法是给传感器模型分配不同的权重，我们使用联合概率的方法来将选择出的传感器分别到的群组关系来确定群组联系。</a:t>
            </a:r>
            <a:endParaRPr lang="zh-CN" altLang="en-US" sz="2400">
              <a:latin typeface="+mn-ea"/>
            </a:endParaRPr>
          </a:p>
          <a:p>
            <a:endParaRPr lang="zh-CN" altLang="en-US" sz="2400">
              <a:latin typeface="+mn-ea"/>
            </a:endParaRPr>
          </a:p>
          <a:p>
            <a:r>
              <a:rPr lang="zh-CN" altLang="en-US" sz="2400">
                <a:latin typeface="+mn-ea"/>
              </a:rPr>
              <a:t>使用贝叶斯模型得到</a:t>
            </a:r>
            <a:endParaRPr lang="zh-CN" altLang="en-US" sz="2400">
              <a:latin typeface="+mn-ea"/>
            </a:endParaRPr>
          </a:p>
          <a:p>
            <a:endParaRPr lang="zh-CN" altLang="en-US" sz="2400">
              <a:latin typeface="+mn-ea"/>
            </a:endParaRPr>
          </a:p>
          <a:p>
            <a:endParaRPr lang="zh-CN" altLang="en-US" sz="2400">
              <a:latin typeface="+mn-ea"/>
            </a:endParaRPr>
          </a:p>
        </p:txBody>
      </p:sp>
      <p:sp>
        <p:nvSpPr>
          <p:cNvPr id="2" name="文本框 1"/>
          <p:cNvSpPr txBox="1"/>
          <p:nvPr/>
        </p:nvSpPr>
        <p:spPr>
          <a:xfrm>
            <a:off x="584200" y="1734820"/>
            <a:ext cx="10897870" cy="640080"/>
          </a:xfrm>
          <a:prstGeom prst="rect">
            <a:avLst/>
          </a:prstGeom>
          <a:noFill/>
        </p:spPr>
        <p:txBody>
          <a:bodyPr wrap="square" rtlCol="0">
            <a:spAutoFit/>
          </a:bodyPr>
          <a:p>
            <a:pPr>
              <a:lnSpc>
                <a:spcPct val="150000"/>
              </a:lnSpc>
            </a:pPr>
            <a:r>
              <a:rPr lang="en-US" altLang="zh-CN" sz="2400">
                <a:latin typeface="微软雅黑" charset="0"/>
                <a:ea typeface="微软雅黑" charset="0"/>
              </a:rPr>
              <a:t>       3</a:t>
            </a:r>
            <a:r>
              <a:rPr lang="zh-CN" sz="2400">
                <a:latin typeface="微软雅黑" charset="0"/>
                <a:ea typeface="微软雅黑" charset="0"/>
              </a:rPr>
              <a:t>、传感器模式的融合：</a:t>
            </a:r>
            <a:r>
              <a:rPr lang="zh-CN" sz="2400">
                <a:solidFill>
                  <a:srgbClr val="0070C0"/>
                </a:solidFill>
                <a:latin typeface="微软雅黑" charset="0"/>
                <a:ea typeface="微软雅黑" charset="0"/>
              </a:rPr>
              <a:t>基于概率的早期融合</a:t>
            </a:r>
            <a:r>
              <a:rPr lang="zh-CN" sz="2400">
                <a:latin typeface="微软雅黑" charset="0"/>
                <a:ea typeface="微软雅黑" charset="0"/>
              </a:rPr>
              <a:t>和</a:t>
            </a:r>
            <a:r>
              <a:rPr lang="zh-CN" sz="2400">
                <a:solidFill>
                  <a:srgbClr val="0070C0"/>
                </a:solidFill>
                <a:latin typeface="微软雅黑" charset="0"/>
                <a:ea typeface="微软雅黑" charset="0"/>
              </a:rPr>
              <a:t>基于多数表决的后期融合</a:t>
            </a:r>
            <a:endParaRPr lang="zh-CN" sz="2400">
              <a:solidFill>
                <a:srgbClr val="0070C0"/>
              </a:solidFill>
              <a:latin typeface="微软雅黑" charset="0"/>
              <a:ea typeface="微软雅黑" charset="0"/>
            </a:endParaRPr>
          </a:p>
        </p:txBody>
      </p:sp>
      <p:pic>
        <p:nvPicPr>
          <p:cNvPr id="-2147482601" name="图片 -2147482602"/>
          <p:cNvPicPr>
            <a:picLocks noChangeAspect="1"/>
          </p:cNvPicPr>
          <p:nvPr/>
        </p:nvPicPr>
        <p:blipFill>
          <a:blip r:embed="rId1"/>
          <a:stretch>
            <a:fillRect/>
          </a:stretch>
        </p:blipFill>
        <p:spPr>
          <a:xfrm>
            <a:off x="2897505" y="4834890"/>
            <a:ext cx="7442835" cy="987425"/>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7482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269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现有方法扩展</a:t>
            </a:r>
            <a:r>
              <a:rPr lang="en-US" altLang="zh-CN" sz="2800" dirty="0">
                <a:solidFill>
                  <a:schemeClr val="bg1"/>
                </a:solidFill>
                <a:latin typeface="微软雅黑" pitchFamily="34" charset="-122"/>
                <a:ea typeface="微软雅黑" pitchFamily="34" charset="-122"/>
                <a:sym typeface="+mn-ea"/>
              </a:rPr>
              <a:t>3</a:t>
            </a:r>
            <a:endParaRPr lang="zh-CN" altLang="en-US" sz="2800" dirty="0">
              <a:solidFill>
                <a:schemeClr val="bg1"/>
              </a:solidFill>
              <a:latin typeface="微软雅黑" pitchFamily="34" charset="-122"/>
              <a:ea typeface="微软雅黑" pitchFamily="34" charset="-122"/>
            </a:endParaRPr>
          </a:p>
        </p:txBody>
      </p:sp>
      <p:sp>
        <p:nvSpPr>
          <p:cNvPr id="4" name="文本框 3"/>
          <p:cNvSpPr txBox="1"/>
          <p:nvPr/>
        </p:nvSpPr>
        <p:spPr>
          <a:xfrm>
            <a:off x="609600" y="937260"/>
            <a:ext cx="10897870" cy="640080"/>
          </a:xfrm>
          <a:prstGeom prst="rect">
            <a:avLst/>
          </a:prstGeom>
          <a:noFill/>
        </p:spPr>
        <p:txBody>
          <a:bodyPr wrap="square" rtlCol="0">
            <a:spAutoFit/>
          </a:bodyPr>
          <a:p>
            <a:pPr>
              <a:lnSpc>
                <a:spcPct val="150000"/>
              </a:lnSpc>
            </a:pPr>
            <a:r>
              <a:rPr lang="en-US" altLang="zh-CN" sz="2400">
                <a:latin typeface="微软雅黑" charset="0"/>
                <a:ea typeface="微软雅黑" charset="0"/>
              </a:rPr>
              <a:t>       </a:t>
            </a:r>
            <a:r>
              <a:rPr lang="zh-CN" altLang="en-US" sz="2400">
                <a:latin typeface="+mn-ea"/>
                <a:sym typeface="+mn-ea"/>
              </a:rPr>
              <a:t>当设备之间是完全独立，上式可以改写为：</a:t>
            </a:r>
            <a:endParaRPr lang="zh-CN" sz="2400">
              <a:latin typeface="微软雅黑" charset="0"/>
              <a:ea typeface="微软雅黑" charset="0"/>
            </a:endParaRPr>
          </a:p>
        </p:txBody>
      </p:sp>
      <p:sp>
        <p:nvSpPr>
          <p:cNvPr id="2" name="文本框 1"/>
          <p:cNvSpPr txBox="1"/>
          <p:nvPr/>
        </p:nvSpPr>
        <p:spPr>
          <a:xfrm>
            <a:off x="675640" y="3807460"/>
            <a:ext cx="10897870" cy="640080"/>
          </a:xfrm>
          <a:prstGeom prst="rect">
            <a:avLst/>
          </a:prstGeom>
          <a:noFill/>
        </p:spPr>
        <p:txBody>
          <a:bodyPr wrap="square" rtlCol="0">
            <a:spAutoFit/>
          </a:bodyPr>
          <a:p>
            <a:pPr>
              <a:lnSpc>
                <a:spcPct val="150000"/>
              </a:lnSpc>
            </a:pPr>
            <a:r>
              <a:rPr lang="en-US" altLang="zh-CN" sz="2400">
                <a:latin typeface="微软雅黑" charset="0"/>
                <a:ea typeface="微软雅黑" charset="0"/>
              </a:rPr>
              <a:t>       </a:t>
            </a:r>
            <a:r>
              <a:rPr sz="2400">
                <a:latin typeface="微软雅黑" charset="0"/>
                <a:ea typeface="微软雅黑" charset="0"/>
              </a:rPr>
              <a:t>然后使用联合密度聚类确定群组关联结果</a:t>
            </a:r>
            <a:r>
              <a:rPr lang="zh-CN" sz="2400">
                <a:latin typeface="微软雅黑" charset="0"/>
                <a:ea typeface="微软雅黑" charset="0"/>
              </a:rPr>
              <a:t>（</a:t>
            </a:r>
            <a:r>
              <a:rPr sz="2400">
                <a:solidFill>
                  <a:srgbClr val="FF0000"/>
                </a:solidFill>
                <a:latin typeface="微软雅黑" charset="0"/>
                <a:ea typeface="微软雅黑" charset="0"/>
              </a:rPr>
              <a:t>一个时间窗口上</a:t>
            </a:r>
            <a:r>
              <a:rPr lang="zh-CN" sz="2400">
                <a:latin typeface="微软雅黑" charset="0"/>
                <a:ea typeface="微软雅黑" charset="0"/>
              </a:rPr>
              <a:t>）</a:t>
            </a:r>
            <a:endParaRPr lang="zh-CN" sz="2400">
              <a:latin typeface="微软雅黑" charset="0"/>
              <a:ea typeface="微软雅黑" charset="0"/>
            </a:endParaRPr>
          </a:p>
        </p:txBody>
      </p:sp>
      <p:pic>
        <p:nvPicPr>
          <p:cNvPr id="-2147482599" name="图片 -2147482600"/>
          <p:cNvPicPr>
            <a:picLocks noChangeAspect="1"/>
          </p:cNvPicPr>
          <p:nvPr/>
        </p:nvPicPr>
        <p:blipFill>
          <a:blip r:embed="rId1"/>
          <a:stretch>
            <a:fillRect/>
          </a:stretch>
        </p:blipFill>
        <p:spPr>
          <a:xfrm>
            <a:off x="3176905" y="3001645"/>
            <a:ext cx="7149465" cy="384175"/>
          </a:xfrm>
          <a:prstGeom prst="rect">
            <a:avLst/>
          </a:prstGeom>
          <a:noFill/>
          <a:ln w="9525">
            <a:noFill/>
            <a:miter/>
          </a:ln>
        </p:spPr>
      </p:pic>
      <p:pic>
        <p:nvPicPr>
          <p:cNvPr id="5" name="图片 -2147482601"/>
          <p:cNvPicPr>
            <a:picLocks noChangeAspect="1"/>
          </p:cNvPicPr>
          <p:nvPr/>
        </p:nvPicPr>
        <p:blipFill>
          <a:blip r:embed="rId2"/>
          <a:stretch>
            <a:fillRect/>
          </a:stretch>
        </p:blipFill>
        <p:spPr>
          <a:xfrm>
            <a:off x="3975100" y="1731010"/>
            <a:ext cx="6136640" cy="998220"/>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74825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2693" y="146700"/>
            <a:ext cx="3589664" cy="548640"/>
          </a:xfrm>
          <a:prstGeom prst="rect">
            <a:avLst/>
          </a:prstGeom>
          <a:noFill/>
        </p:spPr>
        <p:txBody>
          <a:bodyPr wrap="square" rtlCol="0">
            <a:spAutoFit/>
          </a:bodyPr>
          <a:lstStyle/>
          <a:p>
            <a:r>
              <a:rPr lang="zh-CN" altLang="en-US" sz="2800" dirty="0">
                <a:solidFill>
                  <a:schemeClr val="bg1"/>
                </a:solidFill>
                <a:latin typeface="微软雅黑" pitchFamily="34" charset="-122"/>
                <a:ea typeface="微软雅黑" pitchFamily="34" charset="-122"/>
                <a:sym typeface="+mn-ea"/>
              </a:rPr>
              <a:t>现有方法扩展</a:t>
            </a:r>
            <a:r>
              <a:rPr lang="en-US" altLang="zh-CN" sz="2800" dirty="0">
                <a:solidFill>
                  <a:schemeClr val="bg1"/>
                </a:solidFill>
                <a:latin typeface="微软雅黑" pitchFamily="34" charset="-122"/>
                <a:ea typeface="微软雅黑" pitchFamily="34" charset="-122"/>
                <a:sym typeface="+mn-ea"/>
              </a:rPr>
              <a:t>3</a:t>
            </a:r>
            <a:endParaRPr lang="zh-CN" altLang="en-US" sz="2800" dirty="0">
              <a:solidFill>
                <a:schemeClr val="bg1"/>
              </a:solidFill>
              <a:latin typeface="微软雅黑" pitchFamily="34" charset="-122"/>
              <a:ea typeface="微软雅黑" pitchFamily="34" charset="-122"/>
            </a:endParaRPr>
          </a:p>
        </p:txBody>
      </p:sp>
      <p:sp>
        <p:nvSpPr>
          <p:cNvPr id="4" name="文本框 3"/>
          <p:cNvSpPr txBox="1"/>
          <p:nvPr/>
        </p:nvSpPr>
        <p:spPr>
          <a:xfrm>
            <a:off x="609600" y="937260"/>
            <a:ext cx="10897870" cy="1737360"/>
          </a:xfrm>
          <a:prstGeom prst="rect">
            <a:avLst/>
          </a:prstGeom>
          <a:noFill/>
        </p:spPr>
        <p:txBody>
          <a:bodyPr wrap="square" rtlCol="0">
            <a:spAutoFit/>
          </a:bodyPr>
          <a:p>
            <a:pPr>
              <a:lnSpc>
                <a:spcPct val="150000"/>
              </a:lnSpc>
            </a:pPr>
            <a:r>
              <a:rPr lang="en-US" altLang="zh-CN" sz="2400">
                <a:latin typeface="微软雅黑" charset="0"/>
                <a:ea typeface="微软雅黑" charset="0"/>
              </a:rPr>
              <a:t>       </a:t>
            </a:r>
            <a:r>
              <a:rPr lang="zh-CN" altLang="en-US" sz="2400">
                <a:solidFill>
                  <a:srgbClr val="0070C0"/>
                </a:solidFill>
                <a:latin typeface="+mn-ea"/>
                <a:sym typeface="+mn-ea"/>
              </a:rPr>
              <a:t>基于多数表决的后期融合</a:t>
            </a:r>
            <a:r>
              <a:rPr lang="zh-CN" altLang="en-US" sz="2400">
                <a:latin typeface="+mn-ea"/>
                <a:sym typeface="+mn-ea"/>
              </a:rPr>
              <a:t>：首先根据每个特征得到的关联矩阵采用联合密度聚类得到群组群组结果。对于每个特征分配相等的权重，对于任意一对对象，计算出现在一组的权重之和，如果大于50%，则认为在一个群组</a:t>
            </a:r>
            <a:endParaRPr lang="zh-CN" altLang="en-US" sz="2400">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08042" y="2175858"/>
            <a:ext cx="1595479" cy="1569660"/>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第三部分</a:t>
            </a:r>
            <a:endParaRPr lang="zh-CN" altLang="en-US" sz="4800" b="1" dirty="0">
              <a:solidFill>
                <a:schemeClr val="bg1"/>
              </a:solidFill>
              <a:latin typeface="微软雅黑" pitchFamily="34" charset="-122"/>
              <a:ea typeface="微软雅黑"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585515" y="2668300"/>
            <a:ext cx="6290008" cy="644187"/>
            <a:chOff x="4585515" y="1054863"/>
            <a:chExt cx="6290008" cy="644187"/>
          </a:xfrm>
        </p:grpSpPr>
        <p:sp>
          <p:nvSpPr>
            <p:cNvPr id="8" name="等腰三角形 7"/>
            <p:cNvSpPr/>
            <p:nvPr/>
          </p:nvSpPr>
          <p:spPr>
            <a:xfrm rot="5400000" flipH="1">
              <a:off x="4551880" y="1121191"/>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9" y="1054863"/>
              <a:ext cx="1932494" cy="584775"/>
            </a:xfrm>
            <a:prstGeom prst="rect">
              <a:avLst/>
            </a:prstGeom>
            <a:noFill/>
          </p:spPr>
          <p:txBody>
            <a:bodyPr wrap="square" rtlCol="0">
              <a:spAutoFit/>
            </a:bodyPr>
            <a:lstStyle/>
            <a:p>
              <a:r>
                <a:rPr lang="zh-CN" altLang="en-US" sz="3200" b="1" dirty="0" smtClean="0">
                  <a:solidFill>
                    <a:srgbClr val="595E64"/>
                  </a:solidFill>
                  <a:latin typeface="微软雅黑" pitchFamily="34" charset="-122"/>
                  <a:ea typeface="微软雅黑" pitchFamily="34" charset="-122"/>
                </a:rPr>
                <a:t>第三部分</a:t>
              </a:r>
              <a:endParaRPr lang="zh-CN" altLang="en-US" sz="3200" b="1" dirty="0">
                <a:solidFill>
                  <a:srgbClr val="595E64"/>
                </a:solidFill>
                <a:latin typeface="微软雅黑" pitchFamily="34" charset="-122"/>
                <a:ea typeface="微软雅黑" pitchFamily="34" charset="-122"/>
              </a:endParaRPr>
            </a:p>
          </p:txBody>
        </p:sp>
        <p:sp>
          <p:nvSpPr>
            <p:cNvPr id="19" name="文本框 18"/>
            <p:cNvSpPr txBox="1"/>
            <p:nvPr/>
          </p:nvSpPr>
          <p:spPr>
            <a:xfrm>
              <a:off x="7217923" y="1085640"/>
              <a:ext cx="3657600" cy="613410"/>
            </a:xfrm>
            <a:prstGeom prst="rect">
              <a:avLst/>
            </a:prstGeom>
            <a:noFill/>
          </p:spPr>
          <p:txBody>
            <a:bodyPr wrap="square" rtlCol="0">
              <a:spAutoFit/>
            </a:bodyPr>
            <a:lstStyle/>
            <a:p>
              <a:r>
                <a:rPr lang="zh-CN" altLang="en-US" sz="3200" dirty="0">
                  <a:solidFill>
                    <a:srgbClr val="595E64"/>
                  </a:solidFill>
                  <a:latin typeface="微软雅黑" pitchFamily="34" charset="-122"/>
                  <a:ea typeface="微软雅黑" pitchFamily="34" charset="-122"/>
                </a:rPr>
                <a:t>实验设计</a:t>
              </a:r>
              <a:endParaRPr lang="zh-CN" altLang="en-US" sz="3200" dirty="0">
                <a:solidFill>
                  <a:srgbClr val="595E64"/>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633095" y="146685"/>
            <a:ext cx="4366895" cy="548640"/>
          </a:xfrm>
          <a:prstGeom prst="rect">
            <a:avLst/>
          </a:prstGeom>
          <a:noFill/>
        </p:spPr>
        <p:txBody>
          <a:bodyPr wrap="square" rtlCol="0">
            <a:spAutoFit/>
          </a:bodyPr>
          <a:lstStyle/>
          <a:p>
            <a:r>
              <a:rPr lang="zh-CN" altLang="en-US" sz="2800" b="1" dirty="0" smtClean="0">
                <a:solidFill>
                  <a:schemeClr val="bg1"/>
                </a:solidFill>
                <a:latin typeface="微软雅黑" pitchFamily="34" charset="-122"/>
                <a:ea typeface="微软雅黑" pitchFamily="34" charset="-122"/>
                <a:sym typeface="+mn-ea"/>
              </a:rPr>
              <a:t>实验数据设计</a:t>
            </a:r>
            <a:endParaRPr lang="zh-CN" altLang="en-US" sz="2800" dirty="0">
              <a:solidFill>
                <a:schemeClr val="bg1"/>
              </a:solidFill>
              <a:latin typeface="微软雅黑" pitchFamily="34" charset="-122"/>
              <a:ea typeface="微软雅黑" pitchFamily="34" charset="-122"/>
            </a:endParaRPr>
          </a:p>
        </p:txBody>
      </p:sp>
      <p:sp>
        <p:nvSpPr>
          <p:cNvPr id="14" name="同侧圆角矩形 13"/>
          <p:cNvSpPr/>
          <p:nvPr/>
        </p:nvSpPr>
        <p:spPr>
          <a:xfrm rot="5400000">
            <a:off x="8417560" y="2108200"/>
            <a:ext cx="1638935" cy="4311650"/>
          </a:xfrm>
          <a:prstGeom prst="round2Same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侧圆角矩形 14"/>
          <p:cNvSpPr/>
          <p:nvPr/>
        </p:nvSpPr>
        <p:spPr>
          <a:xfrm rot="5400000">
            <a:off x="8284210" y="-163195"/>
            <a:ext cx="1668780" cy="4135755"/>
          </a:xfrm>
          <a:prstGeom prst="round2SameRect">
            <a:avLst/>
          </a:prstGeom>
          <a:solidFill>
            <a:srgbClr val="A1D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同侧圆角矩形 15"/>
          <p:cNvSpPr/>
          <p:nvPr/>
        </p:nvSpPr>
        <p:spPr>
          <a:xfrm rot="5400000">
            <a:off x="2665095" y="2044065"/>
            <a:ext cx="1805940" cy="4363720"/>
          </a:xfrm>
          <a:prstGeom prst="round2SameRect">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5400000">
            <a:off x="2640965" y="-154940"/>
            <a:ext cx="1776095" cy="4135755"/>
          </a:xfrm>
          <a:prstGeom prst="round2Same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41750" y="1124761"/>
            <a:ext cx="3611168" cy="1637030"/>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1</a:t>
            </a:r>
            <a:r>
              <a:rPr lang="zh-CN" altLang="en-US"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DBAD</a:t>
            </a:r>
            <a:r>
              <a:rPr lang="zh-CN" altLang="en-US" sz="2000" b="1" dirty="0" smtClean="0">
                <a:solidFill>
                  <a:schemeClr val="bg1"/>
                </a:solidFill>
                <a:latin typeface="微软雅黑" pitchFamily="34" charset="-122"/>
                <a:ea typeface="微软雅黑" pitchFamily="34" charset="-122"/>
              </a:rPr>
              <a:t>数据模拟：</a:t>
            </a:r>
            <a:endParaRPr lang="zh-CN" altLang="en-US"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所有人一起走</a:t>
            </a:r>
            <a:endParaRPr lang="zh-CN" altLang="en-US"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分成</a:t>
            </a:r>
            <a:r>
              <a:rPr lang="en-US" altLang="zh-CN" sz="2000" b="1" dirty="0" smtClean="0">
                <a:solidFill>
                  <a:schemeClr val="bg1"/>
                </a:solidFill>
                <a:latin typeface="微软雅黑" pitchFamily="34" charset="-122"/>
                <a:ea typeface="微软雅黑" pitchFamily="34" charset="-122"/>
              </a:rPr>
              <a:t>2</a:t>
            </a:r>
            <a:r>
              <a:rPr lang="zh-CN" altLang="en-US" sz="2000" b="1" dirty="0" smtClean="0">
                <a:solidFill>
                  <a:schemeClr val="bg1"/>
                </a:solidFill>
                <a:latin typeface="微软雅黑" pitchFamily="34" charset="-122"/>
                <a:ea typeface="微软雅黑" pitchFamily="34" charset="-122"/>
              </a:rPr>
              <a:t>个小组</a:t>
            </a:r>
            <a:endParaRPr lang="zh-CN" altLang="en-US"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分成</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个小组</a:t>
            </a:r>
            <a:endParaRPr lang="zh-CN" altLang="en-US"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a:t>
            </a:r>
            <a:endParaRPr lang="zh-CN" altLang="en-US" sz="2000" b="1" dirty="0" smtClean="0">
              <a:solidFill>
                <a:schemeClr val="bg1"/>
              </a:solidFill>
              <a:latin typeface="微软雅黑" pitchFamily="34" charset="-122"/>
              <a:ea typeface="微软雅黑" pitchFamily="34" charset="-122"/>
            </a:endParaRPr>
          </a:p>
        </p:txBody>
      </p:sp>
      <p:sp>
        <p:nvSpPr>
          <p:cNvPr id="23" name="文本框 22"/>
          <p:cNvSpPr txBox="1"/>
          <p:nvPr/>
        </p:nvSpPr>
        <p:spPr>
          <a:xfrm>
            <a:off x="1630045" y="3832860"/>
            <a:ext cx="3547110" cy="722630"/>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、在</a:t>
            </a:r>
            <a:r>
              <a:rPr lang="en-US" altLang="zh-CN" sz="2000" b="1" dirty="0" smtClean="0">
                <a:solidFill>
                  <a:schemeClr val="bg1"/>
                </a:solidFill>
                <a:latin typeface="微软雅黑" pitchFamily="34" charset="-122"/>
                <a:ea typeface="微软雅黑" pitchFamily="34" charset="-122"/>
              </a:rPr>
              <a:t>DBAD</a:t>
            </a:r>
            <a:r>
              <a:rPr lang="zh-CN" altLang="en-US" sz="2000" b="1" dirty="0" smtClean="0">
                <a:solidFill>
                  <a:schemeClr val="bg1"/>
                </a:solidFill>
                <a:latin typeface="微软雅黑" pitchFamily="34" charset="-122"/>
                <a:ea typeface="微软雅黑" pitchFamily="34" charset="-122"/>
              </a:rPr>
              <a:t>的数据采集放在两个不同的楼层</a:t>
            </a:r>
            <a:endParaRPr lang="zh-CN" altLang="en-US" sz="2000" b="1" dirty="0" smtClean="0">
              <a:solidFill>
                <a:schemeClr val="bg1"/>
              </a:solidFill>
              <a:latin typeface="微软雅黑" pitchFamily="34" charset="-122"/>
              <a:ea typeface="微软雅黑" pitchFamily="34" charset="-122"/>
            </a:endParaRPr>
          </a:p>
        </p:txBody>
      </p:sp>
      <p:sp>
        <p:nvSpPr>
          <p:cNvPr id="30" name="文本框 29"/>
          <p:cNvSpPr txBox="1"/>
          <p:nvPr/>
        </p:nvSpPr>
        <p:spPr>
          <a:xfrm>
            <a:off x="7449835" y="3732597"/>
            <a:ext cx="3611168" cy="722630"/>
          </a:xfrm>
          <a:prstGeom prst="rect">
            <a:avLst/>
          </a:prstGeom>
          <a:noFill/>
        </p:spPr>
        <p:txBody>
          <a:bodyPr wrap="square" rtlCol="0">
            <a:spAutoFit/>
          </a:bodyPr>
          <a:lstStyle/>
          <a:p>
            <a:r>
              <a:rPr lang="en-US" sz="2000" b="1" dirty="0">
                <a:solidFill>
                  <a:schemeClr val="bg1"/>
                </a:solidFill>
                <a:latin typeface="微软雅黑" pitchFamily="34" charset="-122"/>
                <a:ea typeface="微软雅黑" pitchFamily="34" charset="-122"/>
              </a:rPr>
              <a:t>4</a:t>
            </a:r>
            <a:r>
              <a:rPr lang="zh-CN" altLang="en-US" sz="2000" b="1" dirty="0">
                <a:solidFill>
                  <a:schemeClr val="bg1"/>
                </a:solidFill>
                <a:latin typeface="微软雅黑" pitchFamily="34" charset="-122"/>
                <a:ea typeface="微软雅黑" pitchFamily="34" charset="-122"/>
              </a:rPr>
              <a:t>、在两个不同楼层，有交谈，暂时停止和日常动作</a:t>
            </a:r>
            <a:endParaRPr lang="zh-CN" altLang="en-US" sz="2000" b="1" dirty="0">
              <a:solidFill>
                <a:schemeClr val="bg1"/>
              </a:solidFill>
              <a:latin typeface="微软雅黑" pitchFamily="34" charset="-122"/>
              <a:ea typeface="微软雅黑" pitchFamily="34" charset="-122"/>
            </a:endParaRPr>
          </a:p>
        </p:txBody>
      </p:sp>
      <p:sp>
        <p:nvSpPr>
          <p:cNvPr id="3" name="文本框 2"/>
          <p:cNvSpPr txBox="1"/>
          <p:nvPr/>
        </p:nvSpPr>
        <p:spPr>
          <a:xfrm>
            <a:off x="7355150" y="1286686"/>
            <a:ext cx="3611168" cy="1332230"/>
          </a:xfrm>
          <a:prstGeom prst="rect">
            <a:avLst/>
          </a:prstGeom>
          <a:noFill/>
        </p:spPr>
        <p:txBody>
          <a:bodyPr wrap="square" rtlCol="0">
            <a:spAutoFit/>
          </a:bodyPr>
          <a:p>
            <a:r>
              <a:rPr lang="en-US" altLang="zh-CN" sz="2000" b="1" dirty="0" smtClean="0">
                <a:solidFill>
                  <a:schemeClr val="bg1"/>
                </a:solidFill>
                <a:latin typeface="微软雅黑" pitchFamily="34" charset="-122"/>
                <a:ea typeface="微软雅黑" pitchFamily="34" charset="-122"/>
              </a:rPr>
              <a:t>2</a:t>
            </a:r>
            <a:r>
              <a:rPr lang="zh-CN" altLang="en-US"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DBAD</a:t>
            </a:r>
            <a:r>
              <a:rPr lang="zh-CN" altLang="en-US" sz="2000" b="1" dirty="0" smtClean="0">
                <a:solidFill>
                  <a:schemeClr val="bg1"/>
                </a:solidFill>
                <a:latin typeface="微软雅黑" pitchFamily="34" charset="-122"/>
                <a:ea typeface="微软雅黑" pitchFamily="34" charset="-122"/>
              </a:rPr>
              <a:t>数据基础上加入成员的交互信息</a:t>
            </a:r>
            <a:endParaRPr lang="zh-CN" altLang="en-US"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面对面的交谈，暂时停止、日常动作</a:t>
            </a:r>
            <a:endParaRPr lang="zh-CN" altLang="en-US" sz="2000" b="1" dirty="0" smtClean="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animBg="1"/>
      <p:bldP spid="3" grpId="0"/>
      <p:bldP spid="15" grpId="0" animBg="1"/>
      <p:bldP spid="23" grpId="0"/>
      <p:bldP spid="16" grpId="0" animBg="1"/>
      <p:bldP spid="30" grpId="0"/>
      <p:bldP spid="1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505945"/>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等腰三角形 14"/>
          <p:cNvSpPr/>
          <p:nvPr/>
        </p:nvSpPr>
        <p:spPr>
          <a:xfrm rot="18000000" flipH="1">
            <a:off x="6783073" y="505484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262948" y="689635"/>
            <a:ext cx="6038332" cy="923330"/>
          </a:xfrm>
          <a:prstGeom prst="rect">
            <a:avLst/>
          </a:prstGeom>
          <a:noFill/>
        </p:spPr>
        <p:txBody>
          <a:bodyPr wrap="square" rtlCol="0">
            <a:spAutoFit/>
          </a:bodyPr>
          <a:lstStyle/>
          <a:p>
            <a:pPr algn="dist"/>
            <a:r>
              <a:rPr lang="zh-CN" altLang="en-US" sz="5400" b="1" dirty="0" smtClean="0">
                <a:solidFill>
                  <a:srgbClr val="595E64"/>
                </a:solidFill>
                <a:latin typeface="微软雅黑" pitchFamily="34" charset="-122"/>
                <a:ea typeface="微软雅黑" pitchFamily="34" charset="-122"/>
              </a:rPr>
              <a:t>谢谢聆听 请多指教</a:t>
            </a:r>
            <a:endParaRPr lang="zh-CN" altLang="en-US" sz="5400" b="1" dirty="0">
              <a:solidFill>
                <a:srgbClr val="595E64"/>
              </a:solidFill>
              <a:latin typeface="微软雅黑" pitchFamily="34" charset="-122"/>
              <a:ea typeface="微软雅黑" pitchFamily="34" charset="-122"/>
            </a:endParaRPr>
          </a:p>
        </p:txBody>
      </p:sp>
      <p:grpSp>
        <p:nvGrpSpPr>
          <p:cNvPr id="3" name="组合 2"/>
          <p:cNvGrpSpPr/>
          <p:nvPr/>
        </p:nvGrpSpPr>
        <p:grpSpPr>
          <a:xfrm>
            <a:off x="1758568"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30710"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632693" y="146700"/>
            <a:ext cx="3589664" cy="54864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集中式方法</a:t>
            </a:r>
            <a:endParaRPr lang="zh-CN" altLang="en-US" sz="2800" dirty="0">
              <a:solidFill>
                <a:schemeClr val="bg1"/>
              </a:solidFill>
              <a:latin typeface="微软雅黑" pitchFamily="34" charset="-122"/>
              <a:ea typeface="微软雅黑" pitchFamily="34" charset="-122"/>
            </a:endParaRPr>
          </a:p>
        </p:txBody>
      </p:sp>
      <p:sp>
        <p:nvSpPr>
          <p:cNvPr id="19" name="文本框 18"/>
          <p:cNvSpPr txBox="1"/>
          <p:nvPr/>
        </p:nvSpPr>
        <p:spPr>
          <a:xfrm>
            <a:off x="7964820" y="1818107"/>
            <a:ext cx="1444918" cy="523220"/>
          </a:xfrm>
          <a:prstGeom prst="rect">
            <a:avLst/>
          </a:prstGeom>
          <a:noFill/>
        </p:spPr>
        <p:txBody>
          <a:bodyPr wrap="square" rtlCol="0">
            <a:spAutoFit/>
          </a:bodyPr>
          <a:lstStyle/>
          <a:p>
            <a:r>
              <a:rPr lang="en-US" altLang="zh-CN" sz="2800" dirty="0" smtClean="0">
                <a:solidFill>
                  <a:schemeClr val="bg1"/>
                </a:solidFill>
                <a:latin typeface="微软雅黑" pitchFamily="34" charset="-122"/>
                <a:ea typeface="微软雅黑" pitchFamily="34" charset="-122"/>
              </a:rPr>
              <a:t>John</a:t>
            </a:r>
            <a:endParaRPr lang="zh-CN" altLang="en-US" sz="2800" dirty="0">
              <a:solidFill>
                <a:schemeClr val="bg1"/>
              </a:solidFill>
              <a:latin typeface="微软雅黑" pitchFamily="34" charset="-122"/>
              <a:ea typeface="微软雅黑" pitchFamily="34" charset="-122"/>
            </a:endParaRPr>
          </a:p>
        </p:txBody>
      </p:sp>
      <p:sp>
        <p:nvSpPr>
          <p:cNvPr id="29" name="文本框 28"/>
          <p:cNvSpPr txBox="1"/>
          <p:nvPr/>
        </p:nvSpPr>
        <p:spPr>
          <a:xfrm>
            <a:off x="7964820" y="2298241"/>
            <a:ext cx="3611168" cy="646331"/>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ADD YOUR TEXT HERE</a:t>
            </a:r>
            <a:endParaRPr lang="en-US" altLang="zh-CN"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ADD YOUR TEXT </a:t>
            </a:r>
            <a:r>
              <a:rPr lang="en-US" altLang="zh-CN" dirty="0" smtClean="0">
                <a:solidFill>
                  <a:schemeClr val="bg1"/>
                </a:solidFill>
                <a:latin typeface="微软雅黑" pitchFamily="34" charset="-122"/>
                <a:ea typeface="微软雅黑" pitchFamily="34" charset="-122"/>
              </a:rPr>
              <a:t>HERE</a:t>
            </a:r>
            <a:endParaRPr lang="en-US" altLang="zh-CN" dirty="0">
              <a:solidFill>
                <a:schemeClr val="bg1"/>
              </a:solidFill>
              <a:latin typeface="微软雅黑" pitchFamily="34" charset="-122"/>
              <a:ea typeface="微软雅黑" pitchFamily="34" charset="-122"/>
            </a:endParaRPr>
          </a:p>
        </p:txBody>
      </p:sp>
      <p:sp>
        <p:nvSpPr>
          <p:cNvPr id="3" name="文本框 2"/>
          <p:cNvSpPr txBox="1"/>
          <p:nvPr/>
        </p:nvSpPr>
        <p:spPr>
          <a:xfrm>
            <a:off x="4585970" y="3870960"/>
            <a:ext cx="2722880" cy="743585"/>
          </a:xfrm>
          <a:prstGeom prst="rect">
            <a:avLst/>
          </a:prstGeom>
          <a:noFill/>
        </p:spPr>
        <p:txBody>
          <a:bodyPr wrap="square" rtlCol="0">
            <a:spAutoFit/>
          </a:bodyPr>
          <a:p>
            <a:r>
              <a:rPr lang="zh-CN" altLang="en-US" sz="4000" dirty="0" smtClean="0">
                <a:solidFill>
                  <a:schemeClr val="bg1"/>
                </a:solidFill>
                <a:latin typeface="微软雅黑" pitchFamily="34" charset="-122"/>
                <a:ea typeface="微软雅黑" pitchFamily="34" charset="-122"/>
              </a:rPr>
              <a:t>硬实力</a:t>
            </a:r>
            <a:endParaRPr lang="zh-CN" altLang="en-US" sz="4000" dirty="0" smtClean="0">
              <a:solidFill>
                <a:schemeClr val="bg1"/>
              </a:solidFill>
              <a:latin typeface="微软雅黑" pitchFamily="34" charset="-122"/>
              <a:ea typeface="微软雅黑" pitchFamily="34" charset="-122"/>
            </a:endParaRPr>
          </a:p>
        </p:txBody>
      </p:sp>
      <p:grpSp>
        <p:nvGrpSpPr>
          <p:cNvPr id="8" name="组合 7"/>
          <p:cNvGrpSpPr/>
          <p:nvPr/>
        </p:nvGrpSpPr>
        <p:grpSpPr>
          <a:xfrm>
            <a:off x="5115178" y="3355366"/>
            <a:ext cx="1202722" cy="831130"/>
            <a:chOff x="1720243" y="1975504"/>
            <a:chExt cx="1202722" cy="831130"/>
          </a:xfrm>
        </p:grpSpPr>
        <p:sp>
          <p:nvSpPr>
            <p:cNvPr id="9" name="等腰三角形 8"/>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等腰三角形 19"/>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等腰三角形 21"/>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文本框 1"/>
          <p:cNvSpPr txBox="1"/>
          <p:nvPr/>
        </p:nvSpPr>
        <p:spPr>
          <a:xfrm>
            <a:off x="626110" y="862330"/>
            <a:ext cx="11276330" cy="848995"/>
          </a:xfrm>
          <a:prstGeom prst="rect">
            <a:avLst/>
          </a:prstGeom>
          <a:noFill/>
        </p:spPr>
        <p:txBody>
          <a:bodyPr wrap="square" rtlCol="0">
            <a:spAutoFit/>
          </a:bodyPr>
          <a:p>
            <a:r>
              <a:rPr lang="zh-CN" altLang="en-US" sz="2400" b="1">
                <a:latin typeface="微软雅黑" charset="0"/>
                <a:ea typeface="微软雅黑" charset="0"/>
              </a:rPr>
              <a:t>集中式方法</a:t>
            </a:r>
            <a:r>
              <a:rPr lang="zh-CN" altLang="en-US" sz="2400">
                <a:latin typeface="+mj-lt"/>
                <a:ea typeface="微软雅黑" charset="0"/>
              </a:rPr>
              <a:t>（RECOGNITION OF CROWD BEHAVIOR FROM MOBILE SENSORS WITH PATTERN ANALYSIS AND GRAPH CLUSTERING METHODS）</a:t>
            </a:r>
            <a:endParaRPr lang="zh-CN" altLang="en-US" sz="2400">
              <a:latin typeface="+mj-lt"/>
              <a:ea typeface="微软雅黑" charset="0"/>
            </a:endParaRPr>
          </a:p>
        </p:txBody>
      </p:sp>
      <p:pic>
        <p:nvPicPr>
          <p:cNvPr id="-2147482623" name="图片 3"/>
          <p:cNvPicPr>
            <a:picLocks noChangeAspect="1"/>
          </p:cNvPicPr>
          <p:nvPr/>
        </p:nvPicPr>
        <p:blipFill>
          <a:blip r:embed="rId1"/>
          <a:stretch>
            <a:fillRect/>
          </a:stretch>
        </p:blipFill>
        <p:spPr>
          <a:xfrm>
            <a:off x="6753225" y="2123758"/>
            <a:ext cx="5269230" cy="3646805"/>
          </a:xfrm>
          <a:prstGeom prst="rect">
            <a:avLst/>
          </a:prstGeom>
          <a:noFill/>
          <a:ln w="9525">
            <a:noFill/>
            <a:miter/>
          </a:ln>
        </p:spPr>
      </p:pic>
      <p:sp>
        <p:nvSpPr>
          <p:cNvPr id="5" name="文本框 4"/>
          <p:cNvSpPr txBox="1"/>
          <p:nvPr/>
        </p:nvSpPr>
        <p:spPr>
          <a:xfrm>
            <a:off x="502920" y="2202180"/>
            <a:ext cx="4617720" cy="3775075"/>
          </a:xfrm>
          <a:prstGeom prst="rect">
            <a:avLst/>
          </a:prstGeom>
          <a:noFill/>
        </p:spPr>
        <p:txBody>
          <a:bodyPr wrap="square" rtlCol="0">
            <a:spAutoFit/>
          </a:bodyPr>
          <a:p>
            <a:r>
              <a:rPr lang="en-US" altLang="zh-CN" sz="2400">
                <a:latin typeface="微软雅黑" charset="0"/>
                <a:ea typeface="微软雅黑" charset="0"/>
              </a:rPr>
              <a:t>      </a:t>
            </a:r>
            <a:r>
              <a:rPr lang="zh-CN" altLang="en-US" sz="2400">
                <a:latin typeface="微软雅黑" charset="0"/>
                <a:ea typeface="微软雅黑" charset="0"/>
              </a:rPr>
              <a:t>首先</a:t>
            </a:r>
            <a:r>
              <a:rPr lang="zh-CN" altLang="en-US" sz="2400">
                <a:ea typeface="微软雅黑" charset="0"/>
              </a:rPr>
              <a:t>The individual activity recognition chain (IARC)</a:t>
            </a:r>
            <a:r>
              <a:rPr lang="zh-CN" altLang="en-US" sz="2400">
                <a:latin typeface="微软雅黑" charset="0"/>
                <a:ea typeface="微软雅黑" charset="0"/>
              </a:rPr>
              <a:t>个人行为识别，将获得的个人行为数据与已知行为原型的参数进行对比预测个人行为，不同对象的行为关联分析，全局图像聚类得到群组及群组的行为。</a:t>
            </a:r>
            <a:endParaRPr lang="zh-CN" altLang="en-US" sz="2400">
              <a:latin typeface="微软雅黑" charset="0"/>
              <a:ea typeface="微软雅黑" charset="0"/>
            </a:endParaRPr>
          </a:p>
          <a:p>
            <a:r>
              <a:rPr lang="zh-CN" altLang="en-US" sz="2400">
                <a:latin typeface="微软雅黑" charset="0"/>
                <a:ea typeface="微软雅黑" charset="0"/>
              </a:rPr>
              <a:t>       文中最早指出具有加速度信号相似，对象具有相似的运动行为</a:t>
            </a:r>
            <a:endParaRPr lang="zh-CN" altLang="en-US" sz="240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7482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807210" y="2095500"/>
            <a:ext cx="4211955" cy="659130"/>
          </a:xfrm>
          <a:prstGeom prst="rect">
            <a:avLst/>
          </a:prstGeom>
          <a:noFill/>
        </p:spPr>
        <p:txBody>
          <a:bodyPr wrap="square" rtlCol="0">
            <a:spAutoFit/>
          </a:bodyPr>
          <a:lstStyle/>
          <a:p>
            <a:pPr algn="dist"/>
            <a:r>
              <a:rPr lang="zh-CN" altLang="en-US" dirty="0">
                <a:solidFill>
                  <a:srgbClr val="595E64"/>
                </a:solidFill>
                <a:latin typeface="微软雅黑" pitchFamily="34" charset="-122"/>
                <a:ea typeface="微软雅黑" pitchFamily="34" charset="-122"/>
              </a:rPr>
              <a:t>，</a:t>
            </a:r>
            <a:r>
              <a:rPr lang="en-US" altLang="zh-CN" dirty="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a:p>
            <a:pPr algn="dist"/>
            <a:r>
              <a:rPr lang="en-US" altLang="zh-CN" dirty="0" smtClean="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p:txBody>
      </p:sp>
      <p:sp>
        <p:nvSpPr>
          <p:cNvPr id="35" name="文本框 34"/>
          <p:cNvSpPr txBox="1"/>
          <p:nvPr/>
        </p:nvSpPr>
        <p:spPr>
          <a:xfrm>
            <a:off x="632693" y="146700"/>
            <a:ext cx="3589664" cy="54864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集中式方法</a:t>
            </a:r>
            <a:endParaRPr lang="zh-CN" altLang="en-US" sz="2800" dirty="0">
              <a:solidFill>
                <a:schemeClr val="bg1"/>
              </a:solidFill>
              <a:latin typeface="微软雅黑" pitchFamily="34" charset="-122"/>
              <a:ea typeface="微软雅黑" pitchFamily="34" charset="-122"/>
            </a:endParaRPr>
          </a:p>
        </p:txBody>
      </p:sp>
      <p:sp>
        <p:nvSpPr>
          <p:cNvPr id="38" name="文本框 37"/>
          <p:cNvSpPr txBox="1"/>
          <p:nvPr/>
        </p:nvSpPr>
        <p:spPr>
          <a:xfrm>
            <a:off x="238760" y="623570"/>
            <a:ext cx="5767705" cy="5599430"/>
          </a:xfrm>
          <a:prstGeom prst="rect">
            <a:avLst/>
          </a:prstGeom>
          <a:noFill/>
        </p:spPr>
        <p:txBody>
          <a:bodyPr wrap="square" rtlCol="0">
            <a:spAutoFit/>
          </a:bodyPr>
          <a:p>
            <a:endParaRPr lang="en-US" altLang="zh-CN" sz="2000" dirty="0" smtClean="0">
              <a:solidFill>
                <a:srgbClr val="595E64"/>
              </a:solidFill>
              <a:latin typeface="微软雅黑" pitchFamily="34" charset="-122"/>
              <a:ea typeface="微软雅黑" pitchFamily="34" charset="-122"/>
            </a:endParaRPr>
          </a:p>
          <a:p>
            <a:r>
              <a:rPr sz="2000" dirty="0">
                <a:solidFill>
                  <a:srgbClr val="595E64"/>
                </a:solidFill>
                <a:latin typeface="微软雅黑" pitchFamily="34" charset="-122"/>
                <a:ea typeface="微软雅黑" pitchFamily="34" charset="-122"/>
              </a:rPr>
              <a:t>1.传感器数据获取</a:t>
            </a:r>
            <a:endParaRPr sz="2000" dirty="0">
              <a:solidFill>
                <a:srgbClr val="595E64"/>
              </a:solidFill>
              <a:latin typeface="微软雅黑" pitchFamily="34" charset="-122"/>
              <a:ea typeface="微软雅黑" pitchFamily="34" charset="-122"/>
            </a:endParaRPr>
          </a:p>
          <a:p>
            <a:endParaRPr sz="2000" dirty="0">
              <a:solidFill>
                <a:srgbClr val="595E64"/>
              </a:solidFill>
              <a:latin typeface="微软雅黑" pitchFamily="34" charset="-122"/>
              <a:ea typeface="微软雅黑" pitchFamily="34" charset="-122"/>
            </a:endParaRPr>
          </a:p>
          <a:p>
            <a:r>
              <a:rPr sz="2000" dirty="0">
                <a:solidFill>
                  <a:srgbClr val="595E64"/>
                </a:solidFill>
                <a:latin typeface="微软雅黑" pitchFamily="34" charset="-122"/>
                <a:ea typeface="微软雅黑" pitchFamily="34" charset="-122"/>
              </a:rPr>
              <a:t>2.数据预处理（数据的校正、去噪，由加速度向量得到加速度量级）</a:t>
            </a:r>
            <a:endParaRPr sz="2000" dirty="0">
              <a:solidFill>
                <a:srgbClr val="595E64"/>
              </a:solidFill>
              <a:latin typeface="微软雅黑" pitchFamily="34" charset="-122"/>
              <a:ea typeface="微软雅黑" pitchFamily="34" charset="-122"/>
            </a:endParaRPr>
          </a:p>
          <a:p>
            <a:endParaRPr sz="2000" dirty="0">
              <a:solidFill>
                <a:srgbClr val="595E64"/>
              </a:solidFill>
              <a:latin typeface="微软雅黑" pitchFamily="34" charset="-122"/>
              <a:ea typeface="微软雅黑" pitchFamily="34" charset="-122"/>
            </a:endParaRPr>
          </a:p>
          <a:p>
            <a:r>
              <a:rPr sz="2000" dirty="0">
                <a:solidFill>
                  <a:srgbClr val="595E64"/>
                </a:solidFill>
                <a:latin typeface="微软雅黑" pitchFamily="34" charset="-122"/>
                <a:ea typeface="微软雅黑" pitchFamily="34" charset="-122"/>
              </a:rPr>
              <a:t>3.时间序列的分割，使得分割后的时间序列里中包含动作原语（走、跑、坐、站、躺、转弯）或者一个行为的特征（运动速度、运动方向）能够被计算</a:t>
            </a:r>
            <a:endParaRPr sz="2000" dirty="0">
              <a:solidFill>
                <a:srgbClr val="595E64"/>
              </a:solidFill>
              <a:latin typeface="微软雅黑" pitchFamily="34" charset="-122"/>
              <a:ea typeface="微软雅黑" pitchFamily="34" charset="-122"/>
            </a:endParaRPr>
          </a:p>
          <a:p>
            <a:endParaRPr sz="2000" dirty="0">
              <a:solidFill>
                <a:srgbClr val="595E64"/>
              </a:solidFill>
              <a:latin typeface="微软雅黑" pitchFamily="34" charset="-122"/>
              <a:ea typeface="微软雅黑" pitchFamily="34" charset="-122"/>
            </a:endParaRPr>
          </a:p>
          <a:p>
            <a:r>
              <a:rPr sz="2000" dirty="0">
                <a:solidFill>
                  <a:srgbClr val="595E64"/>
                </a:solidFill>
                <a:latin typeface="微软雅黑" pitchFamily="34" charset="-122"/>
                <a:ea typeface="微软雅黑" pitchFamily="34" charset="-122"/>
              </a:rPr>
              <a:t>4.特征提取，对每个时间窗口的特征提取 </a:t>
            </a:r>
            <a:endParaRPr sz="2000" dirty="0">
              <a:solidFill>
                <a:srgbClr val="595E64"/>
              </a:solidFill>
              <a:latin typeface="微软雅黑" pitchFamily="34" charset="-122"/>
              <a:ea typeface="微软雅黑" pitchFamily="34" charset="-122"/>
            </a:endParaRPr>
          </a:p>
          <a:p>
            <a:endParaRPr sz="2000" dirty="0">
              <a:solidFill>
                <a:srgbClr val="595E64"/>
              </a:solidFill>
              <a:latin typeface="微软雅黑" pitchFamily="34" charset="-122"/>
              <a:ea typeface="微软雅黑" pitchFamily="34" charset="-122"/>
            </a:endParaRPr>
          </a:p>
          <a:p>
            <a:r>
              <a:rPr sz="2000" dirty="0">
                <a:solidFill>
                  <a:srgbClr val="595E64"/>
                </a:solidFill>
                <a:latin typeface="微软雅黑" pitchFamily="34" charset="-122"/>
                <a:ea typeface="微软雅黑" pitchFamily="34" charset="-122"/>
              </a:rPr>
              <a:t>5.特征向量与具体行为的映射</a:t>
            </a:r>
            <a:endParaRPr sz="2000" dirty="0">
              <a:solidFill>
                <a:srgbClr val="595E64"/>
              </a:solidFill>
              <a:latin typeface="微软雅黑" pitchFamily="34" charset="-122"/>
              <a:ea typeface="微软雅黑" pitchFamily="34" charset="-122"/>
            </a:endParaRPr>
          </a:p>
          <a:p>
            <a:endParaRPr sz="2000" dirty="0">
              <a:solidFill>
                <a:srgbClr val="595E64"/>
              </a:solidFill>
              <a:latin typeface="微软雅黑" pitchFamily="34" charset="-122"/>
              <a:ea typeface="微软雅黑" pitchFamily="34" charset="-122"/>
            </a:endParaRPr>
          </a:p>
          <a:p>
            <a:r>
              <a:rPr sz="2000" dirty="0">
                <a:solidFill>
                  <a:srgbClr val="595E64"/>
                </a:solidFill>
                <a:latin typeface="微软雅黑" pitchFamily="34" charset="-122"/>
                <a:ea typeface="微软雅黑" pitchFamily="34" charset="-122"/>
              </a:rPr>
              <a:t>6、计算行为之间的相关系数，然后通过复杂网络分析得到群组行为，使用图形聚类通过邻接矩阵得到聚类。</a:t>
            </a:r>
            <a:endParaRPr sz="2000" dirty="0">
              <a:solidFill>
                <a:srgbClr val="595E64"/>
              </a:solidFill>
              <a:latin typeface="微软雅黑" pitchFamily="34" charset="-122"/>
              <a:ea typeface="微软雅黑" pitchFamily="34" charset="-122"/>
            </a:endParaRPr>
          </a:p>
        </p:txBody>
      </p:sp>
      <p:grpSp>
        <p:nvGrpSpPr>
          <p:cNvPr id="12" name="组合 11"/>
          <p:cNvGrpSpPr/>
          <p:nvPr/>
        </p:nvGrpSpPr>
        <p:grpSpPr>
          <a:xfrm rot="19104625">
            <a:off x="5973732" y="5675955"/>
            <a:ext cx="810875" cy="189467"/>
            <a:chOff x="6409172" y="2921545"/>
            <a:chExt cx="1907514" cy="541005"/>
          </a:xfrm>
          <a:solidFill>
            <a:srgbClr val="1B90A2"/>
          </a:solidFill>
        </p:grpSpPr>
        <p:sp>
          <p:nvSpPr>
            <p:cNvPr id="13" name="任意多边形 12"/>
            <p:cNvSpPr/>
            <p:nvPr/>
          </p:nvSpPr>
          <p:spPr>
            <a:xfrm rot="5400000">
              <a:off x="7092426" y="2238291"/>
              <a:ext cx="541005" cy="1907514"/>
            </a:xfrm>
            <a:custGeom>
              <a:avLst/>
              <a:gdLst>
                <a:gd name="connsiteX0" fmla="*/ 1220 w 541005"/>
                <a:gd name="connsiteY0" fmla="*/ 1445557 h 1907514"/>
                <a:gd name="connsiteX1" fmla="*/ 1220 w 541005"/>
                <a:gd name="connsiteY1" fmla="*/ 349342 h 1907514"/>
                <a:gd name="connsiteX2" fmla="*/ 541005 w 541005"/>
                <a:gd name="connsiteY2" fmla="*/ 349342 h 1907514"/>
                <a:gd name="connsiteX3" fmla="*/ 541005 w 541005"/>
                <a:gd name="connsiteY3" fmla="*/ 1445560 h 1907514"/>
                <a:gd name="connsiteX4" fmla="*/ 541003 w 541005"/>
                <a:gd name="connsiteY4" fmla="*/ 1445560 h 1907514"/>
                <a:gd name="connsiteX5" fmla="*/ 541004 w 541005"/>
                <a:gd name="connsiteY5" fmla="*/ 1445557 h 1907514"/>
                <a:gd name="connsiteX6" fmla="*/ 2 w 541005"/>
                <a:gd name="connsiteY6" fmla="*/ 317962 h 1907514"/>
                <a:gd name="connsiteX7" fmla="*/ 2 w 541005"/>
                <a:gd name="connsiteY7" fmla="*/ 52995 h 1907514"/>
                <a:gd name="connsiteX8" fmla="*/ 52997 w 541005"/>
                <a:gd name="connsiteY8" fmla="*/ 0 h 1907514"/>
                <a:gd name="connsiteX9" fmla="*/ 478428 w 541005"/>
                <a:gd name="connsiteY9" fmla="*/ 0 h 1907514"/>
                <a:gd name="connsiteX10" fmla="*/ 531423 w 541005"/>
                <a:gd name="connsiteY10" fmla="*/ 52995 h 1907514"/>
                <a:gd name="connsiteX11" fmla="*/ 531423 w 541005"/>
                <a:gd name="connsiteY11" fmla="*/ 317962 h 1907514"/>
                <a:gd name="connsiteX12" fmla="*/ 0 w 541005"/>
                <a:gd name="connsiteY12" fmla="*/ 1445557 h 1907514"/>
                <a:gd name="connsiteX13" fmla="*/ 1220 w 541005"/>
                <a:gd name="connsiteY13" fmla="*/ 1445557 h 1907514"/>
                <a:gd name="connsiteX14" fmla="*/ 1220 w 541005"/>
                <a:gd name="connsiteY14" fmla="*/ 1445560 h 1907514"/>
                <a:gd name="connsiteX15" fmla="*/ 541003 w 541005"/>
                <a:gd name="connsiteY15" fmla="*/ 1445560 h 1907514"/>
                <a:gd name="connsiteX16" fmla="*/ 268306 w 541005"/>
                <a:gd name="connsiteY16" fmla="*/ 1907514 h 190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1005" h="1907514">
                  <a:moveTo>
                    <a:pt x="1220" y="1445557"/>
                  </a:moveTo>
                  <a:lnTo>
                    <a:pt x="1220" y="349342"/>
                  </a:lnTo>
                  <a:lnTo>
                    <a:pt x="541005" y="349342"/>
                  </a:lnTo>
                  <a:lnTo>
                    <a:pt x="541005" y="1445560"/>
                  </a:lnTo>
                  <a:lnTo>
                    <a:pt x="541003" y="1445560"/>
                  </a:lnTo>
                  <a:lnTo>
                    <a:pt x="541004" y="1445557"/>
                  </a:lnTo>
                  <a:close/>
                  <a:moveTo>
                    <a:pt x="2" y="317962"/>
                  </a:moveTo>
                  <a:lnTo>
                    <a:pt x="2" y="52995"/>
                  </a:lnTo>
                  <a:cubicBezTo>
                    <a:pt x="2" y="23727"/>
                    <a:pt x="23729" y="0"/>
                    <a:pt x="52997" y="0"/>
                  </a:cubicBezTo>
                  <a:lnTo>
                    <a:pt x="478428" y="0"/>
                  </a:lnTo>
                  <a:cubicBezTo>
                    <a:pt x="507696" y="0"/>
                    <a:pt x="531423" y="23727"/>
                    <a:pt x="531423" y="52995"/>
                  </a:cubicBezTo>
                  <a:lnTo>
                    <a:pt x="531423" y="317962"/>
                  </a:lnTo>
                  <a:close/>
                  <a:moveTo>
                    <a:pt x="0" y="1445557"/>
                  </a:moveTo>
                  <a:lnTo>
                    <a:pt x="1220" y="1445557"/>
                  </a:lnTo>
                  <a:lnTo>
                    <a:pt x="1220" y="1445560"/>
                  </a:lnTo>
                  <a:lnTo>
                    <a:pt x="541003" y="1445560"/>
                  </a:lnTo>
                  <a:lnTo>
                    <a:pt x="268306" y="19075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连接符 13"/>
            <p:cNvCxnSpPr/>
            <p:nvPr/>
          </p:nvCxnSpPr>
          <p:spPr>
            <a:xfrm>
              <a:off x="7073457" y="3037659"/>
              <a:ext cx="691558" cy="0"/>
            </a:xfrm>
            <a:prstGeom prst="line">
              <a:avLst/>
            </a:prstGeom>
            <a:grpFill/>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0" name="任意多边形 29"/>
          <p:cNvSpPr/>
          <p:nvPr/>
        </p:nvSpPr>
        <p:spPr>
          <a:xfrm>
            <a:off x="10641625" y="818818"/>
            <a:ext cx="869279" cy="772440"/>
          </a:xfrm>
          <a:custGeom>
            <a:avLst/>
            <a:gdLst>
              <a:gd name="connsiteX0" fmla="*/ 340535 w 869279"/>
              <a:gd name="connsiteY0" fmla="*/ 141977 h 772440"/>
              <a:gd name="connsiteX1" fmla="*/ 141977 w 869279"/>
              <a:gd name="connsiteY1" fmla="*/ 340163 h 772440"/>
              <a:gd name="connsiteX2" fmla="*/ 340535 w 869279"/>
              <a:gd name="connsiteY2" fmla="*/ 538349 h 772440"/>
              <a:gd name="connsiteX3" fmla="*/ 539093 w 869279"/>
              <a:gd name="connsiteY3" fmla="*/ 340163 h 772440"/>
              <a:gd name="connsiteX4" fmla="*/ 340535 w 869279"/>
              <a:gd name="connsiteY4" fmla="*/ 141977 h 772440"/>
              <a:gd name="connsiteX5" fmla="*/ 340536 w 869279"/>
              <a:gd name="connsiteY5" fmla="*/ 0 h 772440"/>
              <a:gd name="connsiteX6" fmla="*/ 681072 w 869279"/>
              <a:gd name="connsiteY6" fmla="*/ 340163 h 772440"/>
              <a:gd name="connsiteX7" fmla="*/ 654311 w 869279"/>
              <a:gd name="connsiteY7" fmla="*/ 472570 h 772440"/>
              <a:gd name="connsiteX8" fmla="*/ 645736 w 869279"/>
              <a:gd name="connsiteY8" fmla="*/ 488351 h 772440"/>
              <a:gd name="connsiteX9" fmla="*/ 859865 w 869279"/>
              <a:gd name="connsiteY9" fmla="*/ 652846 h 772440"/>
              <a:gd name="connsiteX10" fmla="*/ 864293 w 869279"/>
              <a:gd name="connsiteY10" fmla="*/ 686621 h 772440"/>
              <a:gd name="connsiteX11" fmla="*/ 805599 w 869279"/>
              <a:gd name="connsiteY11" fmla="*/ 763026 h 772440"/>
              <a:gd name="connsiteX12" fmla="*/ 771824 w 869279"/>
              <a:gd name="connsiteY12" fmla="*/ 767454 h 772440"/>
              <a:gd name="connsiteX13" fmla="*/ 555946 w 869279"/>
              <a:gd name="connsiteY13" fmla="*/ 601616 h 772440"/>
              <a:gd name="connsiteX14" fmla="*/ 530933 w 869279"/>
              <a:gd name="connsiteY14" fmla="*/ 622232 h 772440"/>
              <a:gd name="connsiteX15" fmla="*/ 340536 w 869279"/>
              <a:gd name="connsiteY15" fmla="*/ 680326 h 772440"/>
              <a:gd name="connsiteX16" fmla="*/ 0 w 869279"/>
              <a:gd name="connsiteY16" fmla="*/ 340163 h 772440"/>
              <a:gd name="connsiteX17" fmla="*/ 340536 w 869279"/>
              <a:gd name="connsiteY17" fmla="*/ 0 h 77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279" h="772440">
                <a:moveTo>
                  <a:pt x="340535" y="141977"/>
                </a:moveTo>
                <a:cubicBezTo>
                  <a:pt x="230874" y="141977"/>
                  <a:pt x="141977" y="230708"/>
                  <a:pt x="141977" y="340163"/>
                </a:cubicBezTo>
                <a:cubicBezTo>
                  <a:pt x="141977" y="449618"/>
                  <a:pt x="230874" y="538349"/>
                  <a:pt x="340535" y="538349"/>
                </a:cubicBezTo>
                <a:cubicBezTo>
                  <a:pt x="450196" y="538349"/>
                  <a:pt x="539093" y="449618"/>
                  <a:pt x="539093" y="340163"/>
                </a:cubicBezTo>
                <a:cubicBezTo>
                  <a:pt x="539093" y="230708"/>
                  <a:pt x="450196" y="141977"/>
                  <a:pt x="340535" y="141977"/>
                </a:cubicBezTo>
                <a:close/>
                <a:moveTo>
                  <a:pt x="340536" y="0"/>
                </a:moveTo>
                <a:cubicBezTo>
                  <a:pt x="528609" y="0"/>
                  <a:pt x="681072" y="152296"/>
                  <a:pt x="681072" y="340163"/>
                </a:cubicBezTo>
                <a:cubicBezTo>
                  <a:pt x="681072" y="387130"/>
                  <a:pt x="671543" y="431873"/>
                  <a:pt x="654311" y="472570"/>
                </a:cubicBezTo>
                <a:lnTo>
                  <a:pt x="645736" y="488351"/>
                </a:lnTo>
                <a:lnTo>
                  <a:pt x="859865" y="652846"/>
                </a:lnTo>
                <a:cubicBezTo>
                  <a:pt x="870415" y="660950"/>
                  <a:pt x="872397" y="676072"/>
                  <a:pt x="864293" y="686621"/>
                </a:cubicBezTo>
                <a:lnTo>
                  <a:pt x="805599" y="763026"/>
                </a:lnTo>
                <a:cubicBezTo>
                  <a:pt x="797495" y="773576"/>
                  <a:pt x="782373" y="775558"/>
                  <a:pt x="771824" y="767454"/>
                </a:cubicBezTo>
                <a:lnTo>
                  <a:pt x="555946" y="601616"/>
                </a:lnTo>
                <a:lnTo>
                  <a:pt x="530933" y="622232"/>
                </a:lnTo>
                <a:cubicBezTo>
                  <a:pt x="476583" y="658909"/>
                  <a:pt x="411064" y="680326"/>
                  <a:pt x="340536" y="680326"/>
                </a:cubicBezTo>
                <a:cubicBezTo>
                  <a:pt x="152463" y="680326"/>
                  <a:pt x="0" y="528030"/>
                  <a:pt x="0" y="340163"/>
                </a:cubicBezTo>
                <a:cubicBezTo>
                  <a:pt x="0" y="152296"/>
                  <a:pt x="152463" y="0"/>
                  <a:pt x="340536" y="0"/>
                </a:cubicBezTo>
                <a:close/>
              </a:path>
            </a:pathLst>
          </a:cu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7406640" y="1546860"/>
            <a:ext cx="3749040" cy="1941830"/>
          </a:xfrm>
          <a:prstGeom prst="rect">
            <a:avLst/>
          </a:prstGeom>
          <a:noFill/>
        </p:spPr>
        <p:txBody>
          <a:bodyPr wrap="square" rtlCol="0">
            <a:spAutoFit/>
          </a:bodyPr>
          <a:p>
            <a:r>
              <a:rPr lang="en-US" altLang="zh-CN" sz="2000">
                <a:latin typeface="微软雅黑" charset="0"/>
                <a:ea typeface="微软雅黑" charset="0"/>
              </a:rPr>
              <a:t>5</a:t>
            </a:r>
            <a:r>
              <a:rPr lang="zh-CN" altLang="en-US" sz="2000">
                <a:latin typeface="微软雅黑" charset="0"/>
                <a:ea typeface="微软雅黑" charset="0"/>
              </a:rPr>
              <a:t>、</a:t>
            </a:r>
            <a:r>
              <a:rPr lang="zh-CN" altLang="en-US" sz="2000">
                <a:latin typeface="微软雅黑" charset="0"/>
                <a:ea typeface="微软雅黑" charset="0"/>
              </a:rPr>
              <a:t>特征向量与具体行为的映射（由贝叶斯网络计算概率，当概率小于一定值时拒绝分类）也可以直接计算传感器信号的相关系数，可能对识别群组行为不够有效</a:t>
            </a:r>
            <a:endParaRPr lang="zh-CN" altLang="en-US" sz="2000">
              <a:latin typeface="微软雅黑" charset="0"/>
              <a:ea typeface="微软雅黑" charset="0"/>
            </a:endParaRPr>
          </a:p>
        </p:txBody>
      </p:sp>
      <p:pic>
        <p:nvPicPr>
          <p:cNvPr id="-2147482622" name="图片 5"/>
          <p:cNvPicPr>
            <a:picLocks noChangeAspect="1"/>
          </p:cNvPicPr>
          <p:nvPr/>
        </p:nvPicPr>
        <p:blipFill>
          <a:blip r:embed="rId1"/>
          <a:stretch>
            <a:fillRect/>
          </a:stretch>
        </p:blipFill>
        <p:spPr>
          <a:xfrm>
            <a:off x="6388735" y="3823335"/>
            <a:ext cx="4551680" cy="643890"/>
          </a:xfrm>
          <a:prstGeom prst="rect">
            <a:avLst/>
          </a:prstGeom>
          <a:noFill/>
          <a:ln w="9525">
            <a:noFill/>
            <a:miter/>
          </a:ln>
        </p:spPr>
      </p:pic>
      <p:pic>
        <p:nvPicPr>
          <p:cNvPr id="-2147482621" name="图片 6"/>
          <p:cNvPicPr>
            <a:picLocks noChangeAspect="1"/>
          </p:cNvPicPr>
          <p:nvPr/>
        </p:nvPicPr>
        <p:blipFill>
          <a:blip r:embed="rId2"/>
          <a:stretch>
            <a:fillRect/>
          </a:stretch>
        </p:blipFill>
        <p:spPr>
          <a:xfrm>
            <a:off x="6205220" y="4902835"/>
            <a:ext cx="5622290" cy="493395"/>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74826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7482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807210" y="2095500"/>
            <a:ext cx="4211955" cy="659130"/>
          </a:xfrm>
          <a:prstGeom prst="rect">
            <a:avLst/>
          </a:prstGeom>
          <a:noFill/>
        </p:spPr>
        <p:txBody>
          <a:bodyPr wrap="square" rtlCol="0">
            <a:spAutoFit/>
          </a:bodyPr>
          <a:lstStyle/>
          <a:p>
            <a:pPr algn="dist"/>
            <a:r>
              <a:rPr lang="zh-CN" altLang="en-US" dirty="0">
                <a:solidFill>
                  <a:srgbClr val="595E64"/>
                </a:solidFill>
                <a:latin typeface="微软雅黑" pitchFamily="34" charset="-122"/>
                <a:ea typeface="微软雅黑" pitchFamily="34" charset="-122"/>
              </a:rPr>
              <a:t>，</a:t>
            </a:r>
            <a:r>
              <a:rPr lang="en-US" altLang="zh-CN" dirty="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a:p>
            <a:pPr algn="dist"/>
            <a:r>
              <a:rPr lang="en-US" altLang="zh-CN" dirty="0" smtClean="0">
                <a:solidFill>
                  <a:srgbClr val="595E64"/>
                </a:solidFill>
                <a:latin typeface="微软雅黑" pitchFamily="34" charset="-122"/>
                <a:ea typeface="微软雅黑" pitchFamily="34" charset="-122"/>
              </a:rPr>
              <a:t> </a:t>
            </a:r>
            <a:endParaRPr lang="zh-CN" altLang="en-US" dirty="0">
              <a:solidFill>
                <a:srgbClr val="595E64"/>
              </a:solidFill>
              <a:latin typeface="微软雅黑" pitchFamily="34" charset="-122"/>
              <a:ea typeface="微软雅黑" pitchFamily="34" charset="-122"/>
            </a:endParaRPr>
          </a:p>
        </p:txBody>
      </p:sp>
      <p:sp>
        <p:nvSpPr>
          <p:cNvPr id="35" name="文本框 34"/>
          <p:cNvSpPr txBox="1"/>
          <p:nvPr/>
        </p:nvSpPr>
        <p:spPr>
          <a:xfrm>
            <a:off x="632693" y="146700"/>
            <a:ext cx="3589664" cy="54864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集中式方法</a:t>
            </a:r>
            <a:endParaRPr lang="zh-CN" altLang="en-US" sz="2800" dirty="0">
              <a:solidFill>
                <a:schemeClr val="bg1"/>
              </a:solidFill>
              <a:latin typeface="微软雅黑" pitchFamily="34" charset="-122"/>
              <a:ea typeface="微软雅黑" pitchFamily="34" charset="-122"/>
            </a:endParaRPr>
          </a:p>
        </p:txBody>
      </p:sp>
      <p:sp>
        <p:nvSpPr>
          <p:cNvPr id="38" name="文本框 37"/>
          <p:cNvSpPr txBox="1"/>
          <p:nvPr/>
        </p:nvSpPr>
        <p:spPr>
          <a:xfrm>
            <a:off x="621030" y="1233170"/>
            <a:ext cx="9806305" cy="2612390"/>
          </a:xfrm>
          <a:prstGeom prst="rect">
            <a:avLst/>
          </a:prstGeom>
          <a:noFill/>
        </p:spPr>
        <p:txBody>
          <a:bodyPr wrap="square" rtlCol="0">
            <a:spAutoFit/>
          </a:bodyPr>
          <a:p>
            <a:endParaRPr lang="en-US" altLang="zh-CN" sz="2000" dirty="0" smtClean="0">
              <a:solidFill>
                <a:srgbClr val="595E64"/>
              </a:solidFill>
              <a:latin typeface="微软雅黑" pitchFamily="34" charset="-122"/>
              <a:ea typeface="微软雅黑" pitchFamily="34" charset="-122"/>
            </a:endParaRPr>
          </a:p>
          <a:p>
            <a:r>
              <a:rPr sz="2400" dirty="0">
                <a:solidFill>
                  <a:srgbClr val="595E64"/>
                </a:solidFill>
                <a:latin typeface="微软雅黑" pitchFamily="34" charset="-122"/>
                <a:ea typeface="微软雅黑" pitchFamily="34" charset="-122"/>
              </a:rPr>
              <a:t>      10个对象分别佩戴加速度传感器，分别行走，形成一个群组行走，形成两个群组行走，最后分别行走</a:t>
            </a:r>
            <a:endParaRPr sz="2400" dirty="0">
              <a:solidFill>
                <a:srgbClr val="595E64"/>
              </a:solidFill>
              <a:latin typeface="微软雅黑" pitchFamily="34" charset="-122"/>
              <a:ea typeface="微软雅黑" pitchFamily="34" charset="-122"/>
            </a:endParaRPr>
          </a:p>
          <a:p>
            <a:r>
              <a:rPr sz="2400" dirty="0">
                <a:solidFill>
                  <a:srgbClr val="595E64"/>
                </a:solidFill>
                <a:latin typeface="微软雅黑" pitchFamily="34" charset="-122"/>
                <a:ea typeface="微软雅黑" pitchFamily="34" charset="-122"/>
              </a:rPr>
              <a:t>      处理对象的加速度量级，窗口大小为15S,计算每个窗口加速度的方差作为速度的一种度量，计算对象的加速度方差的相关系数。文献[1]指出加速度的特征（平均值、方差）比原始数据更能反映群组之间的关联，由于群组行为之间并不完全同步。</a:t>
            </a:r>
            <a:endParaRPr sz="2400" dirty="0">
              <a:solidFill>
                <a:srgbClr val="595E64"/>
              </a:solidFill>
              <a:latin typeface="微软雅黑" pitchFamily="34" charset="-122"/>
              <a:ea typeface="微软雅黑" pitchFamily="34" charset="-122"/>
            </a:endParaRPr>
          </a:p>
        </p:txBody>
      </p:sp>
      <p:sp>
        <p:nvSpPr>
          <p:cNvPr id="2" name="文本框 1"/>
          <p:cNvSpPr txBox="1"/>
          <p:nvPr/>
        </p:nvSpPr>
        <p:spPr>
          <a:xfrm>
            <a:off x="701040" y="5067300"/>
            <a:ext cx="9829800" cy="916940"/>
          </a:xfrm>
          <a:prstGeom prst="rect">
            <a:avLst/>
          </a:prstGeom>
          <a:noFill/>
        </p:spPr>
        <p:txBody>
          <a:bodyPr wrap="square" rtlCol="0">
            <a:spAutoFit/>
          </a:bodyPr>
          <a:p>
            <a:r>
              <a:rPr lang="en-US" altLang="zh-CN"/>
              <a:t>1.Wirz M, Roggen D, Tröster G. Decentralized detection of group formations from wearable acceleration sensors[C]//Computational Science and Engineering, 2009. CSE'09. International Conference on. IEEE, 2009, 4: 952-959.</a:t>
            </a:r>
            <a:endParaRPr lang="en-US" altLang="zh-CN"/>
          </a:p>
        </p:txBody>
      </p:sp>
      <p:sp>
        <p:nvSpPr>
          <p:cNvPr id="5" name="等腰三角形 4"/>
          <p:cNvSpPr/>
          <p:nvPr/>
        </p:nvSpPr>
        <p:spPr>
          <a:xfrm rot="19813541" flipH="1">
            <a:off x="381457" y="1278969"/>
            <a:ext cx="443524" cy="38608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2147482620" name="图片 7"/>
          <p:cNvPicPr>
            <a:picLocks noChangeAspect="1"/>
          </p:cNvPicPr>
          <p:nvPr/>
        </p:nvPicPr>
        <p:blipFill>
          <a:blip r:embed="rId1"/>
          <a:stretch>
            <a:fillRect/>
          </a:stretch>
        </p:blipFill>
        <p:spPr>
          <a:xfrm>
            <a:off x="2798445" y="3888740"/>
            <a:ext cx="4399915" cy="1080135"/>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2693" y="146700"/>
            <a:ext cx="3589664" cy="54864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集中式方法</a:t>
            </a:r>
            <a:endParaRPr lang="zh-CN" altLang="en-US" sz="2800" dirty="0">
              <a:solidFill>
                <a:schemeClr val="bg1"/>
              </a:solidFill>
              <a:latin typeface="微软雅黑" pitchFamily="34" charset="-122"/>
              <a:ea typeface="微软雅黑" pitchFamily="34" charset="-122"/>
            </a:endParaRPr>
          </a:p>
        </p:txBody>
      </p:sp>
      <p:sp>
        <p:nvSpPr>
          <p:cNvPr id="47" name="文本框 46"/>
          <p:cNvSpPr txBox="1"/>
          <p:nvPr/>
        </p:nvSpPr>
        <p:spPr>
          <a:xfrm>
            <a:off x="990600" y="1325880"/>
            <a:ext cx="9914255" cy="1188720"/>
          </a:xfrm>
          <a:prstGeom prst="rect">
            <a:avLst/>
          </a:prstGeom>
          <a:noFill/>
        </p:spPr>
        <p:txBody>
          <a:bodyPr wrap="square" rtlCol="0">
            <a:spAutoFit/>
          </a:bodyPr>
          <a:p>
            <a:r>
              <a:rPr lang="zh-CN" altLang="en-US" sz="2400" dirty="0" smtClean="0">
                <a:solidFill>
                  <a:schemeClr val="tx1"/>
                </a:solidFill>
                <a:latin typeface="+mn-ea"/>
              </a:rPr>
              <a:t>相关系数是两个对象相关系数的最大值，由于群组行为存在延时，最大的相关系数可能不是在零延时的情况下计算出来的，因为更鲁棒的方法是相关系数为在一段时间TF内（几个时间窗口）的平均值。</a:t>
            </a:r>
            <a:endParaRPr lang="zh-CN" altLang="en-US" sz="2400" dirty="0" smtClean="0">
              <a:solidFill>
                <a:schemeClr val="tx1"/>
              </a:solidFill>
              <a:latin typeface="+mn-ea"/>
            </a:endParaRPr>
          </a:p>
        </p:txBody>
      </p:sp>
      <p:sp>
        <p:nvSpPr>
          <p:cNvPr id="5" name="等腰三角形 4"/>
          <p:cNvSpPr/>
          <p:nvPr/>
        </p:nvSpPr>
        <p:spPr>
          <a:xfrm rot="19813541" flipH="1">
            <a:off x="107137" y="3824049"/>
            <a:ext cx="443524" cy="386081"/>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8" name="等腰三角形 7"/>
          <p:cNvSpPr/>
          <p:nvPr/>
        </p:nvSpPr>
        <p:spPr>
          <a:xfrm rot="19813541" flipH="1">
            <a:off x="203657" y="1268809"/>
            <a:ext cx="443524" cy="386081"/>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9" name="文本框 8"/>
          <p:cNvSpPr txBox="1"/>
          <p:nvPr/>
        </p:nvSpPr>
        <p:spPr>
          <a:xfrm>
            <a:off x="975360" y="3794760"/>
            <a:ext cx="9311640" cy="1554480"/>
          </a:xfrm>
          <a:prstGeom prst="rect">
            <a:avLst/>
          </a:prstGeom>
          <a:noFill/>
        </p:spPr>
        <p:txBody>
          <a:bodyPr wrap="square" rtlCol="0">
            <a:spAutoFit/>
          </a:bodyPr>
          <a:p>
            <a:r>
              <a:rPr lang="zh-CN" altLang="en-US" sz="2400"/>
              <a:t>为相关系数设定阈值确定对象是否属于同一群组，阈值的选择与窗口大小对识别准确度的关系可以用ROC曲线获得。设定同一群组的对象参与相同的群组行为。为了避免集中式消息传递的饱和，只用传递与识别群体行为有关的数据</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3" y="146700"/>
            <a:ext cx="3589664" cy="54864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分布式方法</a:t>
            </a:r>
            <a:endParaRPr lang="zh-CN" altLang="en-US" sz="2800" dirty="0">
              <a:solidFill>
                <a:schemeClr val="bg1"/>
              </a:solidFill>
              <a:latin typeface="微软雅黑" pitchFamily="34" charset="-122"/>
              <a:ea typeface="微软雅黑" pitchFamily="34" charset="-122"/>
            </a:endParaRPr>
          </a:p>
        </p:txBody>
      </p:sp>
      <p:sp>
        <p:nvSpPr>
          <p:cNvPr id="6" name="文本框 5"/>
          <p:cNvSpPr txBox="1"/>
          <p:nvPr/>
        </p:nvSpPr>
        <p:spPr>
          <a:xfrm>
            <a:off x="741045" y="1500505"/>
            <a:ext cx="10683240" cy="6678295"/>
          </a:xfrm>
          <a:prstGeom prst="rect">
            <a:avLst/>
          </a:prstGeom>
          <a:noFill/>
        </p:spPr>
        <p:txBody>
          <a:bodyPr wrap="square" rtlCol="0" anchor="t">
            <a:spAutoFit/>
          </a:bodyPr>
          <a:p>
            <a:r>
              <a:rPr lang="zh-CN" altLang="en-US" sz="2400"/>
              <a:t>1、首先获得加速度、方向和磁传感器的数据</a:t>
            </a:r>
            <a:endParaRPr lang="zh-CN" altLang="en-US" sz="2400"/>
          </a:p>
          <a:p>
            <a:endParaRPr lang="zh-CN" altLang="en-US" sz="2400"/>
          </a:p>
          <a:p>
            <a:r>
              <a:rPr lang="zh-CN" altLang="en-US" sz="2400"/>
              <a:t>2、用混合高斯模型进行拟合加速度数据，用混合冯米赛尔模型拟合方向数据，对于个数K的确定，需要用减去（负号）聚类，参数拟合的期望最大化。 </a:t>
            </a:r>
            <a:endParaRPr lang="zh-CN" altLang="en-US" sz="2400"/>
          </a:p>
          <a:p>
            <a:endParaRPr lang="zh-CN" altLang="en-US" sz="2400"/>
          </a:p>
          <a:p>
            <a:r>
              <a:rPr lang="zh-CN" altLang="en-US" sz="2400"/>
              <a:t>3、KL散度是用来衡量两个分布之间的距离，Jeffrey’s divergence 是KL的一种扩展，由于后者具有数值稳定性和对称性；</a:t>
            </a:r>
            <a:endParaRPr lang="zh-CN" altLang="en-US" sz="2400"/>
          </a:p>
          <a:p>
            <a:endParaRPr lang="zh-CN" altLang="en-US" sz="2400"/>
          </a:p>
          <a:p>
            <a:r>
              <a:rPr lang="zh-CN" altLang="en-US" sz="2400">
                <a:sym typeface="+mn-ea"/>
              </a:rPr>
              <a:t>4、计算在沟通范围的结点之间的JD，沟通范围可以用欧式距离确定，由后续实验可知4.5m能够使每个结点的邻居点连接最大化无连接最小化</a:t>
            </a:r>
            <a:endParaRPr lang="zh-CN" altLang="en-US" sz="2400">
              <a:sym typeface="+mn-ea"/>
            </a:endParaRPr>
          </a:p>
          <a:p>
            <a:r>
              <a:rPr lang="zh-CN" altLang="en-US" sz="2400">
                <a:sym typeface="+mn-ea"/>
              </a:rPr>
              <a:t> </a:t>
            </a:r>
            <a:endParaRPr lang="zh-CN" altLang="en-US" sz="2400">
              <a:sym typeface="+mn-ea"/>
            </a:endParaRPr>
          </a:p>
          <a:p>
            <a:r>
              <a:rPr lang="zh-CN" altLang="en-US" sz="2400">
                <a:sym typeface="+mn-ea"/>
              </a:rPr>
              <a:t>5、结点间行为差距可以用两个结点的传感器数据分布的JD值表示，计算在沟通范围内结点的JD</a:t>
            </a:r>
            <a:endParaRPr lang="zh-CN" altLang="en-US" sz="2400">
              <a:sym typeface="+mn-ea"/>
            </a:endParaRPr>
          </a:p>
          <a:p>
            <a:endParaRPr lang="zh-CN" altLang="en-US" sz="2400" b="1">
              <a:sym typeface="+mn-ea"/>
            </a:endParaRPr>
          </a:p>
          <a:p>
            <a:endParaRPr lang="zh-CN" altLang="en-US" sz="2400" b="1">
              <a:sym typeface="+mn-ea"/>
            </a:endParaRPr>
          </a:p>
          <a:p>
            <a:endParaRPr lang="zh-CN" altLang="en-US" sz="2400" b="1"/>
          </a:p>
          <a:p>
            <a:endParaRPr lang="zh-CN" altLang="en-US" sz="2400" b="1">
              <a:solidFill>
                <a:srgbClr val="1B90A2"/>
              </a:solidFill>
              <a:sym typeface="+mn-ea"/>
            </a:endParaRPr>
          </a:p>
          <a:p>
            <a:endParaRPr lang="zh-CN" altLang="en-US" sz="2400" b="1">
              <a:solidFill>
                <a:srgbClr val="1B90A2"/>
              </a:solidFill>
              <a:sym typeface="+mn-ea"/>
            </a:endParaRPr>
          </a:p>
        </p:txBody>
      </p:sp>
      <p:sp>
        <p:nvSpPr>
          <p:cNvPr id="3" name="任意多边形 2"/>
          <p:cNvSpPr/>
          <p:nvPr/>
        </p:nvSpPr>
        <p:spPr>
          <a:xfrm>
            <a:off x="86995" y="919480"/>
            <a:ext cx="2296795" cy="557530"/>
          </a:xfrm>
          <a:custGeom>
            <a:avLst/>
            <a:gdLst>
              <a:gd name="connsiteX0" fmla="*/ 1175657 w 1526224"/>
              <a:gd name="connsiteY0" fmla="*/ 0 h 678544"/>
              <a:gd name="connsiteX1" fmla="*/ 1526224 w 1526224"/>
              <a:gd name="connsiteY1" fmla="*/ 339272 h 678544"/>
              <a:gd name="connsiteX2" fmla="*/ 1175657 w 1526224"/>
              <a:gd name="connsiteY2" fmla="*/ 678544 h 678544"/>
              <a:gd name="connsiteX3" fmla="*/ 0 w 1526224"/>
              <a:gd name="connsiteY3" fmla="*/ 678544 h 678544"/>
              <a:gd name="connsiteX4" fmla="*/ 0 w 1526224"/>
              <a:gd name="connsiteY4" fmla="*/ 1 h 678544"/>
              <a:gd name="connsiteX5" fmla="*/ 1175647 w 1526224"/>
              <a:gd name="connsiteY5" fmla="*/ 1 h 67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close/>
              </a:path>
            </a:pathLst>
          </a:cu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29235" y="952500"/>
            <a:ext cx="1767205" cy="457200"/>
          </a:xfrm>
          <a:prstGeom prst="rect">
            <a:avLst/>
          </a:prstGeom>
          <a:noFill/>
        </p:spPr>
        <p:txBody>
          <a:bodyPr wrap="square" rtlCol="0">
            <a:spAutoFit/>
          </a:bodyPr>
          <a:p>
            <a:r>
              <a:rPr lang="zh-CN" altLang="en-US" sz="2400" b="1">
                <a:solidFill>
                  <a:schemeClr val="bg1"/>
                </a:solidFill>
              </a:rPr>
              <a:t>实现步骤</a:t>
            </a:r>
            <a:endParaRPr lang="zh-CN" alt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3" y="146700"/>
            <a:ext cx="3589664" cy="548640"/>
          </a:xfrm>
          <a:prstGeom prst="rect">
            <a:avLst/>
          </a:prstGeom>
          <a:noFill/>
        </p:spPr>
        <p:txBody>
          <a:bodyPr wrap="square" rtlCol="0">
            <a:spAutoFit/>
          </a:bodyPr>
          <a:lstStyle/>
          <a:p>
            <a:r>
              <a:rPr lang="zh-CN" altLang="en-US" sz="2800" dirty="0" smtClean="0">
                <a:solidFill>
                  <a:schemeClr val="bg1"/>
                </a:solidFill>
                <a:latin typeface="微软雅黑" pitchFamily="34" charset="-122"/>
                <a:ea typeface="微软雅黑" pitchFamily="34" charset="-122"/>
              </a:rPr>
              <a:t>分布式方法</a:t>
            </a:r>
            <a:endParaRPr lang="zh-CN" altLang="en-US" sz="2800" dirty="0">
              <a:solidFill>
                <a:schemeClr val="bg1"/>
              </a:solidFill>
              <a:latin typeface="微软雅黑" pitchFamily="34" charset="-122"/>
              <a:ea typeface="微软雅黑" pitchFamily="34" charset="-122"/>
            </a:endParaRPr>
          </a:p>
        </p:txBody>
      </p:sp>
      <p:sp>
        <p:nvSpPr>
          <p:cNvPr id="6" name="文本框 5"/>
          <p:cNvSpPr txBox="1"/>
          <p:nvPr/>
        </p:nvSpPr>
        <p:spPr>
          <a:xfrm>
            <a:off x="756920" y="1303020"/>
            <a:ext cx="11216005" cy="4117975"/>
          </a:xfrm>
          <a:prstGeom prst="rect">
            <a:avLst/>
          </a:prstGeom>
          <a:noFill/>
        </p:spPr>
        <p:txBody>
          <a:bodyPr wrap="square" rtlCol="0" anchor="t">
            <a:spAutoFit/>
          </a:bodyPr>
          <a:p>
            <a:endParaRPr lang="zh-CN" altLang="en-US" sz="2400" b="1"/>
          </a:p>
          <a:p>
            <a:r>
              <a:rPr lang="zh-CN" altLang="en-US" sz="2400"/>
              <a:t>6、在全局状态下，得到全部结点两两之间的DJ值，通过差异矩阵得到群组连接直接通过设置一个阈值即可。在分布式方法中直接采用这种方法并不适用。由于任一对象无法获得其他所有实体，所以每个对象只拥有在沟通范围内的对象之间的差异值，所以差异矩阵Mij会有空值，并且由于对象的不断运动，空值得位置会随之改变。所以低通滤波进行处理，用连续前几个窗口的差异矩阵的平均值作为当前差异</a:t>
            </a:r>
            <a:endParaRPr lang="zh-CN" altLang="en-US" sz="2400"/>
          </a:p>
          <a:p>
            <a:r>
              <a:rPr lang="zh-CN" altLang="en-US" sz="2400"/>
              <a:t>矩阵的值。然后设置阈值得到群组关系。（最优值为窗口大小为5s（方向传感器）,窗口个数为50个）</a:t>
            </a:r>
            <a:endParaRPr lang="zh-CN" altLang="en-US" sz="2400"/>
          </a:p>
          <a:p>
            <a:endParaRPr lang="zh-CN" altLang="en-US" sz="2400"/>
          </a:p>
          <a:p>
            <a:r>
              <a:rPr lang="zh-CN" altLang="en-US" sz="2400"/>
              <a:t>7、设置阈值得到连接关系，阈值设定可以通过实验获得最高准确度来确定。（0.45）</a:t>
            </a:r>
            <a:endParaRPr lang="zh-CN" altLang="en-US" sz="2400"/>
          </a:p>
        </p:txBody>
      </p:sp>
      <p:sp>
        <p:nvSpPr>
          <p:cNvPr id="3" name="任意多边形 2"/>
          <p:cNvSpPr/>
          <p:nvPr/>
        </p:nvSpPr>
        <p:spPr>
          <a:xfrm>
            <a:off x="86995" y="919480"/>
            <a:ext cx="2296795" cy="557530"/>
          </a:xfrm>
          <a:custGeom>
            <a:avLst/>
            <a:gdLst>
              <a:gd name="connsiteX0" fmla="*/ 1175657 w 1526224"/>
              <a:gd name="connsiteY0" fmla="*/ 0 h 678544"/>
              <a:gd name="connsiteX1" fmla="*/ 1526224 w 1526224"/>
              <a:gd name="connsiteY1" fmla="*/ 339272 h 678544"/>
              <a:gd name="connsiteX2" fmla="*/ 1175657 w 1526224"/>
              <a:gd name="connsiteY2" fmla="*/ 678544 h 678544"/>
              <a:gd name="connsiteX3" fmla="*/ 0 w 1526224"/>
              <a:gd name="connsiteY3" fmla="*/ 678544 h 678544"/>
              <a:gd name="connsiteX4" fmla="*/ 0 w 1526224"/>
              <a:gd name="connsiteY4" fmla="*/ 1 h 678544"/>
              <a:gd name="connsiteX5" fmla="*/ 1175647 w 1526224"/>
              <a:gd name="connsiteY5" fmla="*/ 1 h 67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close/>
              </a:path>
            </a:pathLst>
          </a:cu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29235" y="952500"/>
            <a:ext cx="1767205" cy="457200"/>
          </a:xfrm>
          <a:prstGeom prst="rect">
            <a:avLst/>
          </a:prstGeom>
          <a:noFill/>
        </p:spPr>
        <p:txBody>
          <a:bodyPr wrap="square" rtlCol="0">
            <a:spAutoFit/>
          </a:bodyPr>
          <a:p>
            <a:r>
              <a:rPr lang="zh-CN" altLang="en-US" sz="2400" b="1">
                <a:solidFill>
                  <a:schemeClr val="bg1"/>
                </a:solidFill>
              </a:rPr>
              <a:t>实现步骤</a:t>
            </a:r>
            <a:endParaRPr lang="zh-CN" alt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7394</Words>
  <Application>Kingsoft Office WPP</Application>
  <PresentationFormat>宽屏</PresentationFormat>
  <Paragraphs>363</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dell</cp:lastModifiedBy>
  <cp:revision>189</cp:revision>
  <dcterms:created xsi:type="dcterms:W3CDTF">2014-10-16T08:35:00Z</dcterms:created>
  <dcterms:modified xsi:type="dcterms:W3CDTF">2016-05-07T14:29:22Z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