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3"/>
    <p:sldId id="267" r:id="rId4"/>
    <p:sldId id="281" r:id="rId5"/>
    <p:sldId id="297" r:id="rId6"/>
    <p:sldId id="289" r:id="rId7"/>
    <p:sldId id="282" r:id="rId8"/>
    <p:sldId id="284" r:id="rId9"/>
    <p:sldId id="298" r:id="rId10"/>
    <p:sldId id="288" r:id="rId11"/>
    <p:sldId id="283" r:id="rId12"/>
    <p:sldId id="272" r:id="rId13"/>
    <p:sldId id="274" r:id="rId14"/>
    <p:sldId id="295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09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19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438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3048000" algn="l" defTabSz="1218565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3657600" algn="l" defTabSz="1218565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4267200" algn="l" defTabSz="1218565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4876800" algn="l" defTabSz="1218565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CFCFC"/>
    <a:srgbClr val="F38E8E"/>
    <a:srgbClr val="F89E29"/>
    <a:srgbClr val="F06A6A"/>
    <a:srgbClr val="90C250"/>
    <a:srgbClr val="5EABE6"/>
    <a:srgbClr val="EE983A"/>
    <a:srgbClr val="82C836"/>
    <a:srgbClr val="EB8515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0" autoAdjust="0"/>
    <p:restoredTop sz="94660"/>
  </p:normalViewPr>
  <p:slideViewPr>
    <p:cSldViewPr showGuides="1">
      <p:cViewPr varScale="1">
        <p:scale>
          <a:sx n="72" d="100"/>
          <a:sy n="72" d="100"/>
        </p:scale>
        <p:origin x="-876" y="-90"/>
      </p:cViewPr>
      <p:guideLst>
        <p:guide orient="horz" pos="3853"/>
        <p:guide orient="horz" pos="22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2DA1E46-8F53-47F8-B7BC-A9F0352BF51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6661C89-6876-48A9-B4F8-488C2CF1172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B3034-AC56-4B8F-85E2-7159F6ADD5D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55707" y="6356351"/>
            <a:ext cx="5280587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34D00-1C4A-4843-A69F-4230EB0A4E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945FF-5269-422B-AEE5-56B8472009B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86881-02D5-4CBA-B86A-380D02969A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EDDD1-772C-4457-BA8C-FF29CB85BE8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73FE-7578-46A2-B1D7-46704757B56D}" type="slidenum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5707" y="6356351"/>
            <a:ext cx="528058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8801"/>
            <a:ext cx="10972800" cy="45254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C2BBA-EFBE-4A22-8798-06DDB9FFB50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4106-C6F4-4655-B7DE-D48D79F371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180AD-5A3B-4143-95F9-A4A8CACA6F2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DC9E6-6DD3-4691-A9C7-D271DA0986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EE31-1C7C-46BB-9063-CEFF43D399D1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D5811-AC7B-4E29-80B8-F7ADF695AE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0A80-4E27-4642-BAB6-289FA8DA24D8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4A716-14C9-41DE-A1AD-07CBE4E148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88AE4-FBF3-4262-AEC9-E11F842BF49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91AA-1701-4670-82F8-29319F7ADA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C5D4E-8744-44BE-A98B-762A4F899E2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96E4C-A786-42C8-98B7-EB52B4851D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1D7BF-DD11-4F2E-8955-1A9A853CFEB0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58159-6336-4F39-ABDF-0970ED78D5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44D57-EEF4-463E-85B4-54F4BDE3AFB7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238C-4D9C-4436-A513-4BF035CCAF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6A7AAE-4856-4E0E-941F-542B4E7AEDE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58473B-3055-42E7-AAA6-D770D94057E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/>
          <p:nvPr/>
        </p:nvSpPr>
        <p:spPr bwMode="auto">
          <a:xfrm>
            <a:off x="3995767" y="2136796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rot="9502714">
            <a:off x="2470776" y="2136796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"/>
          <p:cNvSpPr/>
          <p:nvPr/>
        </p:nvSpPr>
        <p:spPr bwMode="auto">
          <a:xfrm rot="17952227">
            <a:off x="5509881" y="2193022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8" name="Freeform 5"/>
          <p:cNvSpPr/>
          <p:nvPr/>
        </p:nvSpPr>
        <p:spPr bwMode="auto">
          <a:xfrm rot="9123913">
            <a:off x="6926961" y="2116536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/>
          <p:cNvSpPr/>
          <p:nvPr/>
        </p:nvSpPr>
        <p:spPr bwMode="auto">
          <a:xfrm rot="3526558">
            <a:off x="8431000" y="2184730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20625" y="2258870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50795" y="2303875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拟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35960" y="2303875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器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76120" y="2303875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5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介</a:t>
            </a:r>
            <a:endParaRPr lang="zh-CN" altLang="en-US" sz="5865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06290" y="2303875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1325" y="4177728"/>
            <a:ext cx="39948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Group XXX</a:t>
            </a:r>
            <a:endParaRPr lang="zh-CN" altLang="en-US" sz="213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125507" y="4414271"/>
            <a:ext cx="137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585113" y="4414891"/>
            <a:ext cx="137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rot="9502714">
            <a:off x="906185" y="2571650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rot="17952227">
            <a:off x="3164725" y="2571649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rot="3526558">
            <a:off x="5333511" y="2658493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4" name="TextBox 6"/>
          <p:cNvSpPr txBox="1"/>
          <p:nvPr/>
        </p:nvSpPr>
        <p:spPr>
          <a:xfrm>
            <a:off x="1452143" y="2947635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5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sz="5335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3672390" y="2976530"/>
            <a:ext cx="53773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5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sz="5335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5926188" y="2976530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5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sz="5335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64498" y="2994099"/>
            <a:ext cx="334618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THREE</a:t>
            </a:r>
            <a:endParaRPr lang="en-US" altLang="zh-CN" sz="373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处理数据</a:t>
            </a:r>
            <a:endParaRPr lang="en-US" altLang="zh-CN" sz="266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31627" y="2315125"/>
            <a:ext cx="3120347" cy="3120347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</a:fld>
            <a:endParaRPr lang="zh-CN" altLang="en-US"/>
          </a:p>
        </p:txBody>
      </p:sp>
      <p:sp>
        <p:nvSpPr>
          <p:cNvPr id="20" name="Freeform 5"/>
          <p:cNvSpPr/>
          <p:nvPr/>
        </p:nvSpPr>
        <p:spPr bwMode="auto">
          <a:xfrm rot="9502714">
            <a:off x="3776166" y="3784755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"/>
          <p:cNvSpPr/>
          <p:nvPr/>
        </p:nvSpPr>
        <p:spPr bwMode="auto">
          <a:xfrm rot="17952227">
            <a:off x="5147179" y="1598064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05197" y="4139014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5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87889" y="1938807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5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3526558">
            <a:off x="6300695" y="3900296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71350" y="4138954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5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TITLE HERE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82554" y="1651806"/>
            <a:ext cx="4086655" cy="1126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5407" y="3429072"/>
            <a:ext cx="2880320" cy="181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7002" y="4352402"/>
            <a:ext cx="3399625" cy="781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7" grpId="0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新月形 2"/>
          <p:cNvSpPr/>
          <p:nvPr/>
        </p:nvSpPr>
        <p:spPr>
          <a:xfrm rot="10800000">
            <a:off x="1849966" y="2317753"/>
            <a:ext cx="1185695" cy="2371388"/>
          </a:xfrm>
          <a:prstGeom prst="moon">
            <a:avLst>
              <a:gd name="adj" fmla="val 0"/>
            </a:avLst>
          </a:prstGeom>
          <a:solidFill>
            <a:srgbClr val="90C250"/>
          </a:solidFill>
          <a:ln w="12700">
            <a:solidFill>
              <a:srgbClr val="90C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955539" y="2228867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735627" y="2768927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55541" y="4570251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735627" y="4089074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915647" y="3368994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新月形 37"/>
          <p:cNvSpPr/>
          <p:nvPr/>
        </p:nvSpPr>
        <p:spPr>
          <a:xfrm>
            <a:off x="9156341" y="2348881"/>
            <a:ext cx="1185695" cy="2371388"/>
          </a:xfrm>
          <a:prstGeom prst="moon">
            <a:avLst>
              <a:gd name="adj" fmla="val 0"/>
            </a:avLst>
          </a:prstGeom>
          <a:noFill/>
          <a:ln w="12700">
            <a:solidFill>
              <a:srgbClr val="F06A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056441" y="2288874"/>
            <a:ext cx="180020" cy="180020"/>
          </a:xfrm>
          <a:prstGeom prst="ellipse">
            <a:avLst/>
          </a:prstGeom>
          <a:solidFill>
            <a:srgbClr val="F0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56441" y="4629134"/>
            <a:ext cx="180020" cy="180020"/>
          </a:xfrm>
          <a:prstGeom prst="ellipse">
            <a:avLst/>
          </a:prstGeom>
          <a:solidFill>
            <a:srgbClr val="F0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096334" y="3669027"/>
            <a:ext cx="180020" cy="180020"/>
          </a:xfrm>
          <a:prstGeom prst="ellipse">
            <a:avLst/>
          </a:prstGeom>
          <a:solidFill>
            <a:srgbClr val="F0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</a:fld>
            <a:endParaRPr lang="zh-CN" altLang="en-US"/>
          </a:p>
        </p:txBody>
      </p:sp>
      <p:sp>
        <p:nvSpPr>
          <p:cNvPr id="27" name="Freeform 5"/>
          <p:cNvSpPr/>
          <p:nvPr/>
        </p:nvSpPr>
        <p:spPr bwMode="auto">
          <a:xfrm>
            <a:off x="9462414" y="2670252"/>
            <a:ext cx="1914173" cy="1834928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773213" y="3064810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5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Freeform 5"/>
          <p:cNvSpPr/>
          <p:nvPr/>
        </p:nvSpPr>
        <p:spPr bwMode="auto">
          <a:xfrm rot="3526558">
            <a:off x="857874" y="2605453"/>
            <a:ext cx="1914172" cy="1834928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87373" y="2967043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5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TITLE HERE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41134" y="1844875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  <p:sp>
        <p:nvSpPr>
          <p:cNvPr id="45" name="矩形 44"/>
          <p:cNvSpPr/>
          <p:nvPr/>
        </p:nvSpPr>
        <p:spPr>
          <a:xfrm>
            <a:off x="7452307" y="2062713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  <p:sp>
        <p:nvSpPr>
          <p:cNvPr id="46" name="矩形 45"/>
          <p:cNvSpPr/>
          <p:nvPr/>
        </p:nvSpPr>
        <p:spPr>
          <a:xfrm>
            <a:off x="3095667" y="2528901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  <p:sp>
        <p:nvSpPr>
          <p:cNvPr id="47" name="矩形 46"/>
          <p:cNvSpPr/>
          <p:nvPr/>
        </p:nvSpPr>
        <p:spPr>
          <a:xfrm>
            <a:off x="6619435" y="3498003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  <p:sp>
        <p:nvSpPr>
          <p:cNvPr id="48" name="矩形 47"/>
          <p:cNvSpPr/>
          <p:nvPr/>
        </p:nvSpPr>
        <p:spPr>
          <a:xfrm>
            <a:off x="2026310" y="4689141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  <p:sp>
        <p:nvSpPr>
          <p:cNvPr id="49" name="矩形 48"/>
          <p:cNvSpPr/>
          <p:nvPr/>
        </p:nvSpPr>
        <p:spPr>
          <a:xfrm>
            <a:off x="7596167" y="4672230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  <p:sp>
        <p:nvSpPr>
          <p:cNvPr id="50" name="矩形 49"/>
          <p:cNvSpPr/>
          <p:nvPr/>
        </p:nvSpPr>
        <p:spPr>
          <a:xfrm>
            <a:off x="3185651" y="3292077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  <p:sp>
        <p:nvSpPr>
          <p:cNvPr id="51" name="矩形 50"/>
          <p:cNvSpPr/>
          <p:nvPr/>
        </p:nvSpPr>
        <p:spPr>
          <a:xfrm>
            <a:off x="3093818" y="4032407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27" grpId="0" animBg="1"/>
      <p:bldP spid="29" grpId="0"/>
      <p:bldP spid="31" grpId="0" animBg="1"/>
      <p:bldP spid="36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375921" y="3248980"/>
            <a:ext cx="678075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/>
          <p:nvPr/>
        </p:nvSpPr>
        <p:spPr bwMode="auto">
          <a:xfrm>
            <a:off x="3875754" y="2163506"/>
            <a:ext cx="2640293" cy="2530988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75786" y="2987982"/>
            <a:ext cx="27003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itchFamily="34" charset="0"/>
              </a:rPr>
              <a:t>Thanks</a:t>
            </a:r>
            <a:r>
              <a:rPr lang="zh-CN" altLang="en-US" sz="4265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itchFamily="34" charset="0"/>
              </a:rPr>
              <a:t>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6067" y="2679110"/>
            <a:ext cx="3840427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35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26th </a:t>
            </a:r>
            <a:r>
              <a:rPr lang="en-US" altLang="zh-CN" sz="173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Oct </a:t>
            </a:r>
            <a:r>
              <a:rPr lang="en-US" altLang="zh-CN" sz="1735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2015 by </a:t>
            </a:r>
            <a:r>
              <a:rPr lang="en-US" altLang="zh-CN" sz="173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XXX  Group</a:t>
            </a:r>
            <a:endParaRPr lang="en-US" altLang="zh-CN" sz="1735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7356143" y="1928834"/>
            <a:ext cx="4020445" cy="307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3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ONE</a:t>
            </a:r>
            <a:endParaRPr lang="en-US" altLang="zh-CN" sz="293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3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TWO</a:t>
            </a:r>
            <a:endParaRPr lang="en-US" altLang="zh-CN" sz="293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35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THREE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5394" y="688049"/>
            <a:ext cx="4440493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35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4535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</a:fld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rot="9502714">
            <a:off x="6420993" y="2402646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rot="17952227">
            <a:off x="6433553" y="3338427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rot="3526558">
            <a:off x="6437596" y="4295090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21340" y="2423851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2665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21340" y="3359892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2665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50563" y="4316295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2665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2" grpId="0" animBg="1"/>
      <p:bldP spid="13" grpId="0" animBg="1"/>
      <p:bldP spid="14" grpId="0" animBg="1"/>
      <p:bldP spid="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/>
          <p:nvPr/>
        </p:nvSpPr>
        <p:spPr bwMode="auto">
          <a:xfrm rot="3526558">
            <a:off x="9045993" y="2678398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rot="17952227">
            <a:off x="6941822" y="2647724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rot="9502714">
            <a:off x="1092141" y="2551494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1525" y="2980059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5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sz="5335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6154" y="3008954"/>
            <a:ext cx="53773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5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sz="5335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6887" y="3008954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5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sz="5335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3702" y="2948947"/>
            <a:ext cx="334618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ONE</a:t>
            </a:r>
            <a:endParaRPr lang="en-US" altLang="zh-CN" sz="3735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5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基础类说明</a:t>
            </a:r>
            <a:endParaRPr lang="en-US" altLang="zh-CN" sz="2665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World And Body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0445" y="1313765"/>
            <a:ext cx="93610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首先，</a:t>
            </a:r>
            <a:r>
              <a:rPr lang="en-US" altLang="zh-CN" sz="28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Jbox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模拟的界面中最外层外壳是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world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类的实例，位于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jbox2d.library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中的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org.jbox2d.dynamics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包中，它设置了所有粒子运动的最大范围，包括设置重力作用，碰撞效果，粒子消失和产生，粒子的睡眠和唤醒等模拟现实因素的函数。</a:t>
            </a:r>
            <a:endParaRPr lang="en-US" altLang="zh-CN" sz="2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其次，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world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类的实例通过</a:t>
            </a:r>
            <a:r>
              <a:rPr lang="en-US" altLang="zh-CN" sz="28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createBody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函数，将</a:t>
            </a:r>
            <a:r>
              <a:rPr lang="en-US" altLang="zh-CN" sz="28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bodydef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中一系列对将要生成的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body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实例赋予初始属性，具体有线加速度，角加速度，线速度，物体的类型，物体的初始位置等等。</a:t>
            </a:r>
            <a:endParaRPr lang="en-US" altLang="zh-CN" sz="2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Body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类中设置了该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body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实例的形状，影响范围以及一些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id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，位置属性等等</a:t>
            </a:r>
            <a:endParaRPr lang="en-US" altLang="zh-CN" sz="2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</a:fld>
            <a:endParaRPr lang="zh-CN" altLang="en-US"/>
          </a:p>
        </p:txBody>
      </p:sp>
      <p:sp>
        <p:nvSpPr>
          <p:cNvPr id="21" name="TextBox 10"/>
          <p:cNvSpPr txBox="1"/>
          <p:nvPr/>
        </p:nvSpPr>
        <p:spPr>
          <a:xfrm>
            <a:off x="470375" y="368660"/>
            <a:ext cx="26552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模拟器的建立的大致流程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1158746" y="3471904"/>
            <a:ext cx="1033254" cy="554994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8939383" y="2637313"/>
            <a:ext cx="281746" cy="281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9213010" y="1619151"/>
            <a:ext cx="2978990" cy="110821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9031350" y="2864692"/>
            <a:ext cx="2250940" cy="2157753"/>
            <a:chOff x="5157064" y="1671649"/>
            <a:chExt cx="1779709" cy="1706031"/>
          </a:xfrm>
        </p:grpSpPr>
        <p:sp>
          <p:nvSpPr>
            <p:cNvPr id="73" name="Freeform 5"/>
            <p:cNvSpPr/>
            <p:nvPr/>
          </p:nvSpPr>
          <p:spPr bwMode="auto">
            <a:xfrm>
              <a:off x="5157065" y="1671650"/>
              <a:ext cx="1779708" cy="1706030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06A6A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"/>
            <p:cNvSpPr/>
            <p:nvPr/>
          </p:nvSpPr>
          <p:spPr bwMode="auto">
            <a:xfrm rot="1493204">
              <a:off x="5157064" y="1671649"/>
              <a:ext cx="1779708" cy="1706030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06A6A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 rot="8526872">
            <a:off x="2825189" y="3917468"/>
            <a:ext cx="1323491" cy="1314043"/>
            <a:chOff x="4586765" y="3451546"/>
            <a:chExt cx="1350507" cy="1340867"/>
          </a:xfrm>
        </p:grpSpPr>
        <p:sp>
          <p:nvSpPr>
            <p:cNvPr id="76" name="Freeform 5"/>
            <p:cNvSpPr/>
            <p:nvPr/>
          </p:nvSpPr>
          <p:spPr bwMode="auto">
            <a:xfrm rot="1348735">
              <a:off x="4586765" y="3499336"/>
              <a:ext cx="1340867" cy="1285356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5EABE6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"/>
            <p:cNvSpPr/>
            <p:nvPr/>
          </p:nvSpPr>
          <p:spPr bwMode="auto">
            <a:xfrm rot="17952227">
              <a:off x="4624160" y="3479302"/>
              <a:ext cx="1340867" cy="1285356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5EABE6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078902" y="2146861"/>
            <a:ext cx="1705599" cy="1744493"/>
            <a:chOff x="6533161" y="3374161"/>
            <a:chExt cx="1349669" cy="1380447"/>
          </a:xfrm>
        </p:grpSpPr>
        <p:sp>
          <p:nvSpPr>
            <p:cNvPr id="79" name="Freeform 5"/>
            <p:cNvSpPr/>
            <p:nvPr/>
          </p:nvSpPr>
          <p:spPr bwMode="auto">
            <a:xfrm rot="3526558">
              <a:off x="6555811" y="3432877"/>
              <a:ext cx="1349669" cy="1293794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90C250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"/>
            <p:cNvSpPr/>
            <p:nvPr/>
          </p:nvSpPr>
          <p:spPr bwMode="auto">
            <a:xfrm rot="8653956">
              <a:off x="6533161" y="3374161"/>
              <a:ext cx="1349669" cy="1293794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90C250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2935" y="2848389"/>
            <a:ext cx="1316130" cy="1247029"/>
            <a:chOff x="2212229" y="1461416"/>
            <a:chExt cx="1316130" cy="1247029"/>
          </a:xfrm>
        </p:grpSpPr>
        <p:sp>
          <p:nvSpPr>
            <p:cNvPr id="81" name="Freeform 5"/>
            <p:cNvSpPr/>
            <p:nvPr/>
          </p:nvSpPr>
          <p:spPr bwMode="auto">
            <a:xfrm rot="9502714">
              <a:off x="2212229" y="1475109"/>
              <a:ext cx="1286600" cy="1233336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89E29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"/>
            <p:cNvSpPr/>
            <p:nvPr/>
          </p:nvSpPr>
          <p:spPr bwMode="auto">
            <a:xfrm rot="13081342">
              <a:off x="2241759" y="1461416"/>
              <a:ext cx="1286600" cy="1233336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89E29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6" name="直接连接符 5"/>
          <p:cNvCxnSpPr>
            <a:stCxn id="82" idx="10"/>
            <a:endCxn id="77" idx="12"/>
          </p:cNvCxnSpPr>
          <p:nvPr/>
        </p:nvCxnSpPr>
        <p:spPr>
          <a:xfrm>
            <a:off x="1821534" y="3926540"/>
            <a:ext cx="1042893" cy="51543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76" idx="11"/>
            <a:endCxn id="79" idx="13"/>
          </p:cNvCxnSpPr>
          <p:nvPr/>
        </p:nvCxnSpPr>
        <p:spPr>
          <a:xfrm flipV="1">
            <a:off x="4011039" y="3415815"/>
            <a:ext cx="1232143" cy="808879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73" idx="10"/>
          </p:cNvCxnSpPr>
          <p:nvPr/>
        </p:nvCxnSpPr>
        <p:spPr>
          <a:xfrm>
            <a:off x="6823539" y="3146439"/>
            <a:ext cx="2207812" cy="652263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27"/>
          <p:cNvSpPr>
            <a:spLocks noEditPoints="1"/>
          </p:cNvSpPr>
          <p:nvPr/>
        </p:nvSpPr>
        <p:spPr bwMode="auto">
          <a:xfrm>
            <a:off x="1085647" y="3226100"/>
            <a:ext cx="560236" cy="491607"/>
          </a:xfrm>
          <a:custGeom>
            <a:avLst/>
            <a:gdLst>
              <a:gd name="T0" fmla="*/ 512 w 512"/>
              <a:gd name="T1" fmla="*/ 96 h 448"/>
              <a:gd name="T2" fmla="*/ 512 w 512"/>
              <a:gd name="T3" fmla="*/ 416 h 448"/>
              <a:gd name="T4" fmla="*/ 480 w 512"/>
              <a:gd name="T5" fmla="*/ 448 h 448"/>
              <a:gd name="T6" fmla="*/ 32 w 512"/>
              <a:gd name="T7" fmla="*/ 448 h 448"/>
              <a:gd name="T8" fmla="*/ 0 w 512"/>
              <a:gd name="T9" fmla="*/ 416 h 448"/>
              <a:gd name="T10" fmla="*/ 0 w 512"/>
              <a:gd name="T11" fmla="*/ 96 h 448"/>
              <a:gd name="T12" fmla="*/ 32 w 512"/>
              <a:gd name="T13" fmla="*/ 64 h 448"/>
              <a:gd name="T14" fmla="*/ 108 w 512"/>
              <a:gd name="T15" fmla="*/ 64 h 448"/>
              <a:gd name="T16" fmla="*/ 131 w 512"/>
              <a:gd name="T17" fmla="*/ 18 h 448"/>
              <a:gd name="T18" fmla="*/ 160 w 512"/>
              <a:gd name="T19" fmla="*/ 0 h 448"/>
              <a:gd name="T20" fmla="*/ 352 w 512"/>
              <a:gd name="T21" fmla="*/ 0 h 448"/>
              <a:gd name="T22" fmla="*/ 381 w 512"/>
              <a:gd name="T23" fmla="*/ 18 h 448"/>
              <a:gd name="T24" fmla="*/ 404 w 512"/>
              <a:gd name="T25" fmla="*/ 64 h 448"/>
              <a:gd name="T26" fmla="*/ 480 w 512"/>
              <a:gd name="T27" fmla="*/ 64 h 448"/>
              <a:gd name="T28" fmla="*/ 512 w 512"/>
              <a:gd name="T29" fmla="*/ 96 h 448"/>
              <a:gd name="T30" fmla="*/ 256 w 512"/>
              <a:gd name="T31" fmla="*/ 384 h 448"/>
              <a:gd name="T32" fmla="*/ 384 w 512"/>
              <a:gd name="T33" fmla="*/ 256 h 448"/>
              <a:gd name="T34" fmla="*/ 256 w 512"/>
              <a:gd name="T35" fmla="*/ 128 h 448"/>
              <a:gd name="T36" fmla="*/ 128 w 512"/>
              <a:gd name="T37" fmla="*/ 256 h 448"/>
              <a:gd name="T38" fmla="*/ 256 w 512"/>
              <a:gd name="T39" fmla="*/ 38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2" h="448">
                <a:moveTo>
                  <a:pt x="512" y="96"/>
                </a:moveTo>
                <a:cubicBezTo>
                  <a:pt x="512" y="416"/>
                  <a:pt x="512" y="416"/>
                  <a:pt x="512" y="416"/>
                </a:cubicBezTo>
                <a:cubicBezTo>
                  <a:pt x="512" y="434"/>
                  <a:pt x="498" y="448"/>
                  <a:pt x="480" y="448"/>
                </a:cubicBezTo>
                <a:cubicBezTo>
                  <a:pt x="32" y="448"/>
                  <a:pt x="32" y="448"/>
                  <a:pt x="32" y="448"/>
                </a:cubicBezTo>
                <a:cubicBezTo>
                  <a:pt x="14" y="448"/>
                  <a:pt x="0" y="434"/>
                  <a:pt x="0" y="41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78"/>
                  <a:pt x="14" y="64"/>
                  <a:pt x="32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31" y="18"/>
                  <a:pt x="131" y="18"/>
                  <a:pt x="131" y="18"/>
                </a:cubicBezTo>
                <a:cubicBezTo>
                  <a:pt x="137" y="7"/>
                  <a:pt x="148" y="0"/>
                  <a:pt x="160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64" y="0"/>
                  <a:pt x="375" y="7"/>
                  <a:pt x="381" y="18"/>
                </a:cubicBezTo>
                <a:cubicBezTo>
                  <a:pt x="404" y="64"/>
                  <a:pt x="404" y="64"/>
                  <a:pt x="404" y="64"/>
                </a:cubicBezTo>
                <a:cubicBezTo>
                  <a:pt x="480" y="64"/>
                  <a:pt x="480" y="64"/>
                  <a:pt x="480" y="64"/>
                </a:cubicBezTo>
                <a:cubicBezTo>
                  <a:pt x="498" y="64"/>
                  <a:pt x="512" y="78"/>
                  <a:pt x="512" y="96"/>
                </a:cubicBezTo>
                <a:close/>
                <a:moveTo>
                  <a:pt x="256" y="384"/>
                </a:moveTo>
                <a:cubicBezTo>
                  <a:pt x="327" y="384"/>
                  <a:pt x="384" y="327"/>
                  <a:pt x="384" y="256"/>
                </a:cubicBezTo>
                <a:cubicBezTo>
                  <a:pt x="384" y="185"/>
                  <a:pt x="327" y="128"/>
                  <a:pt x="256" y="128"/>
                </a:cubicBezTo>
                <a:cubicBezTo>
                  <a:pt x="185" y="128"/>
                  <a:pt x="128" y="185"/>
                  <a:pt x="128" y="256"/>
                </a:cubicBezTo>
                <a:cubicBezTo>
                  <a:pt x="128" y="327"/>
                  <a:pt x="185" y="384"/>
                  <a:pt x="256" y="3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31"/>
          <p:cNvSpPr/>
          <p:nvPr/>
        </p:nvSpPr>
        <p:spPr bwMode="auto">
          <a:xfrm>
            <a:off x="3168427" y="4191602"/>
            <a:ext cx="656885" cy="658528"/>
          </a:xfrm>
          <a:custGeom>
            <a:avLst/>
            <a:gdLst>
              <a:gd name="T0" fmla="*/ 510 w 512"/>
              <a:gd name="T1" fmla="*/ 198 h 512"/>
              <a:gd name="T2" fmla="*/ 485 w 512"/>
              <a:gd name="T3" fmla="*/ 176 h 512"/>
              <a:gd name="T4" fmla="*/ 350 w 512"/>
              <a:gd name="T5" fmla="*/ 155 h 512"/>
              <a:gd name="T6" fmla="*/ 285 w 512"/>
              <a:gd name="T7" fmla="*/ 18 h 512"/>
              <a:gd name="T8" fmla="*/ 256 w 512"/>
              <a:gd name="T9" fmla="*/ 0 h 512"/>
              <a:gd name="T10" fmla="*/ 227 w 512"/>
              <a:gd name="T11" fmla="*/ 18 h 512"/>
              <a:gd name="T12" fmla="*/ 162 w 512"/>
              <a:gd name="T13" fmla="*/ 155 h 512"/>
              <a:gd name="T14" fmla="*/ 27 w 512"/>
              <a:gd name="T15" fmla="*/ 176 h 512"/>
              <a:gd name="T16" fmla="*/ 2 w 512"/>
              <a:gd name="T17" fmla="*/ 198 h 512"/>
              <a:gd name="T18" fmla="*/ 0 w 512"/>
              <a:gd name="T19" fmla="*/ 208 h 512"/>
              <a:gd name="T20" fmla="*/ 9 w 512"/>
              <a:gd name="T21" fmla="*/ 231 h 512"/>
              <a:gd name="T22" fmla="*/ 109 w 512"/>
              <a:gd name="T23" fmla="*/ 331 h 512"/>
              <a:gd name="T24" fmla="*/ 81 w 512"/>
              <a:gd name="T25" fmla="*/ 474 h 512"/>
              <a:gd name="T26" fmla="*/ 93 w 512"/>
              <a:gd name="T27" fmla="*/ 506 h 512"/>
              <a:gd name="T28" fmla="*/ 112 w 512"/>
              <a:gd name="T29" fmla="*/ 512 h 512"/>
              <a:gd name="T30" fmla="*/ 128 w 512"/>
              <a:gd name="T31" fmla="*/ 508 h 512"/>
              <a:gd name="T32" fmla="*/ 256 w 512"/>
              <a:gd name="T33" fmla="*/ 437 h 512"/>
              <a:gd name="T34" fmla="*/ 384 w 512"/>
              <a:gd name="T35" fmla="*/ 508 h 512"/>
              <a:gd name="T36" fmla="*/ 400 w 512"/>
              <a:gd name="T37" fmla="*/ 512 h 512"/>
              <a:gd name="T38" fmla="*/ 419 w 512"/>
              <a:gd name="T39" fmla="*/ 506 h 512"/>
              <a:gd name="T40" fmla="*/ 431 w 512"/>
              <a:gd name="T41" fmla="*/ 474 h 512"/>
              <a:gd name="T42" fmla="*/ 403 w 512"/>
              <a:gd name="T43" fmla="*/ 331 h 512"/>
              <a:gd name="T44" fmla="*/ 503 w 512"/>
              <a:gd name="T45" fmla="*/ 231 h 512"/>
              <a:gd name="T46" fmla="*/ 512 w 512"/>
              <a:gd name="T47" fmla="*/ 208 h 512"/>
              <a:gd name="T48" fmla="*/ 510 w 512"/>
              <a:gd name="T49" fmla="*/ 19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2" h="512">
                <a:moveTo>
                  <a:pt x="510" y="198"/>
                </a:moveTo>
                <a:cubicBezTo>
                  <a:pt x="507" y="187"/>
                  <a:pt x="497" y="178"/>
                  <a:pt x="485" y="176"/>
                </a:cubicBezTo>
                <a:cubicBezTo>
                  <a:pt x="350" y="155"/>
                  <a:pt x="350" y="155"/>
                  <a:pt x="350" y="155"/>
                </a:cubicBezTo>
                <a:cubicBezTo>
                  <a:pt x="285" y="18"/>
                  <a:pt x="285" y="18"/>
                  <a:pt x="285" y="18"/>
                </a:cubicBezTo>
                <a:cubicBezTo>
                  <a:pt x="280" y="7"/>
                  <a:pt x="268" y="0"/>
                  <a:pt x="256" y="0"/>
                </a:cubicBezTo>
                <a:cubicBezTo>
                  <a:pt x="244" y="0"/>
                  <a:pt x="232" y="7"/>
                  <a:pt x="227" y="18"/>
                </a:cubicBezTo>
                <a:cubicBezTo>
                  <a:pt x="162" y="155"/>
                  <a:pt x="162" y="155"/>
                  <a:pt x="162" y="155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15" y="178"/>
                  <a:pt x="5" y="187"/>
                  <a:pt x="2" y="198"/>
                </a:cubicBezTo>
                <a:cubicBezTo>
                  <a:pt x="1" y="201"/>
                  <a:pt x="0" y="205"/>
                  <a:pt x="0" y="208"/>
                </a:cubicBezTo>
                <a:cubicBezTo>
                  <a:pt x="0" y="216"/>
                  <a:pt x="3" y="225"/>
                  <a:pt x="9" y="231"/>
                </a:cubicBezTo>
                <a:cubicBezTo>
                  <a:pt x="109" y="331"/>
                  <a:pt x="109" y="331"/>
                  <a:pt x="109" y="331"/>
                </a:cubicBezTo>
                <a:cubicBezTo>
                  <a:pt x="81" y="474"/>
                  <a:pt x="81" y="474"/>
                  <a:pt x="81" y="474"/>
                </a:cubicBezTo>
                <a:cubicBezTo>
                  <a:pt x="78" y="486"/>
                  <a:pt x="83" y="498"/>
                  <a:pt x="93" y="506"/>
                </a:cubicBezTo>
                <a:cubicBezTo>
                  <a:pt x="99" y="510"/>
                  <a:pt x="105" y="512"/>
                  <a:pt x="112" y="512"/>
                </a:cubicBezTo>
                <a:cubicBezTo>
                  <a:pt x="117" y="512"/>
                  <a:pt x="123" y="511"/>
                  <a:pt x="128" y="508"/>
                </a:cubicBezTo>
                <a:cubicBezTo>
                  <a:pt x="256" y="437"/>
                  <a:pt x="256" y="437"/>
                  <a:pt x="256" y="437"/>
                </a:cubicBezTo>
                <a:cubicBezTo>
                  <a:pt x="384" y="508"/>
                  <a:pt x="384" y="508"/>
                  <a:pt x="384" y="508"/>
                </a:cubicBezTo>
                <a:cubicBezTo>
                  <a:pt x="389" y="511"/>
                  <a:pt x="395" y="512"/>
                  <a:pt x="400" y="512"/>
                </a:cubicBezTo>
                <a:cubicBezTo>
                  <a:pt x="407" y="512"/>
                  <a:pt x="413" y="510"/>
                  <a:pt x="419" y="506"/>
                </a:cubicBezTo>
                <a:cubicBezTo>
                  <a:pt x="429" y="498"/>
                  <a:pt x="434" y="486"/>
                  <a:pt x="431" y="474"/>
                </a:cubicBezTo>
                <a:cubicBezTo>
                  <a:pt x="403" y="331"/>
                  <a:pt x="403" y="331"/>
                  <a:pt x="403" y="331"/>
                </a:cubicBezTo>
                <a:cubicBezTo>
                  <a:pt x="503" y="231"/>
                  <a:pt x="503" y="231"/>
                  <a:pt x="503" y="231"/>
                </a:cubicBezTo>
                <a:cubicBezTo>
                  <a:pt x="509" y="225"/>
                  <a:pt x="512" y="216"/>
                  <a:pt x="512" y="208"/>
                </a:cubicBezTo>
                <a:cubicBezTo>
                  <a:pt x="512" y="205"/>
                  <a:pt x="511" y="201"/>
                  <a:pt x="510" y="1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34"/>
          <p:cNvSpPr/>
          <p:nvPr/>
        </p:nvSpPr>
        <p:spPr bwMode="auto">
          <a:xfrm>
            <a:off x="5555766" y="2642884"/>
            <a:ext cx="855269" cy="641452"/>
          </a:xfrm>
          <a:custGeom>
            <a:avLst/>
            <a:gdLst>
              <a:gd name="T0" fmla="*/ 480 w 512"/>
              <a:gd name="T1" fmla="*/ 64 h 384"/>
              <a:gd name="T2" fmla="*/ 244 w 512"/>
              <a:gd name="T3" fmla="*/ 64 h 384"/>
              <a:gd name="T4" fmla="*/ 221 w 512"/>
              <a:gd name="T5" fmla="*/ 18 h 384"/>
              <a:gd name="T6" fmla="*/ 192 w 512"/>
              <a:gd name="T7" fmla="*/ 0 h 384"/>
              <a:gd name="T8" fmla="*/ 32 w 512"/>
              <a:gd name="T9" fmla="*/ 0 h 384"/>
              <a:gd name="T10" fmla="*/ 0 w 512"/>
              <a:gd name="T11" fmla="*/ 32 h 384"/>
              <a:gd name="T12" fmla="*/ 0 w 512"/>
              <a:gd name="T13" fmla="*/ 352 h 384"/>
              <a:gd name="T14" fmla="*/ 32 w 512"/>
              <a:gd name="T15" fmla="*/ 384 h 384"/>
              <a:gd name="T16" fmla="*/ 480 w 512"/>
              <a:gd name="T17" fmla="*/ 384 h 384"/>
              <a:gd name="T18" fmla="*/ 512 w 512"/>
              <a:gd name="T19" fmla="*/ 352 h 384"/>
              <a:gd name="T20" fmla="*/ 512 w 512"/>
              <a:gd name="T21" fmla="*/ 96 h 384"/>
              <a:gd name="T22" fmla="*/ 480 w 512"/>
              <a:gd name="T23" fmla="*/ 6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2" h="384">
                <a:moveTo>
                  <a:pt x="480" y="64"/>
                </a:moveTo>
                <a:cubicBezTo>
                  <a:pt x="244" y="64"/>
                  <a:pt x="244" y="64"/>
                  <a:pt x="244" y="64"/>
                </a:cubicBezTo>
                <a:cubicBezTo>
                  <a:pt x="221" y="18"/>
                  <a:pt x="221" y="18"/>
                  <a:pt x="221" y="18"/>
                </a:cubicBezTo>
                <a:cubicBezTo>
                  <a:pt x="215" y="7"/>
                  <a:pt x="204" y="0"/>
                  <a:pt x="19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70"/>
                  <a:pt x="14" y="384"/>
                  <a:pt x="32" y="384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498" y="384"/>
                  <a:pt x="512" y="370"/>
                  <a:pt x="512" y="352"/>
                </a:cubicBezTo>
                <a:cubicBezTo>
                  <a:pt x="512" y="96"/>
                  <a:pt x="512" y="96"/>
                  <a:pt x="512" y="96"/>
                </a:cubicBezTo>
                <a:cubicBezTo>
                  <a:pt x="512" y="78"/>
                  <a:pt x="498" y="64"/>
                  <a:pt x="48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44"/>
          <p:cNvSpPr>
            <a:spLocks noEditPoints="1"/>
          </p:cNvSpPr>
          <p:nvPr/>
        </p:nvSpPr>
        <p:spPr bwMode="auto">
          <a:xfrm>
            <a:off x="9741503" y="3367448"/>
            <a:ext cx="870205" cy="997008"/>
          </a:xfrm>
          <a:custGeom>
            <a:avLst/>
            <a:gdLst>
              <a:gd name="T0" fmla="*/ 448 w 448"/>
              <a:gd name="T1" fmla="*/ 96 h 512"/>
              <a:gd name="T2" fmla="*/ 448 w 448"/>
              <a:gd name="T3" fmla="*/ 480 h 512"/>
              <a:gd name="T4" fmla="*/ 416 w 448"/>
              <a:gd name="T5" fmla="*/ 512 h 512"/>
              <a:gd name="T6" fmla="*/ 32 w 448"/>
              <a:gd name="T7" fmla="*/ 512 h 512"/>
              <a:gd name="T8" fmla="*/ 0 w 448"/>
              <a:gd name="T9" fmla="*/ 480 h 512"/>
              <a:gd name="T10" fmla="*/ 0 w 448"/>
              <a:gd name="T11" fmla="*/ 96 h 512"/>
              <a:gd name="T12" fmla="*/ 32 w 448"/>
              <a:gd name="T13" fmla="*/ 64 h 512"/>
              <a:gd name="T14" fmla="*/ 64 w 448"/>
              <a:gd name="T15" fmla="*/ 64 h 512"/>
              <a:gd name="T16" fmla="*/ 64 w 448"/>
              <a:gd name="T17" fmla="*/ 32 h 512"/>
              <a:gd name="T18" fmla="*/ 96 w 448"/>
              <a:gd name="T19" fmla="*/ 0 h 512"/>
              <a:gd name="T20" fmla="*/ 128 w 448"/>
              <a:gd name="T21" fmla="*/ 32 h 512"/>
              <a:gd name="T22" fmla="*/ 128 w 448"/>
              <a:gd name="T23" fmla="*/ 64 h 512"/>
              <a:gd name="T24" fmla="*/ 192 w 448"/>
              <a:gd name="T25" fmla="*/ 64 h 512"/>
              <a:gd name="T26" fmla="*/ 192 w 448"/>
              <a:gd name="T27" fmla="*/ 32 h 512"/>
              <a:gd name="T28" fmla="*/ 224 w 448"/>
              <a:gd name="T29" fmla="*/ 0 h 512"/>
              <a:gd name="T30" fmla="*/ 256 w 448"/>
              <a:gd name="T31" fmla="*/ 32 h 512"/>
              <a:gd name="T32" fmla="*/ 256 w 448"/>
              <a:gd name="T33" fmla="*/ 64 h 512"/>
              <a:gd name="T34" fmla="*/ 320 w 448"/>
              <a:gd name="T35" fmla="*/ 64 h 512"/>
              <a:gd name="T36" fmla="*/ 320 w 448"/>
              <a:gd name="T37" fmla="*/ 32 h 512"/>
              <a:gd name="T38" fmla="*/ 352 w 448"/>
              <a:gd name="T39" fmla="*/ 0 h 512"/>
              <a:gd name="T40" fmla="*/ 384 w 448"/>
              <a:gd name="T41" fmla="*/ 32 h 512"/>
              <a:gd name="T42" fmla="*/ 384 w 448"/>
              <a:gd name="T43" fmla="*/ 64 h 512"/>
              <a:gd name="T44" fmla="*/ 416 w 448"/>
              <a:gd name="T45" fmla="*/ 64 h 512"/>
              <a:gd name="T46" fmla="*/ 448 w 448"/>
              <a:gd name="T47" fmla="*/ 96 h 512"/>
              <a:gd name="T48" fmla="*/ 384 w 448"/>
              <a:gd name="T49" fmla="*/ 192 h 512"/>
              <a:gd name="T50" fmla="*/ 64 w 448"/>
              <a:gd name="T51" fmla="*/ 192 h 512"/>
              <a:gd name="T52" fmla="*/ 64 w 448"/>
              <a:gd name="T53" fmla="*/ 224 h 512"/>
              <a:gd name="T54" fmla="*/ 384 w 448"/>
              <a:gd name="T55" fmla="*/ 224 h 512"/>
              <a:gd name="T56" fmla="*/ 384 w 448"/>
              <a:gd name="T57" fmla="*/ 192 h 512"/>
              <a:gd name="T58" fmla="*/ 384 w 448"/>
              <a:gd name="T59" fmla="*/ 288 h 512"/>
              <a:gd name="T60" fmla="*/ 64 w 448"/>
              <a:gd name="T61" fmla="*/ 288 h 512"/>
              <a:gd name="T62" fmla="*/ 64 w 448"/>
              <a:gd name="T63" fmla="*/ 320 h 512"/>
              <a:gd name="T64" fmla="*/ 384 w 448"/>
              <a:gd name="T65" fmla="*/ 320 h 512"/>
              <a:gd name="T66" fmla="*/ 384 w 448"/>
              <a:gd name="T67" fmla="*/ 288 h 512"/>
              <a:gd name="T68" fmla="*/ 384 w 448"/>
              <a:gd name="T69" fmla="*/ 384 h 512"/>
              <a:gd name="T70" fmla="*/ 64 w 448"/>
              <a:gd name="T71" fmla="*/ 384 h 512"/>
              <a:gd name="T72" fmla="*/ 64 w 448"/>
              <a:gd name="T73" fmla="*/ 416 h 512"/>
              <a:gd name="T74" fmla="*/ 384 w 448"/>
              <a:gd name="T75" fmla="*/ 416 h 512"/>
              <a:gd name="T76" fmla="*/ 384 w 448"/>
              <a:gd name="T77" fmla="*/ 38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48" h="512">
                <a:moveTo>
                  <a:pt x="448" y="96"/>
                </a:moveTo>
                <a:cubicBezTo>
                  <a:pt x="448" y="480"/>
                  <a:pt x="448" y="480"/>
                  <a:pt x="448" y="480"/>
                </a:cubicBezTo>
                <a:cubicBezTo>
                  <a:pt x="448" y="498"/>
                  <a:pt x="434" y="512"/>
                  <a:pt x="416" y="512"/>
                </a:cubicBezTo>
                <a:cubicBezTo>
                  <a:pt x="32" y="512"/>
                  <a:pt x="32" y="512"/>
                  <a:pt x="32" y="512"/>
                </a:cubicBezTo>
                <a:cubicBezTo>
                  <a:pt x="14" y="512"/>
                  <a:pt x="0" y="498"/>
                  <a:pt x="0" y="48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78"/>
                  <a:pt x="14" y="64"/>
                  <a:pt x="3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14"/>
                  <a:pt x="78" y="0"/>
                  <a:pt x="96" y="0"/>
                </a:cubicBezTo>
                <a:cubicBezTo>
                  <a:pt x="114" y="0"/>
                  <a:pt x="128" y="14"/>
                  <a:pt x="128" y="3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92" y="64"/>
                  <a:pt x="192" y="64"/>
                  <a:pt x="192" y="64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2" y="14"/>
                  <a:pt x="206" y="0"/>
                  <a:pt x="224" y="0"/>
                </a:cubicBezTo>
                <a:cubicBezTo>
                  <a:pt x="242" y="0"/>
                  <a:pt x="256" y="14"/>
                  <a:pt x="256" y="32"/>
                </a:cubicBezTo>
                <a:cubicBezTo>
                  <a:pt x="256" y="64"/>
                  <a:pt x="256" y="64"/>
                  <a:pt x="256" y="64"/>
                </a:cubicBezTo>
                <a:cubicBezTo>
                  <a:pt x="320" y="64"/>
                  <a:pt x="320" y="64"/>
                  <a:pt x="320" y="64"/>
                </a:cubicBezTo>
                <a:cubicBezTo>
                  <a:pt x="320" y="32"/>
                  <a:pt x="320" y="32"/>
                  <a:pt x="320" y="32"/>
                </a:cubicBezTo>
                <a:cubicBezTo>
                  <a:pt x="320" y="14"/>
                  <a:pt x="334" y="0"/>
                  <a:pt x="352" y="0"/>
                </a:cubicBezTo>
                <a:cubicBezTo>
                  <a:pt x="370" y="0"/>
                  <a:pt x="384" y="14"/>
                  <a:pt x="384" y="32"/>
                </a:cubicBezTo>
                <a:cubicBezTo>
                  <a:pt x="384" y="64"/>
                  <a:pt x="384" y="64"/>
                  <a:pt x="384" y="64"/>
                </a:cubicBezTo>
                <a:cubicBezTo>
                  <a:pt x="416" y="64"/>
                  <a:pt x="416" y="64"/>
                  <a:pt x="416" y="64"/>
                </a:cubicBezTo>
                <a:cubicBezTo>
                  <a:pt x="434" y="64"/>
                  <a:pt x="448" y="78"/>
                  <a:pt x="448" y="96"/>
                </a:cubicBezTo>
                <a:close/>
                <a:moveTo>
                  <a:pt x="38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64" y="224"/>
                  <a:pt x="64" y="224"/>
                  <a:pt x="64" y="224"/>
                </a:cubicBezTo>
                <a:cubicBezTo>
                  <a:pt x="384" y="224"/>
                  <a:pt x="384" y="224"/>
                  <a:pt x="384" y="224"/>
                </a:cubicBezTo>
                <a:lnTo>
                  <a:pt x="384" y="192"/>
                </a:lnTo>
                <a:close/>
                <a:moveTo>
                  <a:pt x="384" y="288"/>
                </a:moveTo>
                <a:cubicBezTo>
                  <a:pt x="64" y="288"/>
                  <a:pt x="64" y="288"/>
                  <a:pt x="64" y="288"/>
                </a:cubicBezTo>
                <a:cubicBezTo>
                  <a:pt x="64" y="320"/>
                  <a:pt x="64" y="320"/>
                  <a:pt x="64" y="320"/>
                </a:cubicBezTo>
                <a:cubicBezTo>
                  <a:pt x="384" y="320"/>
                  <a:pt x="384" y="320"/>
                  <a:pt x="384" y="320"/>
                </a:cubicBezTo>
                <a:lnTo>
                  <a:pt x="384" y="288"/>
                </a:lnTo>
                <a:close/>
                <a:moveTo>
                  <a:pt x="384" y="384"/>
                </a:moveTo>
                <a:cubicBezTo>
                  <a:pt x="64" y="384"/>
                  <a:pt x="64" y="384"/>
                  <a:pt x="64" y="384"/>
                </a:cubicBezTo>
                <a:cubicBezTo>
                  <a:pt x="64" y="416"/>
                  <a:pt x="64" y="416"/>
                  <a:pt x="64" y="416"/>
                </a:cubicBezTo>
                <a:cubicBezTo>
                  <a:pt x="384" y="416"/>
                  <a:pt x="384" y="416"/>
                  <a:pt x="384" y="416"/>
                </a:cubicBezTo>
                <a:lnTo>
                  <a:pt x="384" y="3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135560" y="5229200"/>
            <a:ext cx="2727547" cy="1471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设置</a:t>
            </a:r>
            <a:r>
              <a:rPr lang="en-US" altLang="zh-CN" sz="186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bodydef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的属性初始值，使得在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world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用此模板创造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body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时能够满足我们的需求</a:t>
            </a:r>
            <a:endParaRPr lang="en-US" altLang="zh-CN" sz="186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720844" y="5139190"/>
            <a:ext cx="272754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记录数据，开始模拟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70375" y="2303875"/>
            <a:ext cx="2727547" cy="40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建立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World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sz="186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655840" y="0"/>
            <a:ext cx="2727547" cy="216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运用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world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类中的相应函数建立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body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实例，根据需求重写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函数，即随着逻辑时间的推移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body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的实例每走一步所要做的</a:t>
            </a:r>
            <a:endParaRPr lang="en-US" altLang="zh-CN" sz="186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/>
          <p:nvPr/>
        </p:nvSpPr>
        <p:spPr bwMode="auto">
          <a:xfrm rot="9502714">
            <a:off x="989535" y="2604074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"/>
          <p:cNvSpPr/>
          <p:nvPr/>
        </p:nvSpPr>
        <p:spPr bwMode="auto">
          <a:xfrm rot="17952227">
            <a:off x="3248075" y="2604073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8" name="Freeform 5"/>
          <p:cNvSpPr/>
          <p:nvPr/>
        </p:nvSpPr>
        <p:spPr bwMode="auto">
          <a:xfrm rot="3526558">
            <a:off x="9043717" y="2690917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35493" y="2980059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5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sz="5335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5741" y="3008954"/>
            <a:ext cx="53773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5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sz="5335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36393" y="3008954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5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sz="5335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62561" y="2948947"/>
            <a:ext cx="334618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TWO</a:t>
            </a:r>
            <a:endParaRPr lang="en-US" altLang="zh-CN" sz="3735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5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模拟说明</a:t>
            </a:r>
            <a:endParaRPr lang="en-US" altLang="zh-CN" sz="2665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/>
          <p:nvPr/>
        </p:nvSpPr>
        <p:spPr bwMode="auto">
          <a:xfrm rot="9502714">
            <a:off x="1167120" y="1450238"/>
            <a:ext cx="2293199" cy="202119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8" name="Freeform 5"/>
          <p:cNvSpPr/>
          <p:nvPr/>
        </p:nvSpPr>
        <p:spPr bwMode="auto">
          <a:xfrm rot="17952227">
            <a:off x="5292185" y="1838091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/>
          <p:cNvSpPr/>
          <p:nvPr/>
        </p:nvSpPr>
        <p:spPr bwMode="auto">
          <a:xfrm rot="3526558">
            <a:off x="7947288" y="1227848"/>
            <a:ext cx="3408215" cy="267051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5387" y="428667"/>
            <a:ext cx="4857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模拟器中的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model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（重要的类）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8611" y="2178834"/>
            <a:ext cx="1827744" cy="551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5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People</a:t>
            </a:r>
            <a:endParaRPr lang="zh-CN" altLang="en-US" sz="37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</a:fld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95433" y="3932060"/>
            <a:ext cx="2880320" cy="1126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属于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body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类，在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body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基础上设置了相应需求需要的属性值，相当于每个人。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00945" y="2348880"/>
            <a:ext cx="1151276" cy="551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5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mall</a:t>
            </a:r>
            <a:endParaRPr lang="zh-CN" altLang="en-US" sz="373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03815" y="2178834"/>
            <a:ext cx="3151825" cy="551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5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Aggregation</a:t>
            </a:r>
            <a:endParaRPr lang="zh-CN" altLang="en-US" sz="37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55840" y="3932060"/>
            <a:ext cx="2880320" cy="181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模拟环境中的商场类，里面含有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shop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类，也由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body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类实例化而来，里面含有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shop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类的一个集合，代表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家商家。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16247" y="3932060"/>
            <a:ext cx="2880320" cy="181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代表成为聚集点的类，含有被判断成为聚集点的商店的剩余宣传时间和宣传半径，以及宣传点周围半径</a:t>
            </a:r>
            <a:r>
              <a:rPr lang="en-US" altLang="zh-CN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</a:t>
            </a: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之内人的密度。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</a:fld>
            <a:endParaRPr lang="zh-CN" altLang="en-US"/>
          </a:p>
        </p:txBody>
      </p:sp>
      <p:sp>
        <p:nvSpPr>
          <p:cNvPr id="61" name="燕尾形 60"/>
          <p:cNvSpPr/>
          <p:nvPr/>
        </p:nvSpPr>
        <p:spPr>
          <a:xfrm>
            <a:off x="3784652" y="2588907"/>
            <a:ext cx="600067" cy="960107"/>
          </a:xfrm>
          <a:prstGeom prst="chevron">
            <a:avLst>
              <a:gd name="adj" fmla="val 6352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燕尾形 61"/>
          <p:cNvSpPr/>
          <p:nvPr/>
        </p:nvSpPr>
        <p:spPr>
          <a:xfrm>
            <a:off x="7805099" y="2588907"/>
            <a:ext cx="600067" cy="960107"/>
          </a:xfrm>
          <a:prstGeom prst="chevron">
            <a:avLst>
              <a:gd name="adj" fmla="val 6352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5"/>
          <p:cNvSpPr/>
          <p:nvPr/>
        </p:nvSpPr>
        <p:spPr bwMode="auto">
          <a:xfrm rot="9502714">
            <a:off x="991859" y="1591324"/>
            <a:ext cx="2503154" cy="272131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rot="17952227">
            <a:off x="5188317" y="1747750"/>
            <a:ext cx="2150362" cy="2571198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15480" y="2258870"/>
            <a:ext cx="180251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打开写入流，对商店是否为聚集点进行判断，对人群进行数据分析。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0905" y="2303875"/>
            <a:ext cx="19352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是否被吸引并且群中其余人是否被吸引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5"/>
          <p:cNvSpPr/>
          <p:nvPr/>
        </p:nvSpPr>
        <p:spPr bwMode="auto">
          <a:xfrm rot="3526558">
            <a:off x="8677690" y="2030410"/>
            <a:ext cx="2405028" cy="212966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111335" y="2258870"/>
            <a:ext cx="14851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判断宣传点是否到期，并且最后关闭写入流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函数（模拟类）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12" grpId="0" animBg="1"/>
      <p:bldP spid="13" grpId="0" animBg="1"/>
      <p:bldP spid="14" grpId="0"/>
      <p:bldP spid="16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</a:fld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2615613" y="1576537"/>
            <a:ext cx="0" cy="4353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835860" y="1576537"/>
            <a:ext cx="0" cy="4353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086108" y="1576537"/>
            <a:ext cx="0" cy="4353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9456373" y="1576537"/>
            <a:ext cx="0" cy="4353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/>
          <p:cNvSpPr/>
          <p:nvPr/>
        </p:nvSpPr>
        <p:spPr bwMode="auto">
          <a:xfrm rot="9502714">
            <a:off x="527697" y="1468245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36" name="Freeform 5"/>
          <p:cNvSpPr/>
          <p:nvPr/>
        </p:nvSpPr>
        <p:spPr bwMode="auto">
          <a:xfrm rot="17952227">
            <a:off x="2835486" y="1538055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50395" y="1898830"/>
            <a:ext cx="148516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cTimes&amp;times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reeform 5"/>
          <p:cNvSpPr/>
          <p:nvPr/>
        </p:nvSpPr>
        <p:spPr bwMode="auto">
          <a:xfrm>
            <a:off x="7432270" y="1508787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55640" y="1988840"/>
            <a:ext cx="172734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cStep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8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Csapce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71175" y="1898830"/>
            <a:ext cx="1182315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pg&amp;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8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pglist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5"/>
          <p:cNvSpPr/>
          <p:nvPr/>
        </p:nvSpPr>
        <p:spPr bwMode="auto">
          <a:xfrm rot="3526558">
            <a:off x="9661069" y="1547940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9831415" y="1988840"/>
            <a:ext cx="145809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master&amp;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other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Freeform 5"/>
          <p:cNvSpPr/>
          <p:nvPr/>
        </p:nvSpPr>
        <p:spPr bwMode="auto">
          <a:xfrm rot="3526558">
            <a:off x="5095074" y="1562896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285910" y="1988840"/>
            <a:ext cx="141448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isBegin&amp;isStart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模拟类中各个参数的说明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0365" y="3879050"/>
            <a:ext cx="2048368" cy="164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cTimes</a:t>
            </a:r>
            <a:r>
              <a:rPr lang="zh-CN" alt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表示当前实验的次数</a:t>
            </a:r>
            <a:endParaRPr lang="en-US" altLang="zh-CN" sz="1735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Times</a:t>
            </a:r>
            <a:r>
              <a:rPr lang="zh-CN" altLang="en-US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表示实验总次数</a:t>
            </a:r>
            <a:endParaRPr lang="en-US" altLang="zh-CN" sz="1735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73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720625" y="3879050"/>
            <a:ext cx="2048368" cy="1022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73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cStep</a:t>
            </a:r>
            <a:r>
              <a:rPr lang="zh-CN" altLang="en-US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记录当前步数</a:t>
            </a:r>
            <a:endParaRPr lang="en-US" altLang="zh-CN" sz="1735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3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Csapce</a:t>
            </a:r>
            <a:r>
              <a:rPr lang="en-US" altLang="zh-CN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次实验间隔的步数</a:t>
            </a:r>
            <a:endParaRPr lang="zh-CN" altLang="en-US" sz="173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70875" y="3969060"/>
            <a:ext cx="2048368" cy="2332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73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isBegin</a:t>
            </a:r>
            <a:endParaRPr lang="en-US" altLang="zh-CN" sz="1735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判断本次实验是否开始</a:t>
            </a:r>
            <a:endParaRPr lang="en-US" altLang="zh-CN" sz="1735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1735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3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isStart</a:t>
            </a:r>
            <a:endParaRPr lang="en-US" altLang="zh-CN" sz="1735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判断总的实验是否开始</a:t>
            </a:r>
            <a:r>
              <a:rPr lang="en-US" altLang="zh-CN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73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66130" y="4104075"/>
            <a:ext cx="2048368" cy="1333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pg</a:t>
            </a:r>
            <a:endParaRPr lang="en-US" altLang="zh-CN" sz="1735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代表一个人群</a:t>
            </a:r>
            <a:endParaRPr lang="en-US" altLang="zh-CN" sz="1735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3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pglist</a:t>
            </a:r>
            <a:endParaRPr lang="en-US" altLang="zh-CN" sz="1735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代表一个群组列表</a:t>
            </a:r>
            <a:endParaRPr lang="zh-CN" altLang="en-US" sz="173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606390" y="3879050"/>
            <a:ext cx="2048368" cy="2012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Master</a:t>
            </a:r>
            <a:endParaRPr lang="en-US" altLang="zh-CN" sz="1735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表示人群影响力最大的那个人</a:t>
            </a:r>
            <a:endParaRPr lang="en-US" altLang="zh-CN" sz="1735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Other</a:t>
            </a:r>
            <a:endParaRPr lang="en-US" altLang="zh-CN" sz="1735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人群中除了</a:t>
            </a:r>
            <a:r>
              <a:rPr lang="en-US" altLang="zh-CN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master</a:t>
            </a:r>
            <a:r>
              <a:rPr lang="zh-CN" altLang="en-US" sz="173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以外的人</a:t>
            </a:r>
            <a:endParaRPr lang="zh-CN" altLang="en-US" sz="1735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 animBg="1"/>
      <p:bldP spid="39" grpId="0"/>
      <p:bldP spid="41" grpId="0"/>
      <p:bldP spid="45" grpId="0" animBg="1"/>
      <p:bldP spid="46" grpId="0"/>
      <p:bldP spid="47" grpId="0" animBg="1"/>
      <p:bldP spid="4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Kingsoft Office WPP</Application>
  <PresentationFormat>自定义</PresentationFormat>
  <Paragraphs>194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demon</dc:creator>
  <cp:lastModifiedBy>dell</cp:lastModifiedBy>
  <cp:revision>632</cp:revision>
  <dcterms:created xsi:type="dcterms:W3CDTF">2015-12-07T10:34:00Z</dcterms:created>
  <dcterms:modified xsi:type="dcterms:W3CDTF">2015-12-10T02:26:11Z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