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295" y="654685"/>
            <a:ext cx="10460990" cy="3021965"/>
          </a:xfrm>
        </p:spPr>
        <p:txBody>
          <a:bodyPr>
            <a:normAutofit/>
          </a:bodyPr>
          <a:p>
            <a:r>
              <a:rPr lang="en-US" altLang="zh-CN"/>
              <a:t>a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step-by-step</a:t>
            </a:r>
            <a:r>
              <a:rPr lang="en-US" altLang="zh-CN"/>
              <a:t> illustration of</a:t>
            </a:r>
            <a:br>
              <a:rPr lang="en-US" altLang="zh-CN"/>
            </a:br>
            <a:r>
              <a:rPr lang="en-US" altLang="zh-CN"/>
              <a:t>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J.A Hartgan's kmeans</a:t>
            </a:r>
            <a:r>
              <a:rPr lang="en-US" altLang="zh-CN"/>
              <a:t>                                       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86425" y="3597910"/>
            <a:ext cx="638492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+mj-lt"/>
                <a:ea typeface="+mj-ea"/>
                <a:cs typeface="+mj-cs"/>
              </a:rPr>
              <a:t>clustering algorithm</a:t>
            </a:r>
            <a:endParaRPr lang="zh-CN" altLang="en-US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24230"/>
          </a:xfrm>
        </p:spPr>
        <p:txBody>
          <a:bodyPr/>
          <a:p>
            <a:r>
              <a:rPr lang="zh-CN" altLang="en-US" sz="3200"/>
              <a:t>更新凝聚点为各类重心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68655" y="1379855"/>
            <a:ext cx="1466850" cy="71437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1830705" y="1363980"/>
          <a:ext cx="33521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5765"/>
              </a:tblGrid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-20.33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12.79</a:t>
                      </a:r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-1.95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26.40</a:t>
                      </a:r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42.2975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3238500"/>
            <a:ext cx="460248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进入</a:t>
            </a:r>
            <a:r>
              <a:rPr lang="en-US" altLang="zh-CN" sz="2400"/>
              <a:t>optimal-transfer stage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point 3</a:t>
            </a:r>
            <a:r>
              <a:rPr lang="zh-CN" altLang="en-US" sz="2400"/>
              <a:t>应从</a:t>
            </a:r>
            <a:r>
              <a:rPr lang="en-US" altLang="zh-CN" sz="2400"/>
              <a:t>cluster2</a:t>
            </a:r>
            <a:r>
              <a:rPr lang="zh-CN" altLang="en-US" sz="2400"/>
              <a:t>重新分配到</a:t>
            </a:r>
            <a:r>
              <a:rPr lang="en-US" altLang="zh-CN" sz="2400"/>
              <a:t>cluster1</a:t>
            </a:r>
            <a:endParaRPr lang="en-US" altLang="zh-CN" sz="2400"/>
          </a:p>
        </p:txBody>
      </p:sp>
      <p:graphicFrame>
        <p:nvGraphicFramePr>
          <p:cNvPr id="7" name="表格 6"/>
          <p:cNvGraphicFramePr/>
          <p:nvPr/>
        </p:nvGraphicFramePr>
        <p:xfrm>
          <a:off x="5476240" y="2913380"/>
          <a:ext cx="6121400" cy="36055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7570"/>
                <a:gridCol w="878840"/>
                <a:gridCol w="876935"/>
                <a:gridCol w="848995"/>
                <a:gridCol w="849630"/>
                <a:gridCol w="848995"/>
                <a:gridCol w="940435"/>
              </a:tblGrid>
              <a:tr h="901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pointID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C1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C2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C3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IC1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IC2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transfer</a:t>
                      </a:r>
                      <a:endParaRPr lang="en-US" b="0"/>
                    </a:p>
                  </a:txBody>
                  <a:tcPr/>
                </a:tc>
              </a:tr>
              <a:tr h="901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1314.92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538.209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0.533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</a:tr>
              <a:tr h="900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1816.768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932.94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117.94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</a:tr>
              <a:tr h="901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12.762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1524.368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89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2477.461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>
            <a:off x="8397240" y="2354580"/>
            <a:ext cx="45720" cy="155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48600" y="1744980"/>
            <a:ext cx="1158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R1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07175" y="2403475"/>
            <a:ext cx="147320" cy="1517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24600" y="1805940"/>
            <a:ext cx="114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R2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35" y="366395"/>
            <a:ext cx="3795395" cy="579755"/>
          </a:xfrm>
        </p:spPr>
        <p:txBody>
          <a:bodyPr>
            <a:normAutofit fontScale="90000"/>
          </a:bodyPr>
          <a:p>
            <a:r>
              <a:rPr lang="zh-CN" altLang="en-US" sz="3600"/>
              <a:t>更新</a:t>
            </a:r>
            <a:r>
              <a:rPr lang="en-US" altLang="zh-CN" sz="3600"/>
              <a:t>cluster</a:t>
            </a:r>
            <a:r>
              <a:rPr lang="zh-CN" altLang="en-US" sz="3600"/>
              <a:t>成员</a:t>
            </a:r>
            <a:endParaRPr lang="zh-CN" altLang="en-US" sz="3600"/>
          </a:p>
        </p:txBody>
      </p:sp>
      <p:graphicFrame>
        <p:nvGraphicFramePr>
          <p:cNvPr id="4" name="表格 3"/>
          <p:cNvGraphicFramePr/>
          <p:nvPr/>
        </p:nvGraphicFramePr>
        <p:xfrm>
          <a:off x="809625" y="1402080"/>
          <a:ext cx="2376805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188085"/>
              </a:tblGrid>
              <a:tr h="956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clusterID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1002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3,7</a:t>
                      </a:r>
                      <a:endParaRPr lang="en-US"/>
                    </a:p>
                  </a:txBody>
                  <a:tcPr/>
                </a:tc>
              </a:tr>
              <a:tr h="956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</a:tr>
              <a:tr h="956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1,2,4,6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04560" y="388620"/>
            <a:ext cx="52425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更新凝聚点</a:t>
            </a:r>
            <a:endParaRPr lang="zh-CN" altLang="en-US" sz="3200"/>
          </a:p>
        </p:txBody>
      </p:sp>
      <p:graphicFrame>
        <p:nvGraphicFramePr>
          <p:cNvPr id="6" name="表格 5"/>
          <p:cNvGraphicFramePr/>
          <p:nvPr/>
        </p:nvGraphicFramePr>
        <p:xfrm>
          <a:off x="6707505" y="1990090"/>
          <a:ext cx="4799965" cy="223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399665"/>
              </a:tblGrid>
              <a:tr h="746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0.415</a:t>
                      </a:r>
                      <a:endParaRPr 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27.860</a:t>
                      </a:r>
                      <a:endParaRPr 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746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21.33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41.24</a:t>
                      </a:r>
                      <a:endParaRPr lang="en-US"/>
                    </a:p>
                  </a:txBody>
                  <a:tcPr/>
                </a:tc>
              </a:tr>
              <a:tr h="746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21.16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42.2975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73015" y="2751455"/>
            <a:ext cx="14668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549275"/>
          </a:xfrm>
        </p:spPr>
        <p:txBody>
          <a:bodyPr>
            <a:normAutofit fontScale="90000"/>
          </a:bodyPr>
          <a:p>
            <a:r>
              <a:rPr lang="zh-CN" altLang="en-US" sz="3600"/>
              <a:t>继续考虑</a:t>
            </a:r>
            <a:r>
              <a:rPr lang="en-US" altLang="zh-CN" sz="3600"/>
              <a:t>point 4</a:t>
            </a:r>
            <a:endParaRPr lang="en-US" altLang="zh-CN" sz="3600"/>
          </a:p>
        </p:txBody>
      </p:sp>
      <p:graphicFrame>
        <p:nvGraphicFramePr>
          <p:cNvPr id="4" name="表格 3"/>
          <p:cNvGraphicFramePr/>
          <p:nvPr/>
        </p:nvGraphicFramePr>
        <p:xfrm>
          <a:off x="900430" y="1251585"/>
          <a:ext cx="8210550" cy="121856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2845"/>
                <a:gridCol w="1172845"/>
                <a:gridCol w="1172845"/>
                <a:gridCol w="1173480"/>
                <a:gridCol w="1172845"/>
                <a:gridCol w="1172845"/>
                <a:gridCol w="1172845"/>
              </a:tblGrid>
              <a:tr h="628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374.178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5.548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25.836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1080" y="2812415"/>
            <a:ext cx="3459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更新</a:t>
            </a:r>
            <a:r>
              <a:rPr lang="en-US" altLang="zh-CN" sz="2400"/>
              <a:t>cluster</a:t>
            </a:r>
            <a:r>
              <a:rPr lang="zh-CN" altLang="en-US" sz="2400"/>
              <a:t>成员</a:t>
            </a:r>
            <a:endParaRPr lang="zh-CN" altLang="en-US" sz="2400"/>
          </a:p>
        </p:txBody>
      </p:sp>
      <p:graphicFrame>
        <p:nvGraphicFramePr>
          <p:cNvPr id="6" name="表格 5"/>
          <p:cNvGraphicFramePr/>
          <p:nvPr/>
        </p:nvGraphicFramePr>
        <p:xfrm>
          <a:off x="1188720" y="3430270"/>
          <a:ext cx="4692650" cy="269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325"/>
                <a:gridCol w="2346325"/>
              </a:tblGrid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clusterID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3,7</a:t>
                      </a:r>
                      <a:endParaRPr lang="en-US"/>
                    </a:p>
                  </a:txBody>
                  <a:tcPr/>
                </a:tc>
              </a:tr>
              <a:tr h="673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4,5</a:t>
                      </a:r>
                      <a:endParaRPr 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1,2,6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360920" y="2918460"/>
            <a:ext cx="34899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更新凝聚点</a:t>
            </a:r>
            <a:endParaRPr lang="zh-CN" altLang="en-US" sz="2400"/>
          </a:p>
        </p:txBody>
      </p:sp>
      <p:graphicFrame>
        <p:nvGraphicFramePr>
          <p:cNvPr id="8" name="表格 7"/>
          <p:cNvGraphicFramePr/>
          <p:nvPr/>
        </p:nvGraphicFramePr>
        <p:xfrm>
          <a:off x="7666355" y="3788410"/>
          <a:ext cx="3672205" cy="195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420"/>
                <a:gridCol w="1835785"/>
              </a:tblGrid>
              <a:tr h="650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27.860</a:t>
                      </a:r>
                      <a:endParaRPr lang="en-US"/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39.595</a:t>
                      </a:r>
                      <a:endParaRPr lang="en-US"/>
                    </a:p>
                  </a:txBody>
                  <a:tcPr/>
                </a:tc>
              </a:tr>
              <a:tr h="650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23.597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43.747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31255" y="4473575"/>
            <a:ext cx="14668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0"/>
          </a:xfrm>
        </p:spPr>
        <p:txBody>
          <a:bodyPr/>
          <a:p>
            <a:r>
              <a:rPr lang="en-US" altLang="zh-CN"/>
              <a:t>point 5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007110" y="1318260"/>
          <a:ext cx="8529955" cy="152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410.975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5.548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8.568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388.661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30.438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33450" y="3012440"/>
            <a:ext cx="3466465" cy="466725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/>
        </p:nvGraphicFramePr>
        <p:xfrm>
          <a:off x="946785" y="3704590"/>
          <a:ext cx="3108960" cy="295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</a:tblGrid>
              <a:tr h="739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clusterID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739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3,7</a:t>
                      </a:r>
                      <a:endParaRPr lang="zh-CN" altLang="en-US"/>
                    </a:p>
                  </a:txBody>
                  <a:tcPr/>
                </a:tc>
              </a:tr>
              <a:tr h="737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4,5,6</a:t>
                      </a:r>
                      <a:endParaRPr lang="en-US"/>
                    </a:p>
                  </a:txBody>
                  <a:tcPr/>
                </a:tc>
              </a:tr>
              <a:tr h="739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17360" y="2987040"/>
            <a:ext cx="3495040" cy="45720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/>
        </p:nvGraphicFramePr>
        <p:xfrm>
          <a:off x="8061960" y="3696335"/>
          <a:ext cx="3214370" cy="231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85"/>
                <a:gridCol w="1607185"/>
              </a:tblGrid>
              <a:tr h="772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27.86</a:t>
                      </a:r>
                      <a:endParaRPr lang="en-US"/>
                    </a:p>
                  </a:txBody>
                  <a:tcPr/>
                </a:tc>
              </a:tr>
              <a:tr h="771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21.523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39.67</a:t>
                      </a:r>
                      <a:endParaRPr lang="en-US"/>
                    </a:p>
                  </a:txBody>
                  <a:tcPr/>
                </a:tc>
              </a:tr>
              <a:tr h="772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24.70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45.71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94095" y="4458335"/>
            <a:ext cx="14668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0"/>
          </a:xfrm>
        </p:spPr>
        <p:txBody>
          <a:bodyPr/>
          <a:p>
            <a:r>
              <a:rPr lang="en-US" altLang="zh-CN"/>
              <a:t>point 7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022350" y="1494155"/>
          <a:ext cx="8529955" cy="11417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571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570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1314.92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1855.655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2074.285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584325"/>
          </a:xfrm>
        </p:spPr>
        <p:txBody>
          <a:bodyPr>
            <a:normAutofit/>
          </a:bodyPr>
          <a:p>
            <a:r>
              <a:rPr lang="en-US" altLang="zh-CN" sz="3200"/>
              <a:t>one pass through dataset at the optimal-transfer  stage</a:t>
            </a:r>
            <a:br>
              <a:rPr lang="en-US" altLang="zh-CN" sz="3200"/>
            </a:br>
            <a:br>
              <a:rPr lang="en-US" altLang="zh-CN" sz="3200"/>
            </a:br>
            <a:r>
              <a:rPr lang="en-US" altLang="zh-CN" sz="3200"/>
              <a:t>now:</a:t>
            </a:r>
            <a:endParaRPr lang="en-US" altLang="zh-CN" sz="3200"/>
          </a:p>
        </p:txBody>
      </p:sp>
      <p:graphicFrame>
        <p:nvGraphicFramePr>
          <p:cNvPr id="5" name="表格 4"/>
          <p:cNvGraphicFramePr/>
          <p:nvPr/>
        </p:nvGraphicFramePr>
        <p:xfrm>
          <a:off x="6767830" y="1584960"/>
          <a:ext cx="4219575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25"/>
                <a:gridCol w="1406525"/>
                <a:gridCol w="1406525"/>
              </a:tblGrid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72540" y="2430780"/>
            <a:ext cx="3123565" cy="29711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15035"/>
          </a:xfrm>
        </p:spPr>
        <p:txBody>
          <a:bodyPr/>
          <a:p>
            <a:r>
              <a:rPr lang="en-US" altLang="zh-CN"/>
              <a:t>quick-transfer stage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1052195" y="1783715"/>
          <a:ext cx="8529955" cy="9442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40.52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8.069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72490" y="3027680"/>
            <a:ext cx="3466465" cy="46672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929640" y="3705225"/>
          <a:ext cx="3580130" cy="269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1790065"/>
              </a:tblGrid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clusterID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memeber</a:t>
                      </a:r>
                      <a:endParaRPr lang="en-US"/>
                    </a:p>
                  </a:txBody>
                  <a:tcPr/>
                </a:tc>
              </a:tr>
              <a:tr h="675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3,7</a:t>
                      </a:r>
                      <a:endParaRPr 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1,4,5,6</a:t>
                      </a:r>
                      <a:endParaRPr 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98360" y="3093720"/>
            <a:ext cx="3495040" cy="45720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/>
        </p:nvGraphicFramePr>
        <p:xfrm>
          <a:off x="8108315" y="3757930"/>
          <a:ext cx="2834005" cy="214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/>
                <a:gridCol w="1416685"/>
              </a:tblGrid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27.86</a:t>
                      </a:r>
                      <a:endParaRPr lang="en-US"/>
                    </a:p>
                  </a:txBody>
                  <a:tcPr/>
                </a:tc>
              </a:tr>
              <a:tr h="715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21.433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40.485</a:t>
                      </a:r>
                      <a:endParaRPr lang="en-US"/>
                    </a:p>
                  </a:txBody>
                  <a:tcPr/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28.24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49.69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12255" y="4443095"/>
            <a:ext cx="14668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240"/>
          </a:xfrm>
        </p:spPr>
        <p:txBody>
          <a:bodyPr/>
          <a:p>
            <a:r>
              <a:rPr lang="zh-CN" altLang="en-US" sz="3600"/>
              <a:t>继续，</a:t>
            </a:r>
            <a:r>
              <a:rPr lang="en-US" altLang="zh-CN" sz="3600"/>
              <a:t>point2</a:t>
            </a:r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1143000" y="1463675"/>
          <a:ext cx="8530590" cy="367220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88.332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1846.712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2411.273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78.09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51.626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0.592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62.8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1314.92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2008.929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8.071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41.652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160" y="1401445"/>
            <a:ext cx="10515600" cy="1325563"/>
          </a:xfrm>
        </p:spPr>
        <p:txBody>
          <a:bodyPr/>
          <a:p>
            <a:r>
              <a:rPr lang="en-US" altLang="zh-CN" sz="3200"/>
              <a:t>     </a:t>
            </a:r>
            <a:r>
              <a:rPr lang="zh-CN" altLang="en-US" sz="3200"/>
              <a:t>在</a:t>
            </a:r>
            <a:r>
              <a:rPr lang="en-US" altLang="zh-CN" sz="3200"/>
              <a:t>quick-transfer stage</a:t>
            </a:r>
            <a:r>
              <a:rPr lang="zh-CN" altLang="en-US" sz="3200"/>
              <a:t>中，已经有连续</a:t>
            </a:r>
            <a:r>
              <a:rPr lang="en-US" altLang="zh-CN" sz="3200"/>
              <a:t>M</a:t>
            </a:r>
            <a:r>
              <a:rPr lang="zh-CN" altLang="en-US" sz="3200"/>
              <a:t>步没有发生任何重分配，说明局部已经达到最优化状态。</a:t>
            </a:r>
            <a:endParaRPr lang="zh-CN" altLang="en-US" sz="32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3920" y="3868420"/>
            <a:ext cx="10515600" cy="1364615"/>
          </a:xfrm>
        </p:spPr>
        <p:txBody>
          <a:bodyPr/>
          <a:p>
            <a:r>
              <a:rPr lang="zh-CN" altLang="en-US"/>
              <a:t>但是由于在上次的</a:t>
            </a:r>
            <a:r>
              <a:rPr lang="en-US" altLang="zh-CN"/>
              <a:t>optimal-transfer stage</a:t>
            </a:r>
            <a:r>
              <a:rPr lang="zh-CN" altLang="en-US"/>
              <a:t>中</a:t>
            </a:r>
            <a:r>
              <a:rPr lang="en-US" altLang="zh-CN"/>
              <a:t>cluster1,2,3</a:t>
            </a:r>
            <a:r>
              <a:rPr lang="zh-CN" altLang="en-US"/>
              <a:t>的成员均发生了变化，且</a:t>
            </a:r>
            <a:r>
              <a:rPr lang="en-US" altLang="zh-CN"/>
              <a:t>cluster2,3</a:t>
            </a:r>
            <a:r>
              <a:rPr lang="zh-CN" altLang="en-US"/>
              <a:t>也在本次</a:t>
            </a:r>
            <a:r>
              <a:rPr lang="en-US" altLang="zh-CN"/>
              <a:t>quick-transfer  stage </a:t>
            </a:r>
            <a:r>
              <a:rPr lang="zh-CN" altLang="en-US"/>
              <a:t>中有成员交换，所以有必要在进行一次全局优化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068705" y="763905"/>
          <a:ext cx="8529955" cy="39770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438.307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8.071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41.652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799.885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88.332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1846.712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2411.274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2118.839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374.178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8.8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78.09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410.975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0.775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51.761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388.661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0.592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62.8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1314.92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2008.929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1823.928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82040" y="5052060"/>
            <a:ext cx="950976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</a:t>
            </a:r>
            <a:r>
              <a:rPr lang="en-US" altLang="zh-CN" sz="2400"/>
              <a:t>M 步optimal-transfer stage也没有发生任何重分配，算法结束，IC1即为最后</a:t>
            </a:r>
            <a:r>
              <a:rPr lang="zh-CN" altLang="en-US" sz="2400"/>
              <a:t>分类</a:t>
            </a:r>
            <a:r>
              <a:rPr lang="en-US" altLang="zh-CN" sz="2400"/>
              <a:t>结果</a:t>
            </a:r>
            <a:r>
              <a:rPr lang="zh-CN" altLang="en-US" sz="2400"/>
              <a:t>，除</a:t>
            </a:r>
            <a:r>
              <a:rPr lang="en-US" altLang="zh-CN" sz="2400"/>
              <a:t>point1 </a:t>
            </a:r>
            <a:r>
              <a:rPr lang="zh-CN" altLang="en-US" sz="2400"/>
              <a:t>本应在</a:t>
            </a:r>
            <a:r>
              <a:rPr lang="en-US" altLang="zh-CN" sz="2400"/>
              <a:t>cluster3, </a:t>
            </a:r>
            <a:r>
              <a:rPr lang="zh-CN" altLang="en-US" sz="2400"/>
              <a:t>却被分到</a:t>
            </a:r>
            <a:r>
              <a:rPr lang="en-US" altLang="zh-CN" sz="2400"/>
              <a:t>cluster2</a:t>
            </a:r>
            <a:r>
              <a:rPr lang="zh-CN" altLang="en-US" sz="2400"/>
              <a:t>之外，其余点分类均正确。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135" y="635000"/>
            <a:ext cx="10515600" cy="837565"/>
          </a:xfrm>
        </p:spPr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subroutine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M</a:t>
            </a:r>
            <a:r>
              <a:rPr lang="zh-CN" altLang="en-US"/>
              <a:t>个样本点</a:t>
            </a:r>
            <a:r>
              <a:rPr lang="en-US" altLang="zh-CN"/>
              <a:t>datapoint, K</a:t>
            </a:r>
            <a:r>
              <a:rPr lang="zh-CN" altLang="en-US"/>
              <a:t>个初始凝聚点</a:t>
            </a:r>
            <a:r>
              <a:rPr lang="en-US" altLang="zh-CN"/>
              <a:t>initial center</a:t>
            </a:r>
            <a:r>
              <a:rPr lang="zh-CN" altLang="en-US"/>
              <a:t>或者类的个数</a:t>
            </a:r>
            <a:r>
              <a:rPr lang="en-US" altLang="zh-CN"/>
              <a:t>k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a.</a:t>
            </a:r>
            <a:r>
              <a:rPr lang="zh-CN" altLang="en-US"/>
              <a:t>计算各样本点到每个凝聚点的距离，把每个样本点</a:t>
            </a:r>
            <a:r>
              <a:rPr lang="en-US" altLang="zh-CN"/>
              <a:t>i</a:t>
            </a:r>
            <a:r>
              <a:rPr lang="zh-CN" altLang="en-US"/>
              <a:t>分配到最近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的凝聚点所在的类，并把这个类的</a:t>
            </a:r>
            <a:r>
              <a:rPr lang="en-US" altLang="zh-CN"/>
              <a:t>ID</a:t>
            </a:r>
            <a:r>
              <a:rPr lang="zh-CN" altLang="en-US"/>
              <a:t>赋给</a:t>
            </a:r>
            <a:r>
              <a:rPr lang="en-US" altLang="zh-CN"/>
              <a:t>IC1(i)</a:t>
            </a:r>
            <a:r>
              <a:rPr lang="zh-CN" altLang="en-US"/>
              <a:t>，将离样本点第二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近的凝聚点所在类的</a:t>
            </a:r>
            <a:r>
              <a:rPr lang="en-US" altLang="zh-CN"/>
              <a:t>ID</a:t>
            </a:r>
            <a:r>
              <a:rPr lang="zh-CN" altLang="en-US"/>
              <a:t>赋给</a:t>
            </a:r>
            <a:r>
              <a:rPr lang="en-US" altLang="zh-CN"/>
              <a:t>IC2(i)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b.</a:t>
            </a:r>
            <a:r>
              <a:rPr lang="zh-CN" altLang="en-US"/>
              <a:t>计算每个类包含的样本的个数，记为</a:t>
            </a:r>
            <a:r>
              <a:rPr lang="en-US" altLang="zh-CN"/>
              <a:t>NL(Li),   i=1,2...k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c.</a:t>
            </a:r>
            <a:r>
              <a:rPr lang="zh-CN" altLang="en-US"/>
              <a:t>更新凝聚点，计算每个类的重心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7840" y="776605"/>
            <a:ext cx="10968355" cy="513397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optimal-transfer stage:</a:t>
            </a:r>
            <a:endParaRPr lang="en-US" altLang="zh-CN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全局优化，在所有的类中搜寻最近的类</a:t>
            </a:r>
            <a:endParaRPr lang="zh-CN" altLang="en-US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r>
              <a:rPr lang="en-US" altLang="zh-CN"/>
              <a:t>a.      令L1=IC1(i)，计算R1=NL(L1)*D(i,L1)/[NL(L1)-1], 并将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min NL(L)*D(i,L)/[NL(L)+1] ,      L是除L1外的所有类，赋给R2</a:t>
            </a:r>
            <a:endParaRPr lang="en-US" altLang="zh-CN"/>
          </a:p>
          <a:p>
            <a:pPr marL="0" indent="0">
              <a:buNone/>
            </a:pPr>
            <a:endParaRPr lang="en-US" altLang="zh-CN" sz="3200"/>
          </a:p>
          <a:p>
            <a:pPr marL="0" indent="0">
              <a:buNone/>
            </a:pPr>
            <a:r>
              <a:rPr lang="en-US" altLang="zh-CN"/>
              <a:t>b.     </a:t>
            </a:r>
            <a:r>
              <a:rPr lang="zh-CN" altLang="en-US"/>
              <a:t>若</a:t>
            </a:r>
            <a:r>
              <a:rPr lang="en-US" altLang="zh-CN"/>
              <a:t>R2&lt;R1</a:t>
            </a:r>
            <a:r>
              <a:rPr lang="zh-CN" altLang="en-US"/>
              <a:t>，则将点</a:t>
            </a:r>
            <a:r>
              <a:rPr lang="en-US" altLang="zh-CN"/>
              <a:t>i</a:t>
            </a:r>
            <a:r>
              <a:rPr lang="zh-CN" altLang="en-US"/>
              <a:t>分配到</a:t>
            </a:r>
            <a:r>
              <a:rPr lang="en-US" altLang="zh-CN"/>
              <a:t>R2</a:t>
            </a:r>
            <a:r>
              <a:rPr lang="zh-CN" altLang="en-US"/>
              <a:t>代表的类，并将</a:t>
            </a:r>
            <a:r>
              <a:rPr lang="en-US" altLang="zh-CN"/>
              <a:t>IC1(i)</a:t>
            </a:r>
            <a:r>
              <a:rPr lang="zh-CN" altLang="en-US"/>
              <a:t>更新为这个类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的</a:t>
            </a:r>
            <a:r>
              <a:rPr lang="en-US" altLang="zh-CN"/>
              <a:t>ID</a:t>
            </a:r>
            <a:r>
              <a:rPr lang="zh-CN" altLang="en-US"/>
              <a:t>，</a:t>
            </a:r>
            <a:r>
              <a:rPr lang="en-US" altLang="zh-CN"/>
              <a:t>IC2(i)</a:t>
            </a:r>
            <a:r>
              <a:rPr lang="zh-CN" altLang="en-US"/>
              <a:t>更  新为原来的</a:t>
            </a:r>
            <a:r>
              <a:rPr lang="en-US" altLang="zh-CN"/>
              <a:t>L1;</a:t>
            </a:r>
            <a:r>
              <a:rPr lang="zh-CN" altLang="en-US"/>
              <a:t>若</a:t>
            </a:r>
            <a:r>
              <a:rPr lang="en-US" altLang="zh-CN"/>
              <a:t>R2&gt;=R1</a:t>
            </a:r>
            <a:r>
              <a:rPr lang="zh-CN" altLang="en-US"/>
              <a:t>，无需重新分配。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d.如果c中发生了重新分配，更新这两个类的凝聚点和NC，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继续考虑下一个点，直到i=M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e.</a:t>
            </a:r>
            <a:r>
              <a:rPr lang="zh-CN" altLang="en-US"/>
              <a:t>若</a:t>
            </a:r>
            <a:r>
              <a:rPr lang="en-US" altLang="zh-CN"/>
              <a:t>optimal-transfer stage </a:t>
            </a:r>
            <a:r>
              <a:rPr lang="zh-CN" altLang="en-US"/>
              <a:t>的最后</a:t>
            </a:r>
            <a:r>
              <a:rPr lang="en-US" altLang="zh-CN"/>
              <a:t>M</a:t>
            </a:r>
            <a:r>
              <a:rPr lang="zh-CN" altLang="en-US"/>
              <a:t>步没有发生重分配，则算法结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束；否则进入</a:t>
            </a:r>
            <a:r>
              <a:rPr lang="en-US" altLang="zh-CN"/>
              <a:t>quick-transfer stage.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6895" y="1008380"/>
            <a:ext cx="10515600" cy="4879975"/>
          </a:xfrm>
        </p:spPr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quick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-transfer stage</a:t>
            </a:r>
            <a:r>
              <a:rPr lang="zh-CN" altLang="en-US"/>
              <a:t>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局部转换，考虑样本点</a:t>
            </a:r>
            <a:r>
              <a:rPr lang="en-US" altLang="zh-CN"/>
              <a:t>i</a:t>
            </a:r>
            <a:r>
              <a:rPr lang="zh-CN" altLang="en-US"/>
              <a:t>，是否有可能从当前所属类</a:t>
            </a:r>
            <a:r>
              <a:rPr lang="en-US" altLang="zh-CN"/>
              <a:t>IC1</a:t>
            </a:r>
            <a:r>
              <a:rPr lang="zh-CN" altLang="en-US"/>
              <a:t>重分配到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与它第二近的类</a:t>
            </a:r>
            <a:r>
              <a:rPr lang="en-US" altLang="zh-CN"/>
              <a:t>IC2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a.令</a:t>
            </a:r>
            <a:r>
              <a:rPr lang="en-US" altLang="zh-CN"/>
              <a:t>L1=IC1( i),   L2=IC2(i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/>
              <a:t>计算</a:t>
            </a:r>
            <a:r>
              <a:rPr lang="en-US" altLang="zh-CN"/>
              <a:t>R1=NL(L1)*D(i,L1)/[NL(L1)-1],   R2=NL(L2)*D(i,L2)/[NL(L2)+1]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b.</a:t>
            </a:r>
            <a:r>
              <a:rPr lang="zh-CN" altLang="en-US"/>
              <a:t>若</a:t>
            </a:r>
            <a:r>
              <a:rPr lang="en-US" altLang="zh-CN"/>
              <a:t>R2&lt;R1, </a:t>
            </a:r>
            <a:r>
              <a:rPr lang="zh-CN" altLang="en-US"/>
              <a:t>调换</a:t>
            </a:r>
            <a:r>
              <a:rPr lang="en-US" altLang="zh-CN"/>
              <a:t>IC1</a:t>
            </a:r>
            <a:r>
              <a:rPr lang="zh-CN" altLang="en-US"/>
              <a:t>和</a:t>
            </a:r>
            <a:r>
              <a:rPr lang="en-US" altLang="zh-CN"/>
              <a:t>IC2 </a:t>
            </a:r>
            <a:r>
              <a:rPr lang="zh-CN" altLang="en-US"/>
              <a:t>，更新凝聚点后考虑下一个点 ；否则无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需重新分配</a:t>
            </a:r>
            <a:r>
              <a:rPr lang="en-US" altLang="zh-CN"/>
              <a:t> </a:t>
            </a:r>
            <a:r>
              <a:rPr lang="zh-CN" altLang="en-US"/>
              <a:t>，考虑下一个点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c.</a:t>
            </a:r>
            <a:r>
              <a:rPr lang="zh-CN" altLang="en-US"/>
              <a:t>若</a:t>
            </a:r>
            <a:r>
              <a:rPr lang="en-US" altLang="zh-CN"/>
              <a:t>quick-transfer stage </a:t>
            </a:r>
            <a:r>
              <a:rPr lang="zh-CN" altLang="en-US"/>
              <a:t>的最后</a:t>
            </a:r>
            <a:r>
              <a:rPr lang="en-US" altLang="zh-CN"/>
              <a:t>M </a:t>
            </a:r>
            <a:r>
              <a:rPr lang="zh-CN" altLang="en-US"/>
              <a:t>步都没有发生重新分配，则返回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850" y="768350"/>
            <a:ext cx="10515600" cy="4351338"/>
          </a:xfrm>
        </p:spPr>
        <p:txBody>
          <a:bodyPr/>
          <a:p>
            <a:r>
              <a:rPr lang="zh-CN" altLang="en-US"/>
              <a:t>到</a:t>
            </a:r>
            <a:r>
              <a:rPr lang="en-US" altLang="zh-CN"/>
              <a:t>optimal-stage ; </a:t>
            </a:r>
            <a:r>
              <a:rPr lang="zh-CN" altLang="en-US"/>
              <a:t>否则继续</a:t>
            </a:r>
            <a:r>
              <a:rPr lang="en-US" altLang="zh-CN"/>
              <a:t>quick-tansfer stage </a:t>
            </a:r>
            <a:r>
              <a:rPr lang="zh-CN" altLang="en-US"/>
              <a:t>直到最后</a:t>
            </a:r>
            <a:r>
              <a:rPr lang="en-US" altLang="zh-CN"/>
              <a:t>M</a:t>
            </a:r>
            <a:r>
              <a:rPr lang="zh-CN" altLang="en-US"/>
              <a:t>步没有发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生重分配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 Step-by-Step Example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105" y="1826895"/>
            <a:ext cx="4645025" cy="4531995"/>
          </a:xfrm>
        </p:spPr>
        <p:txBody>
          <a:bodyPr>
            <a:normAutofit lnSpcReduction="10000"/>
          </a:bodyPr>
          <a:p>
            <a:r>
              <a:rPr lang="zh-CN" altLang="en-US"/>
              <a:t>从模拟器生成的坐标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positionRecords_1.txt</a:t>
            </a:r>
            <a:r>
              <a:rPr lang="zh-CN" altLang="en-US"/>
              <a:t>文件中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选出</a:t>
            </a:r>
            <a:r>
              <a:rPr lang="en-US" altLang="zh-CN"/>
              <a:t>7</a:t>
            </a:r>
            <a:r>
              <a:rPr lang="zh-CN" altLang="en-US"/>
              <a:t>个点，它们分别属于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group.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M=7   ,    K=3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随机选择</a:t>
            </a:r>
            <a:r>
              <a:rPr lang="en-US" altLang="zh-CN"/>
              <a:t>3</a:t>
            </a:r>
            <a:r>
              <a:rPr lang="zh-CN" altLang="en-US"/>
              <a:t>个点作为初始凝聚点，这里是</a:t>
            </a:r>
            <a:r>
              <a:rPr lang="en-US" altLang="zh-CN"/>
              <a:t>point 3,4,5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6417310" y="1784985"/>
          <a:ext cx="4477385" cy="45707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04265"/>
                <a:gridCol w="1134745"/>
                <a:gridCol w="1118870"/>
                <a:gridCol w="1119505"/>
              </a:tblGrid>
              <a:tr h="58293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groupID</a:t>
                      </a:r>
                      <a:endParaRPr lang="en-US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21.16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42.93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</a:t>
                      </a:r>
                      <a:endParaRPr lang="en-US" b="1"/>
                    </a:p>
                  </a:txBody>
                  <a:tcPr/>
                </a:tc>
              </a:tr>
              <a:tr h="567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28.24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48.96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</a:t>
                      </a:r>
                      <a:endParaRPr lang="en-US" b="1"/>
                    </a:p>
                  </a:txBody>
                  <a:tcPr/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-25.23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11.56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</a:t>
                      </a:r>
                      <a:endParaRPr lang="en-US" b="1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4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21.85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37.95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</a:tr>
              <a:tr h="567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21.33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41.24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6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21.39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39.82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</a:t>
                      </a:r>
                      <a:endParaRPr lang="en-US" b="1"/>
                    </a:p>
                  </a:txBody>
                  <a:tcPr/>
                </a:tc>
              </a:tr>
              <a:tr h="567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-20.33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12.79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</a:t>
                      </a:r>
                      <a:endParaRPr lang="en-US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78880" y="3482340"/>
            <a:ext cx="4861560" cy="1752600"/>
          </a:xfrm>
          <a:prstGeom prst="rect">
            <a:avLst/>
          </a:prstGeom>
          <a:solidFill>
            <a:srgbClr val="FF0000">
              <a:alpha val="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6720" y="271780"/>
            <a:ext cx="10515600" cy="497205"/>
          </a:xfrm>
        </p:spPr>
        <p:txBody>
          <a:bodyPr/>
          <a:p>
            <a:r>
              <a:rPr lang="zh-CN" altLang="en-US"/>
              <a:t>初始凝聚点矩阵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661160" y="969010"/>
          <a:ext cx="3214370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85"/>
                <a:gridCol w="1607185"/>
              </a:tblGrid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-25.23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11.56</a:t>
                      </a:r>
                      <a:endParaRPr lang="en-US"/>
                    </a:p>
                  </a:txBody>
                  <a:tcPr/>
                </a:tc>
              </a:tr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31.95</a:t>
                      </a:r>
                      <a:endParaRPr lang="en-US"/>
                    </a:p>
                  </a:txBody>
                  <a:tcPr/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41.24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0040" y="1349375"/>
            <a:ext cx="1463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C   =</a:t>
            </a:r>
            <a:endParaRPr lang="en-US" altLang="zh-CN" sz="4000"/>
          </a:p>
        </p:txBody>
      </p:sp>
      <p:graphicFrame>
        <p:nvGraphicFramePr>
          <p:cNvPr id="8" name="表格 7"/>
          <p:cNvGraphicFramePr/>
          <p:nvPr/>
        </p:nvGraphicFramePr>
        <p:xfrm>
          <a:off x="5171440" y="986155"/>
          <a:ext cx="517525" cy="143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/>
              </a:tblGrid>
              <a:tr h="523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C1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08760" y="3833495"/>
            <a:ext cx="4663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各点到</a:t>
            </a:r>
            <a:r>
              <a:rPr lang="en-US" altLang="zh-CN" sz="3200"/>
              <a:t>centers </a:t>
            </a:r>
            <a:r>
              <a:rPr lang="zh-CN" altLang="en-US" sz="3200"/>
              <a:t>的距离</a:t>
            </a:r>
            <a:endParaRPr lang="zh-CN" altLang="en-US" sz="3200"/>
          </a:p>
        </p:txBody>
      </p:sp>
      <p:graphicFrame>
        <p:nvGraphicFramePr>
          <p:cNvPr id="10" name="表格 9"/>
          <p:cNvGraphicFramePr/>
          <p:nvPr/>
        </p:nvGraphicFramePr>
        <p:xfrm>
          <a:off x="6583680" y="1661160"/>
          <a:ext cx="491998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995"/>
                <a:gridCol w="1229995"/>
                <a:gridCol w="1229995"/>
                <a:gridCol w="1229995"/>
              </a:tblGrid>
              <a:tr h="577215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3136.109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25.277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2.885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4222.866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151.924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100.311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2912.959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3048.736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2912.959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11.095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3048.736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11.095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2972.052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3.709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2.02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25.523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2412.178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2544.958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622935"/>
            <a:ext cx="10515600" cy="563880"/>
          </a:xfrm>
        </p:spPr>
        <p:txBody>
          <a:bodyPr>
            <a:normAutofit fontScale="25000"/>
          </a:bodyPr>
          <a:p>
            <a:r>
              <a:rPr lang="zh-CN" altLang="en-US" sz="13800"/>
              <a:t>初次分类结果</a:t>
            </a:r>
            <a:endParaRPr lang="zh-CN" altLang="en-US" sz="13800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626110" y="1906270"/>
          <a:ext cx="3062605" cy="3244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045"/>
                <a:gridCol w="1559560"/>
              </a:tblGrid>
              <a:tr h="811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clusterID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811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</a:tr>
              <a:tr h="810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3,5</a:t>
                      </a:r>
                      <a:endParaRPr lang="en-US"/>
                    </a:p>
                  </a:txBody>
                  <a:tcPr/>
                </a:tc>
              </a:tr>
              <a:tr h="811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1,2,4,6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142990" y="1371600"/>
          <a:ext cx="434149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165"/>
                <a:gridCol w="1447165"/>
                <a:gridCol w="1447165"/>
              </a:tblGrid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2941</Words>
  <Application>Kingsoft Office WPP</Application>
  <PresentationFormat>宽屏</PresentationFormat>
  <Paragraphs>880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a step-by-step illustration of             J.A Hartgan's kmeans                                          </vt:lpstr>
      <vt:lpstr>subroutine</vt:lpstr>
      <vt:lpstr>PowerPoint 演示文稿</vt:lpstr>
      <vt:lpstr>PowerPoint 演示文稿</vt:lpstr>
      <vt:lpstr>PowerPoint 演示文稿</vt:lpstr>
      <vt:lpstr>PowerPoint 演示文稿</vt:lpstr>
      <vt:lpstr>A  Step-by-Step Example</vt:lpstr>
      <vt:lpstr>PowerPoint 演示文稿</vt:lpstr>
      <vt:lpstr>PowerPoint 演示文稿</vt:lpstr>
      <vt:lpstr>更新凝聚点为各类重心</vt:lpstr>
      <vt:lpstr>更新cluster成员</vt:lpstr>
      <vt:lpstr>继续考虑point 4</vt:lpstr>
      <vt:lpstr>point 5</vt:lpstr>
      <vt:lpstr>point 7</vt:lpstr>
      <vt:lpstr>one pass through dataset at the optimal-transfer  stage  now:</vt:lpstr>
      <vt:lpstr>quick-transfer stage</vt:lpstr>
      <vt:lpstr>继续，point2 </vt:lpstr>
      <vt:lpstr>     在quick-transfer stage中，已经有连续M步没有发生任何重分配，说明局部已经达到最优化状态。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dell</cp:lastModifiedBy>
  <cp:revision>14</cp:revision>
  <dcterms:created xsi:type="dcterms:W3CDTF">2015-11-25T12:39:00Z</dcterms:created>
  <dcterms:modified xsi:type="dcterms:W3CDTF">2015-11-30T11:12:24Z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