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3/26/2025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4093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3/26/2025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3210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3/26/2025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20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3/26/2025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29425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3/26/2025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37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3/26/2025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0263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3/26/2025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0723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3/26/2025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9853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3/26/2025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3233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3/26/2025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380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3/26/2025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71216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3/26/2025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52314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swirls of paint&#10;&#10;AI-generated content may be incorrect.">
            <a:extLst>
              <a:ext uri="{FF2B5EF4-FFF2-40B4-BE49-F238E27FC236}">
                <a16:creationId xmlns:a16="http://schemas.microsoft.com/office/drawing/2014/main" id="{2BE3FE00-7A2A-28CB-5B18-F4F8232A65AA}"/>
              </a:ext>
            </a:extLst>
          </p:cNvPr>
          <p:cNvPicPr>
            <a:picLocks noChangeAspect="1"/>
          </p:cNvPicPr>
          <p:nvPr/>
        </p:nvPicPr>
        <p:blipFill>
          <a:blip r:embed="rId2"/>
          <a:srcRect t="205" b="14568"/>
          <a:stretch/>
        </p:blipFill>
        <p:spPr>
          <a:xfrm>
            <a:off x="1" y="10"/>
            <a:ext cx="12192000" cy="6857990"/>
          </a:xfrm>
          <a:prstGeom prst="rect">
            <a:avLst/>
          </a:prstGeom>
        </p:spPr>
      </p:pic>
      <p:sp useBgFill="1">
        <p:nvSpPr>
          <p:cNvPr id="11" name="Rectangle 10">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569" y="1066800"/>
            <a:ext cx="51283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E7C78-A60E-3F05-41E5-2F122C5D3A30}"/>
              </a:ext>
            </a:extLst>
          </p:cNvPr>
          <p:cNvSpPr>
            <a:spLocks noGrp="1"/>
          </p:cNvSpPr>
          <p:nvPr>
            <p:ph type="ctrTitle"/>
          </p:nvPr>
        </p:nvSpPr>
        <p:spPr>
          <a:xfrm>
            <a:off x="898737" y="3122579"/>
            <a:ext cx="4359744" cy="1178052"/>
          </a:xfrm>
        </p:spPr>
        <p:txBody>
          <a:bodyPr anchor="t">
            <a:normAutofit/>
          </a:bodyPr>
          <a:lstStyle/>
          <a:p>
            <a:r>
              <a:rPr lang="en-US"/>
              <a:t>DeepFake</a:t>
            </a:r>
            <a:endParaRPr lang="ru-RU" dirty="0"/>
          </a:p>
        </p:txBody>
      </p:sp>
      <p:sp>
        <p:nvSpPr>
          <p:cNvPr id="3" name="Subtitle 2">
            <a:extLst>
              <a:ext uri="{FF2B5EF4-FFF2-40B4-BE49-F238E27FC236}">
                <a16:creationId xmlns:a16="http://schemas.microsoft.com/office/drawing/2014/main" id="{3537FF29-6BAB-F315-CD2A-DEF43E9B7525}"/>
              </a:ext>
            </a:extLst>
          </p:cNvPr>
          <p:cNvSpPr>
            <a:spLocks noGrp="1"/>
          </p:cNvSpPr>
          <p:nvPr>
            <p:ph type="subTitle" idx="1"/>
          </p:nvPr>
        </p:nvSpPr>
        <p:spPr>
          <a:xfrm>
            <a:off x="900273" y="4300631"/>
            <a:ext cx="4358208" cy="933760"/>
          </a:xfrm>
        </p:spPr>
        <p:txBody>
          <a:bodyPr>
            <a:normAutofit/>
          </a:bodyPr>
          <a:lstStyle/>
          <a:p>
            <a:r>
              <a:rPr lang="en-US" dirty="0"/>
              <a:t>Kalybek Aruzhan</a:t>
            </a:r>
            <a:endParaRPr lang="ru-RU" dirty="0"/>
          </a:p>
        </p:txBody>
      </p:sp>
      <p:cxnSp>
        <p:nvCxnSpPr>
          <p:cNvPr id="13" name="Straight Connector 12">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37" y="5780876"/>
            <a:ext cx="513116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BED81519-29BD-461E-210D-8CDFCA5B5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509" y="207817"/>
            <a:ext cx="6095999" cy="6266867"/>
          </a:xfrm>
          <a:prstGeom prst="frame">
            <a:avLst>
              <a:gd name="adj1" fmla="val 8000"/>
            </a:avLst>
          </a:prstGeom>
          <a:solidFill>
            <a:schemeClr val="accent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TIME for Kids | Fakeout">
            <a:extLst>
              <a:ext uri="{FF2B5EF4-FFF2-40B4-BE49-F238E27FC236}">
                <a16:creationId xmlns:a16="http://schemas.microsoft.com/office/drawing/2014/main" id="{10DCA84A-AAD7-0656-26C5-91629CD51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527" y="1648052"/>
            <a:ext cx="5103742" cy="340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03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4DE-B18D-7977-F8B9-B0A7E7457461}"/>
              </a:ext>
            </a:extLst>
          </p:cNvPr>
          <p:cNvSpPr>
            <a:spLocks noGrp="1"/>
          </p:cNvSpPr>
          <p:nvPr>
            <p:ph type="title"/>
          </p:nvPr>
        </p:nvSpPr>
        <p:spPr/>
        <p:txBody>
          <a:bodyPr/>
          <a:lstStyle/>
          <a:p>
            <a:r>
              <a:rPr lang="en-US" dirty="0"/>
              <a:t>Introduction</a:t>
            </a:r>
            <a:endParaRPr lang="ru-RU" dirty="0"/>
          </a:p>
        </p:txBody>
      </p:sp>
      <p:sp>
        <p:nvSpPr>
          <p:cNvPr id="3" name="Content Placeholder 2">
            <a:extLst>
              <a:ext uri="{FF2B5EF4-FFF2-40B4-BE49-F238E27FC236}">
                <a16:creationId xmlns:a16="http://schemas.microsoft.com/office/drawing/2014/main" id="{9F6289F7-6252-E035-E1F6-4A26F951232E}"/>
              </a:ext>
            </a:extLst>
          </p:cNvPr>
          <p:cNvSpPr>
            <a:spLocks noGrp="1"/>
          </p:cNvSpPr>
          <p:nvPr>
            <p:ph idx="1"/>
          </p:nvPr>
        </p:nvSpPr>
        <p:spPr>
          <a:xfrm>
            <a:off x="640080" y="2468880"/>
            <a:ext cx="10890928" cy="3730751"/>
          </a:xfrm>
        </p:spPr>
        <p:txBody>
          <a:bodyPr>
            <a:normAutofit lnSpcReduction="10000"/>
          </a:bodyPr>
          <a:lstStyle/>
          <a:p>
            <a:r>
              <a:rPr lang="en-US" dirty="0"/>
              <a:t>Deepfake images and videos appear authentic but are created using artificial intelligence algorithms. By leveraging deep learning techniques, deepfakes can manipulate facial expressions, voices, and actions to fabricate hyper-realistic yet false content. These AI-generated media are often used for entertainment and creative applications but also pose serious risks, including misinformation, fraud, and privacy violations.</a:t>
            </a:r>
          </a:p>
          <a:p>
            <a:r>
              <a:rPr lang="en-US" dirty="0"/>
              <a:t>Deepfake technology relies on neural networks that analyze large datasets to mimic human features with high accuracy. Even non-experts can create deepfakes using tools like Face2Face and </a:t>
            </a:r>
            <a:r>
              <a:rPr lang="en-US" dirty="0" err="1"/>
              <a:t>FaceSwap</a:t>
            </a:r>
            <a:r>
              <a:rPr lang="en-US" dirty="0"/>
              <a:t>, making their spread more accessible. Given the rising ethical and security concerns, it is crucial to explore deepfake detection methods and mitigation strategies to combat potential threats.</a:t>
            </a:r>
          </a:p>
        </p:txBody>
      </p:sp>
    </p:spTree>
    <p:extLst>
      <p:ext uri="{BB962C8B-B14F-4D97-AF65-F5344CB8AC3E}">
        <p14:creationId xmlns:p14="http://schemas.microsoft.com/office/powerpoint/2010/main" val="537377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0E820-4AC5-941A-81EC-C0F028DA3B6A}"/>
              </a:ext>
            </a:extLst>
          </p:cNvPr>
          <p:cNvSpPr>
            <a:spLocks noGrp="1"/>
          </p:cNvSpPr>
          <p:nvPr>
            <p:ph type="title"/>
          </p:nvPr>
        </p:nvSpPr>
        <p:spPr>
          <a:xfrm>
            <a:off x="5689600" y="1371601"/>
            <a:ext cx="5841408" cy="1097280"/>
          </a:xfrm>
        </p:spPr>
        <p:txBody>
          <a:bodyPr/>
          <a:lstStyle/>
          <a:p>
            <a:r>
              <a:rPr lang="en-US" dirty="0"/>
              <a:t>Generating deepfake</a:t>
            </a:r>
            <a:endParaRPr lang="ru-RU" dirty="0"/>
          </a:p>
        </p:txBody>
      </p:sp>
      <p:sp>
        <p:nvSpPr>
          <p:cNvPr id="3" name="Content Placeholder 2">
            <a:extLst>
              <a:ext uri="{FF2B5EF4-FFF2-40B4-BE49-F238E27FC236}">
                <a16:creationId xmlns:a16="http://schemas.microsoft.com/office/drawing/2014/main" id="{BB9BB765-109C-3C3A-78E4-9E09AFE668A7}"/>
              </a:ext>
            </a:extLst>
          </p:cNvPr>
          <p:cNvSpPr>
            <a:spLocks noGrp="1"/>
          </p:cNvSpPr>
          <p:nvPr>
            <p:ph idx="1"/>
          </p:nvPr>
        </p:nvSpPr>
        <p:spPr>
          <a:xfrm>
            <a:off x="640081" y="1290320"/>
            <a:ext cx="4511040" cy="4909312"/>
          </a:xfrm>
        </p:spPr>
        <p:txBody>
          <a:bodyPr>
            <a:normAutofit/>
          </a:bodyPr>
          <a:lstStyle/>
          <a:p>
            <a:pPr marL="0" indent="0">
              <a:buNone/>
            </a:pPr>
            <a:r>
              <a:rPr lang="en-US" dirty="0"/>
              <a:t>Deepfakes are produced using deep neural networks, specifically through the utilization of autoencoders. This procedure involves the training of a neural network to encode and decode images or videos. The encoder’s role is to take the initial input of an image or video and condense it into a latent code, retaining the critical features while filtering out unnecessary details. Subsequently, this latent code is transmitted to the decoder, which reconstitutes the original content.</a:t>
            </a:r>
            <a:endParaRPr lang="ru-RU" dirty="0"/>
          </a:p>
        </p:txBody>
      </p:sp>
      <p:pic>
        <p:nvPicPr>
          <p:cNvPr id="2050" name="Picture 2" descr="figure 1">
            <a:extLst>
              <a:ext uri="{FF2B5EF4-FFF2-40B4-BE49-F238E27FC236}">
                <a16:creationId xmlns:a16="http://schemas.microsoft.com/office/drawing/2014/main" id="{BA76FAA9-5A2B-42B6-8102-E79F35D9C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3969" y="2633472"/>
            <a:ext cx="6524625"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16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BCD5-D3A1-6442-8C7F-A62385020B84}"/>
              </a:ext>
            </a:extLst>
          </p:cNvPr>
          <p:cNvSpPr>
            <a:spLocks noGrp="1"/>
          </p:cNvSpPr>
          <p:nvPr>
            <p:ph type="title"/>
          </p:nvPr>
        </p:nvSpPr>
        <p:spPr/>
        <p:txBody>
          <a:bodyPr>
            <a:normAutofit fontScale="90000"/>
          </a:bodyPr>
          <a:lstStyle/>
          <a:p>
            <a:r>
              <a:rPr lang="en-US" dirty="0"/>
              <a:t>Tools and software for creating deepfake content</a:t>
            </a:r>
            <a:endParaRPr lang="ru-RU" dirty="0"/>
          </a:p>
        </p:txBody>
      </p:sp>
      <p:sp>
        <p:nvSpPr>
          <p:cNvPr id="3" name="Content Placeholder 2">
            <a:extLst>
              <a:ext uri="{FF2B5EF4-FFF2-40B4-BE49-F238E27FC236}">
                <a16:creationId xmlns:a16="http://schemas.microsoft.com/office/drawing/2014/main" id="{115BD57F-4EDA-7B4C-9D8C-8E6C6B3C547C}"/>
              </a:ext>
            </a:extLst>
          </p:cNvPr>
          <p:cNvSpPr>
            <a:spLocks noGrp="1"/>
          </p:cNvSpPr>
          <p:nvPr>
            <p:ph idx="1"/>
          </p:nvPr>
        </p:nvSpPr>
        <p:spPr>
          <a:xfrm>
            <a:off x="640080" y="2091447"/>
            <a:ext cx="10890928" cy="4108185"/>
          </a:xfrm>
        </p:spPr>
        <p:txBody>
          <a:bodyPr>
            <a:normAutofit fontScale="85000" lnSpcReduction="20000"/>
          </a:bodyPr>
          <a:lstStyle/>
          <a:p>
            <a:pPr>
              <a:buNone/>
            </a:pPr>
            <a:r>
              <a:rPr lang="en-US" dirty="0"/>
              <a:t>The rapid development of deepfake technology has led to the creation of various tools, ranging from research focused software to user-friendly applications. Below are some of the most notable deepfake tools:</a:t>
            </a:r>
          </a:p>
          <a:p>
            <a:pPr>
              <a:buFont typeface="Arial" panose="020B0604020202020204" pitchFamily="34" charset="0"/>
              <a:buChar char="•"/>
            </a:pPr>
            <a:r>
              <a:rPr lang="en-US" b="1" dirty="0" err="1"/>
              <a:t>DeepSwap</a:t>
            </a:r>
            <a:r>
              <a:rPr lang="en-US" dirty="0"/>
              <a:t> – A widely used, user-friendly tool for generating deepfake content quickly. It prohibits explicit content but has received criticism for complex subscription cancellation processes.</a:t>
            </a:r>
          </a:p>
          <a:p>
            <a:pPr>
              <a:buFont typeface="Arial" panose="020B0604020202020204" pitchFamily="34" charset="0"/>
              <a:buChar char="•"/>
            </a:pPr>
            <a:r>
              <a:rPr lang="en-US" b="1" dirty="0" err="1"/>
              <a:t>DeepFace</a:t>
            </a:r>
            <a:r>
              <a:rPr lang="en-US" b="1" dirty="0"/>
              <a:t> Lab</a:t>
            </a:r>
            <a:r>
              <a:rPr lang="en-US" dirty="0"/>
              <a:t> – An advanced, open-source platform favored by researchers for realistic face-swapping and AI-based video editing. While powerful, it requires technical skills to operate.</a:t>
            </a:r>
          </a:p>
          <a:p>
            <a:pPr>
              <a:buFont typeface="Arial" panose="020B0604020202020204" pitchFamily="34" charset="0"/>
              <a:buChar char="•"/>
            </a:pPr>
            <a:r>
              <a:rPr lang="en-US" b="1" dirty="0" err="1"/>
              <a:t>DeepNostalgia</a:t>
            </a:r>
            <a:r>
              <a:rPr lang="en-US" dirty="0"/>
              <a:t> – Known for animating old photographs with realistic expressions, popular in genealogy but controversial due to ethical concerns.</a:t>
            </a:r>
          </a:p>
          <a:p>
            <a:pPr>
              <a:buFont typeface="Arial" panose="020B0604020202020204" pitchFamily="34" charset="0"/>
              <a:buChar char="•"/>
            </a:pPr>
            <a:r>
              <a:rPr lang="en-US" b="1" dirty="0"/>
              <a:t>Deep Art Effects</a:t>
            </a:r>
            <a:r>
              <a:rPr lang="en-US" dirty="0"/>
              <a:t> – Available on mobile and desktop, but suffers from compatibility and quality issues, limiting its adoption.</a:t>
            </a:r>
          </a:p>
          <a:p>
            <a:pPr marL="0" indent="0">
              <a:buNone/>
            </a:pPr>
            <a:r>
              <a:rPr lang="en-US" dirty="0"/>
              <a:t>These tools highlight the accessibility of deepfake technology, raising both creative opportunities and ethical challenges.</a:t>
            </a:r>
          </a:p>
        </p:txBody>
      </p:sp>
    </p:spTree>
    <p:extLst>
      <p:ext uri="{BB962C8B-B14F-4D97-AF65-F5344CB8AC3E}">
        <p14:creationId xmlns:p14="http://schemas.microsoft.com/office/powerpoint/2010/main" val="1507618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9756-D6EE-8DD7-7EB5-852194585848}"/>
              </a:ext>
            </a:extLst>
          </p:cNvPr>
          <p:cNvSpPr>
            <a:spLocks noGrp="1"/>
          </p:cNvSpPr>
          <p:nvPr>
            <p:ph type="title"/>
          </p:nvPr>
        </p:nvSpPr>
        <p:spPr>
          <a:xfrm>
            <a:off x="640080" y="1147865"/>
            <a:ext cx="10890929" cy="1097280"/>
          </a:xfrm>
        </p:spPr>
        <p:txBody>
          <a:bodyPr/>
          <a:lstStyle/>
          <a:p>
            <a:r>
              <a:rPr lang="en-US" dirty="0"/>
              <a:t>History of Deepfakes</a:t>
            </a:r>
            <a:endParaRPr lang="ru-RU" dirty="0"/>
          </a:p>
        </p:txBody>
      </p:sp>
      <p:sp>
        <p:nvSpPr>
          <p:cNvPr id="3" name="Content Placeholder 2">
            <a:extLst>
              <a:ext uri="{FF2B5EF4-FFF2-40B4-BE49-F238E27FC236}">
                <a16:creationId xmlns:a16="http://schemas.microsoft.com/office/drawing/2014/main" id="{DEAC9330-C40B-94C1-053F-B88204A1BE9D}"/>
              </a:ext>
            </a:extLst>
          </p:cNvPr>
          <p:cNvSpPr>
            <a:spLocks noGrp="1"/>
          </p:cNvSpPr>
          <p:nvPr>
            <p:ph idx="1"/>
          </p:nvPr>
        </p:nvSpPr>
        <p:spPr>
          <a:xfrm>
            <a:off x="640080" y="1994170"/>
            <a:ext cx="10890928" cy="4338536"/>
          </a:xfrm>
        </p:spPr>
        <p:txBody>
          <a:bodyPr>
            <a:normAutofit/>
          </a:bodyPr>
          <a:lstStyle/>
          <a:p>
            <a:pPr marL="0" indent="0">
              <a:buNone/>
            </a:pPr>
            <a:r>
              <a:rPr lang="en-US" sz="1600" b="1" dirty="0"/>
              <a:t>1990s: </a:t>
            </a:r>
            <a:r>
              <a:rPr lang="en-US" sz="1600" dirty="0"/>
              <a:t>Researchers began using CGI (computer-generated imagery) to create realistic images of humans, laying the groundwork for future deepfake technology.</a:t>
            </a:r>
          </a:p>
          <a:p>
            <a:pPr marL="0" indent="0">
              <a:buNone/>
            </a:pPr>
            <a:r>
              <a:rPr lang="en-US" sz="1600" b="1" dirty="0"/>
              <a:t>2014</a:t>
            </a:r>
            <a:r>
              <a:rPr lang="en-US" sz="1600" dirty="0"/>
              <a:t>: Ian Goodfellow introduced Generative Adversarial Networks (GANs), a breakthrough in deep learning that would eventually enable sophisticated deepfakes.</a:t>
            </a:r>
          </a:p>
          <a:p>
            <a:pPr marL="0" indent="0">
              <a:buNone/>
            </a:pPr>
            <a:r>
              <a:rPr lang="en-US" sz="1600" b="1" dirty="0"/>
              <a:t>2017</a:t>
            </a:r>
            <a:r>
              <a:rPr lang="en-US" sz="1600" dirty="0"/>
              <a:t>: The term “deepfake” was coined by a Reddit user who created a subreddit for sharing celebrity face-swapped pornography.</a:t>
            </a:r>
          </a:p>
          <a:p>
            <a:pPr marL="0" indent="0">
              <a:buNone/>
            </a:pPr>
            <a:r>
              <a:rPr lang="en-US" sz="1600" b="1" dirty="0"/>
              <a:t>2018</a:t>
            </a:r>
            <a:r>
              <a:rPr lang="en-US" sz="1600" dirty="0"/>
              <a:t>: Deepfakes gained mainstream attention, with platforms like BuzzFeed creating viral videos demonstrating the technology’s potential.</a:t>
            </a:r>
          </a:p>
          <a:p>
            <a:pPr marL="0" indent="0">
              <a:buNone/>
            </a:pPr>
            <a:r>
              <a:rPr lang="en-US" sz="1600" b="1" dirty="0"/>
              <a:t>2019</a:t>
            </a:r>
            <a:r>
              <a:rPr lang="en-US" sz="1600" dirty="0"/>
              <a:t>: The number of deepfake videos online nearly doubled in just nine months, reaching over 15,000.</a:t>
            </a:r>
          </a:p>
          <a:p>
            <a:pPr marL="0" indent="0">
              <a:buNone/>
            </a:pPr>
            <a:r>
              <a:rPr lang="en-US" sz="1600" b="1" dirty="0"/>
              <a:t>2021</a:t>
            </a:r>
            <a:r>
              <a:rPr lang="en-US" sz="1600" dirty="0"/>
              <a:t>: Text-to-image AI models like DALL-E emerged, expanding the scope of synthetic media beyond face-swapping.</a:t>
            </a:r>
          </a:p>
          <a:p>
            <a:pPr marL="0" indent="0">
              <a:buNone/>
            </a:pPr>
            <a:r>
              <a:rPr lang="en-US" sz="1600" b="1" dirty="0"/>
              <a:t>2023-2024</a:t>
            </a:r>
            <a:r>
              <a:rPr lang="en-US" sz="1600" dirty="0"/>
              <a:t>: Deepfake incidents increased by 245% year-over-year, with significant growth in various sectors, including iGaming, marketplaces, and fintech.</a:t>
            </a:r>
          </a:p>
        </p:txBody>
      </p:sp>
    </p:spTree>
    <p:extLst>
      <p:ext uri="{BB962C8B-B14F-4D97-AF65-F5344CB8AC3E}">
        <p14:creationId xmlns:p14="http://schemas.microsoft.com/office/powerpoint/2010/main" val="2533059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05BC-D2A9-12A0-7B1D-0CD783AC5F9E}"/>
              </a:ext>
            </a:extLst>
          </p:cNvPr>
          <p:cNvSpPr>
            <a:spLocks noGrp="1"/>
          </p:cNvSpPr>
          <p:nvPr>
            <p:ph type="title"/>
          </p:nvPr>
        </p:nvSpPr>
        <p:spPr/>
        <p:txBody>
          <a:bodyPr/>
          <a:lstStyle/>
          <a:p>
            <a:r>
              <a:rPr lang="en-US" dirty="0"/>
              <a:t>How Deepfake Technology Works</a:t>
            </a:r>
            <a:endParaRPr lang="ru-RU" dirty="0"/>
          </a:p>
        </p:txBody>
      </p:sp>
      <p:sp>
        <p:nvSpPr>
          <p:cNvPr id="3" name="Content Placeholder 2">
            <a:extLst>
              <a:ext uri="{FF2B5EF4-FFF2-40B4-BE49-F238E27FC236}">
                <a16:creationId xmlns:a16="http://schemas.microsoft.com/office/drawing/2014/main" id="{FEE94ECC-5AA5-0831-AA5C-6CDE77DDB36D}"/>
              </a:ext>
            </a:extLst>
          </p:cNvPr>
          <p:cNvSpPr>
            <a:spLocks noGrp="1"/>
          </p:cNvSpPr>
          <p:nvPr>
            <p:ph idx="1"/>
          </p:nvPr>
        </p:nvSpPr>
        <p:spPr/>
        <p:txBody>
          <a:bodyPr>
            <a:normAutofit fontScale="85000" lnSpcReduction="10000"/>
          </a:bodyPr>
          <a:lstStyle/>
          <a:p>
            <a:pPr marL="0" indent="0">
              <a:buNone/>
            </a:pPr>
            <a:r>
              <a:rPr lang="en-US" b="1" dirty="0"/>
              <a:t>Data collection: </a:t>
            </a:r>
            <a:r>
              <a:rPr lang="en-US" dirty="0"/>
              <a:t>The first step is gathering a substantial dataset of content related to the target subject, be it videos, images, or audio. The more diverse and comprehensive this dataset, the more realistic the final deepfake.</a:t>
            </a:r>
          </a:p>
          <a:p>
            <a:pPr marL="0" indent="0">
              <a:buNone/>
            </a:pPr>
            <a:r>
              <a:rPr lang="en-US" b="1" dirty="0"/>
              <a:t>Training</a:t>
            </a:r>
            <a:r>
              <a:rPr lang="en-US" dirty="0"/>
              <a:t>: Deep learning algorithms are then used to train the AI model on the collected data. This involves analyzing facial features, expressions, and movements to understand how the subject looks and behaves in various contexts.</a:t>
            </a:r>
          </a:p>
          <a:p>
            <a:pPr marL="0" indent="0">
              <a:buNone/>
            </a:pPr>
            <a:r>
              <a:rPr lang="en-US" b="1" dirty="0"/>
              <a:t>Generation</a:t>
            </a:r>
            <a:r>
              <a:rPr lang="en-US" dirty="0"/>
              <a:t>: Once trained, the model can create new content based on the learned patterns. This might involve superimposing the target’s face onto another person’s body in a video or generating entirely new audio using the target’s voice.</a:t>
            </a:r>
          </a:p>
          <a:p>
            <a:pPr marL="0" indent="0">
              <a:buNone/>
            </a:pPr>
            <a:r>
              <a:rPr lang="en-US" b="1" dirty="0"/>
              <a:t>Refinement</a:t>
            </a:r>
            <a:r>
              <a:rPr lang="en-US" dirty="0"/>
              <a:t>: The initial output is often imperfect, so an iterative improvement process follows. Tweaking the output might involve further training, manual adjustments, or using additional AI tools to enhance realism.</a:t>
            </a:r>
            <a:endParaRPr lang="ru-RU" dirty="0"/>
          </a:p>
        </p:txBody>
      </p:sp>
    </p:spTree>
    <p:extLst>
      <p:ext uri="{BB962C8B-B14F-4D97-AF65-F5344CB8AC3E}">
        <p14:creationId xmlns:p14="http://schemas.microsoft.com/office/powerpoint/2010/main" val="196738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D2D3-0208-02A3-6D83-F34D17EB74E2}"/>
              </a:ext>
            </a:extLst>
          </p:cNvPr>
          <p:cNvSpPr>
            <a:spLocks noGrp="1"/>
          </p:cNvSpPr>
          <p:nvPr>
            <p:ph type="title"/>
          </p:nvPr>
        </p:nvSpPr>
        <p:spPr>
          <a:xfrm>
            <a:off x="6457220" y="243192"/>
            <a:ext cx="10890929" cy="1097280"/>
          </a:xfrm>
        </p:spPr>
        <p:txBody>
          <a:bodyPr>
            <a:normAutofit fontScale="90000"/>
          </a:bodyPr>
          <a:lstStyle/>
          <a:p>
            <a:r>
              <a:rPr lang="en-US" dirty="0"/>
              <a:t>Types of Deepfake Scams</a:t>
            </a:r>
            <a:br>
              <a:rPr lang="en-US" dirty="0"/>
            </a:br>
            <a:endParaRPr lang="ru-RU" dirty="0"/>
          </a:p>
        </p:txBody>
      </p:sp>
      <p:sp>
        <p:nvSpPr>
          <p:cNvPr id="3" name="Content Placeholder 2">
            <a:extLst>
              <a:ext uri="{FF2B5EF4-FFF2-40B4-BE49-F238E27FC236}">
                <a16:creationId xmlns:a16="http://schemas.microsoft.com/office/drawing/2014/main" id="{2FDA2E8F-9342-5823-AEC8-263A4903DB70}"/>
              </a:ext>
            </a:extLst>
          </p:cNvPr>
          <p:cNvSpPr>
            <a:spLocks noGrp="1"/>
          </p:cNvSpPr>
          <p:nvPr>
            <p:ph idx="1"/>
          </p:nvPr>
        </p:nvSpPr>
        <p:spPr>
          <a:xfrm>
            <a:off x="640080" y="1195754"/>
            <a:ext cx="10890928" cy="5419054"/>
          </a:xfrm>
        </p:spPr>
        <p:txBody>
          <a:bodyPr>
            <a:normAutofit fontScale="85000" lnSpcReduction="20000"/>
          </a:bodyPr>
          <a:lstStyle/>
          <a:p>
            <a:pPr marL="0" indent="0">
              <a:buNone/>
            </a:pPr>
            <a:r>
              <a:rPr lang="en-US" b="1" dirty="0"/>
              <a:t>Financial fraud: </a:t>
            </a:r>
            <a:r>
              <a:rPr lang="en-US" dirty="0"/>
              <a:t>Criminals use deepfake audio or video to impersonate executives, authorizing fraudulent wire transfers or financial transactions. This type of scam led to a $25 million loss in a recent high-profile case.</a:t>
            </a:r>
          </a:p>
          <a:p>
            <a:pPr marL="0" indent="0">
              <a:buNone/>
            </a:pPr>
            <a:r>
              <a:rPr lang="en-US" b="1" dirty="0"/>
              <a:t>Account takeover: </a:t>
            </a:r>
            <a:r>
              <a:rPr lang="en-US" dirty="0"/>
              <a:t>Deepfakes are used to bypass biometric security measures, allowing fraudsters to gain unauthorized access to accounts. Gartner predicted that in 2023, deepfakes would play a role in 20% of successful account takeover attacks.</a:t>
            </a:r>
          </a:p>
          <a:p>
            <a:pPr marL="0" indent="0">
              <a:buNone/>
            </a:pPr>
            <a:r>
              <a:rPr lang="en-US" b="1" dirty="0"/>
              <a:t>Application fraud: </a:t>
            </a:r>
            <a:r>
              <a:rPr lang="en-US" dirty="0"/>
              <a:t>Scammers create synthetic identities using deepfake technology to apply for loans and credit cards or open bank accounts fraudulently.</a:t>
            </a:r>
          </a:p>
          <a:p>
            <a:pPr marL="0" indent="0">
              <a:buNone/>
            </a:pPr>
            <a:r>
              <a:rPr lang="en-US" b="1" dirty="0"/>
              <a:t>Stock price manipulation</a:t>
            </a:r>
            <a:r>
              <a:rPr lang="en-US" dirty="0"/>
              <a:t>: Fabricated videos or audio of company executives making announcements are used to artificially influence stock prices.</a:t>
            </a:r>
          </a:p>
          <a:p>
            <a:pPr marL="0" indent="0">
              <a:buNone/>
            </a:pPr>
            <a:r>
              <a:rPr lang="en-US" b="1" dirty="0"/>
              <a:t>Reputation damage</a:t>
            </a:r>
            <a:r>
              <a:rPr lang="en-US" dirty="0"/>
              <a:t>: Deepfakes can create false social media posts or videos of executives or employees engaging in inappropriate behavior, damaging a company’s brand and reputation.</a:t>
            </a:r>
          </a:p>
          <a:p>
            <a:pPr marL="0" indent="0">
              <a:buNone/>
            </a:pPr>
            <a:r>
              <a:rPr lang="en-US" b="1" dirty="0"/>
              <a:t>Social engineering</a:t>
            </a:r>
            <a:r>
              <a:rPr lang="en-US" dirty="0"/>
              <a:t>: Deepfakes enhance the effectiveness of phishing attacks by creating more convincing impersonations of trusted individuals.</a:t>
            </a:r>
          </a:p>
          <a:p>
            <a:pPr marL="0" indent="0">
              <a:buNone/>
            </a:pPr>
            <a:r>
              <a:rPr lang="en-US" b="1" dirty="0"/>
              <a:t>Employee exploitation</a:t>
            </a:r>
            <a:r>
              <a:rPr lang="en-US" dirty="0"/>
              <a:t>: Malicious actors create non-consensual deepfake content of employees, leading to potential harassment, blackmail, or reputational damage.</a:t>
            </a:r>
          </a:p>
          <a:p>
            <a:pPr marL="0" indent="0">
              <a:buNone/>
            </a:pPr>
            <a:r>
              <a:rPr lang="en-US" b="1" dirty="0"/>
              <a:t>Disinformation campaigns</a:t>
            </a:r>
            <a:r>
              <a:rPr lang="en-US" dirty="0"/>
              <a:t>: Deepfakes are used to spread false information rapidly, potentially influencing public opinion or election outcomes.</a:t>
            </a:r>
            <a:endParaRPr lang="ru-RU" dirty="0"/>
          </a:p>
        </p:txBody>
      </p:sp>
    </p:spTree>
    <p:extLst>
      <p:ext uri="{BB962C8B-B14F-4D97-AF65-F5344CB8AC3E}">
        <p14:creationId xmlns:p14="http://schemas.microsoft.com/office/powerpoint/2010/main" val="421865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CB7D-B508-5C6F-156B-E5EDE83742C2}"/>
              </a:ext>
            </a:extLst>
          </p:cNvPr>
          <p:cNvSpPr>
            <a:spLocks noGrp="1"/>
          </p:cNvSpPr>
          <p:nvPr>
            <p:ph type="title"/>
          </p:nvPr>
        </p:nvSpPr>
        <p:spPr>
          <a:xfrm>
            <a:off x="614877" y="177044"/>
            <a:ext cx="10890929" cy="1097280"/>
          </a:xfrm>
        </p:spPr>
        <p:txBody>
          <a:bodyPr/>
          <a:lstStyle/>
          <a:p>
            <a:r>
              <a:rPr lang="en-US" dirty="0"/>
              <a:t>Example</a:t>
            </a:r>
            <a:endParaRPr lang="ru-RU" dirty="0"/>
          </a:p>
        </p:txBody>
      </p:sp>
      <p:pic>
        <p:nvPicPr>
          <p:cNvPr id="5" name="Picture 4" descr="A person in a suit and tie&#10;&#10;AI-generated content may be incorrect.">
            <a:extLst>
              <a:ext uri="{FF2B5EF4-FFF2-40B4-BE49-F238E27FC236}">
                <a16:creationId xmlns:a16="http://schemas.microsoft.com/office/drawing/2014/main" id="{37B16664-A340-887A-FE86-92A0912C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315" y="351888"/>
            <a:ext cx="2005264" cy="3012910"/>
          </a:xfrm>
          <a:prstGeom prst="rect">
            <a:avLst/>
          </a:prstGeom>
        </p:spPr>
      </p:pic>
      <p:pic>
        <p:nvPicPr>
          <p:cNvPr id="7" name="Picture 6">
            <a:extLst>
              <a:ext uri="{FF2B5EF4-FFF2-40B4-BE49-F238E27FC236}">
                <a16:creationId xmlns:a16="http://schemas.microsoft.com/office/drawing/2014/main" id="{43921F6A-D546-9513-C07E-1E96AD8CBEBA}"/>
              </a:ext>
            </a:extLst>
          </p:cNvPr>
          <p:cNvPicPr>
            <a:picLocks noChangeAspect="1"/>
          </p:cNvPicPr>
          <p:nvPr/>
        </p:nvPicPr>
        <p:blipFill>
          <a:blip r:embed="rId3"/>
          <a:srcRect l="1963"/>
          <a:stretch/>
        </p:blipFill>
        <p:spPr>
          <a:xfrm>
            <a:off x="8842441" y="3429000"/>
            <a:ext cx="2607013" cy="3186904"/>
          </a:xfrm>
          <a:prstGeom prst="rect">
            <a:avLst/>
          </a:prstGeom>
        </p:spPr>
      </p:pic>
      <p:pic>
        <p:nvPicPr>
          <p:cNvPr id="9" name="Picture 8" descr="A person in a leather jacket&#10;&#10;AI-generated content may be incorrect.">
            <a:extLst>
              <a:ext uri="{FF2B5EF4-FFF2-40B4-BE49-F238E27FC236}">
                <a16:creationId xmlns:a16="http://schemas.microsoft.com/office/drawing/2014/main" id="{32ECAA09-271D-7C9A-A67B-364C5BCF9F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79" y="3429000"/>
            <a:ext cx="2638165" cy="3186904"/>
          </a:xfrm>
          <a:prstGeom prst="rect">
            <a:avLst/>
          </a:prstGeom>
        </p:spPr>
      </p:pic>
      <p:pic>
        <p:nvPicPr>
          <p:cNvPr id="13" name="Picture 12" descr="A person in a suit&#10;&#10;AI-generated content may be incorrect.">
            <a:extLst>
              <a:ext uri="{FF2B5EF4-FFF2-40B4-BE49-F238E27FC236}">
                <a16:creationId xmlns:a16="http://schemas.microsoft.com/office/drawing/2014/main" id="{5B2CA1DD-3BAF-3284-A9AC-3A1359EF15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8732" y="3818492"/>
            <a:ext cx="2903220" cy="2407920"/>
          </a:xfrm>
          <a:prstGeom prst="rect">
            <a:avLst/>
          </a:prstGeom>
        </p:spPr>
      </p:pic>
      <p:sp>
        <p:nvSpPr>
          <p:cNvPr id="16" name="Arrow: Striped Right 15">
            <a:extLst>
              <a:ext uri="{FF2B5EF4-FFF2-40B4-BE49-F238E27FC236}">
                <a16:creationId xmlns:a16="http://schemas.microsoft.com/office/drawing/2014/main" id="{F96CDD4D-678A-E0A9-15A4-4B63279915D9}"/>
              </a:ext>
            </a:extLst>
          </p:cNvPr>
          <p:cNvSpPr/>
          <p:nvPr/>
        </p:nvSpPr>
        <p:spPr>
          <a:xfrm>
            <a:off x="7830765" y="4941652"/>
            <a:ext cx="778213" cy="671208"/>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CC64121C-C77E-FFDA-AB36-38B24C5A0F59}"/>
              </a:ext>
            </a:extLst>
          </p:cNvPr>
          <p:cNvSpPr txBox="1"/>
          <p:nvPr/>
        </p:nvSpPr>
        <p:spPr>
          <a:xfrm>
            <a:off x="3640575" y="4716958"/>
            <a:ext cx="7050121" cy="769441"/>
          </a:xfrm>
          <a:prstGeom prst="rect">
            <a:avLst/>
          </a:prstGeom>
          <a:noFill/>
        </p:spPr>
        <p:txBody>
          <a:bodyPr wrap="square">
            <a:spAutoFit/>
          </a:bodyPr>
          <a:lstStyle/>
          <a:p>
            <a:r>
              <a:rPr lang="en-US" sz="4400" b="1" dirty="0"/>
              <a:t>&amp;</a:t>
            </a:r>
            <a:endParaRPr lang="ru-RU" sz="4400" b="1" dirty="0"/>
          </a:p>
        </p:txBody>
      </p:sp>
      <p:pic>
        <p:nvPicPr>
          <p:cNvPr id="22" name="Picture 21" descr="A person in a suit and tie&#10;&#10;AI-generated content may be incorrect.">
            <a:extLst>
              <a:ext uri="{FF2B5EF4-FFF2-40B4-BE49-F238E27FC236}">
                <a16:creationId xmlns:a16="http://schemas.microsoft.com/office/drawing/2014/main" id="{90974AFE-DE49-C08E-DCC4-9311E1BA54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9700" y="328743"/>
            <a:ext cx="2143125" cy="3000375"/>
          </a:xfrm>
          <a:prstGeom prst="rect">
            <a:avLst/>
          </a:prstGeom>
        </p:spPr>
      </p:pic>
      <p:pic>
        <p:nvPicPr>
          <p:cNvPr id="24" name="Picture 23" descr="A person in a suit and tie&#10;&#10;AI-generated content may be incorrect.">
            <a:extLst>
              <a:ext uri="{FF2B5EF4-FFF2-40B4-BE49-F238E27FC236}">
                <a16:creationId xmlns:a16="http://schemas.microsoft.com/office/drawing/2014/main" id="{C6EA88C1-84F9-2DBD-0530-D99D8E9A87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2744" y="287686"/>
            <a:ext cx="2047995" cy="3077112"/>
          </a:xfrm>
          <a:prstGeom prst="rect">
            <a:avLst/>
          </a:prstGeom>
        </p:spPr>
      </p:pic>
      <p:sp>
        <p:nvSpPr>
          <p:cNvPr id="26" name="TextBox 25">
            <a:extLst>
              <a:ext uri="{FF2B5EF4-FFF2-40B4-BE49-F238E27FC236}">
                <a16:creationId xmlns:a16="http://schemas.microsoft.com/office/drawing/2014/main" id="{20759FF9-E3AF-27B8-0A00-FBA3BDD8EF9B}"/>
              </a:ext>
            </a:extLst>
          </p:cNvPr>
          <p:cNvSpPr txBox="1"/>
          <p:nvPr/>
        </p:nvSpPr>
        <p:spPr>
          <a:xfrm>
            <a:off x="5312728" y="1519984"/>
            <a:ext cx="6094378" cy="707886"/>
          </a:xfrm>
          <a:prstGeom prst="rect">
            <a:avLst/>
          </a:prstGeom>
          <a:noFill/>
        </p:spPr>
        <p:txBody>
          <a:bodyPr wrap="square">
            <a:spAutoFit/>
          </a:bodyPr>
          <a:lstStyle/>
          <a:p>
            <a:r>
              <a:rPr lang="en-US" sz="4000" b="1" dirty="0"/>
              <a:t>&amp;</a:t>
            </a:r>
            <a:endParaRPr lang="ru-RU" sz="4000" dirty="0"/>
          </a:p>
        </p:txBody>
      </p:sp>
      <p:sp>
        <p:nvSpPr>
          <p:cNvPr id="28" name="Arrow: Striped Right 27">
            <a:extLst>
              <a:ext uri="{FF2B5EF4-FFF2-40B4-BE49-F238E27FC236}">
                <a16:creationId xmlns:a16="http://schemas.microsoft.com/office/drawing/2014/main" id="{8551DC03-407C-B12A-3F11-5408587962B2}"/>
              </a:ext>
            </a:extLst>
          </p:cNvPr>
          <p:cNvSpPr/>
          <p:nvPr/>
        </p:nvSpPr>
        <p:spPr>
          <a:xfrm>
            <a:off x="8290736" y="1591064"/>
            <a:ext cx="778213" cy="671208"/>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946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881A-5401-D9FB-CBF6-0EBBDEE2C1E3}"/>
              </a:ext>
            </a:extLst>
          </p:cNvPr>
          <p:cNvSpPr>
            <a:spLocks noGrp="1"/>
          </p:cNvSpPr>
          <p:nvPr>
            <p:ph type="title"/>
          </p:nvPr>
        </p:nvSpPr>
        <p:spPr/>
        <p:txBody>
          <a:bodyPr/>
          <a:lstStyle/>
          <a:p>
            <a:r>
              <a:rPr lang="kk-KZ" dirty="0"/>
              <a:t>С</a:t>
            </a:r>
            <a:r>
              <a:rPr lang="en-US" dirty="0" err="1"/>
              <a:t>onclusion</a:t>
            </a:r>
            <a:endParaRPr lang="ru-RU" dirty="0"/>
          </a:p>
        </p:txBody>
      </p:sp>
      <p:sp>
        <p:nvSpPr>
          <p:cNvPr id="3" name="Content Placeholder 2">
            <a:extLst>
              <a:ext uri="{FF2B5EF4-FFF2-40B4-BE49-F238E27FC236}">
                <a16:creationId xmlns:a16="http://schemas.microsoft.com/office/drawing/2014/main" id="{FEF4CC64-7741-D199-7C29-6AA7785378A8}"/>
              </a:ext>
            </a:extLst>
          </p:cNvPr>
          <p:cNvSpPr>
            <a:spLocks noGrp="1"/>
          </p:cNvSpPr>
          <p:nvPr>
            <p:ph idx="1"/>
          </p:nvPr>
        </p:nvSpPr>
        <p:spPr/>
        <p:txBody>
          <a:bodyPr/>
          <a:lstStyle/>
          <a:p>
            <a:pPr marL="0" indent="0">
              <a:buNone/>
            </a:pPr>
            <a:r>
              <a:rPr lang="en-US" dirty="0"/>
              <a:t>Deepfake technology is a powerful tool with both positive and negative implications. While it enhances entertainment, education, and creative industries, it also poses risks like misinformation, fraud, and privacy violations. As deepfake creation becomes more accessible, the need for advanced detection methods, legal regulations, and digital literacy grows. A balanced approach is essential to mitigate risks and ensure the responsible use of this technology.</a:t>
            </a:r>
            <a:endParaRPr lang="ru-RU" dirty="0"/>
          </a:p>
        </p:txBody>
      </p:sp>
    </p:spTree>
    <p:extLst>
      <p:ext uri="{BB962C8B-B14F-4D97-AF65-F5344CB8AC3E}">
        <p14:creationId xmlns:p14="http://schemas.microsoft.com/office/powerpoint/2010/main" val="890141863"/>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44</TotalTime>
  <Words>986</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Grandview Display</vt:lpstr>
      <vt:lpstr>DashVTI</vt:lpstr>
      <vt:lpstr>DeepFake</vt:lpstr>
      <vt:lpstr>Introduction</vt:lpstr>
      <vt:lpstr>Generating deepfake</vt:lpstr>
      <vt:lpstr>Tools and software for creating deepfake content</vt:lpstr>
      <vt:lpstr>History of Deepfakes</vt:lpstr>
      <vt:lpstr>How Deepfake Technology Works</vt:lpstr>
      <vt:lpstr>Types of Deepfake Scams </vt:lpstr>
      <vt:lpstr>Example</vt:lpstr>
      <vt:lpstr>Сonclusion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Aruzhan Kalybek</dc:creator>
  <cp:lastModifiedBy>Aruzhan Kalybek</cp:lastModifiedBy>
  <cp:revision>1</cp:revision>
  <dcterms:created xsi:type="dcterms:W3CDTF">2025-03-26T18:23:50Z</dcterms:created>
  <dcterms:modified xsi:type="dcterms:W3CDTF">2025-03-26T19:08:06Z</dcterms:modified>
</cp:coreProperties>
</file>