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0" r:id="rId5"/>
    <p:sldId id="262" r:id="rId6"/>
    <p:sldId id="258" r:id="rId7"/>
    <p:sldId id="261"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3/20/2025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5303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3/20/2025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2589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3/20/2025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14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3/20/2025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9422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3/20/2025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90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3/20/2025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4924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3/20/2025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79915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3/20/2025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1681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3/20/2025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853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3/20/2025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2725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3/20/2025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0233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3/20/2025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32827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A close-up of a camouflage&#10;&#10;AI-generated content may be incorrect.">
            <a:extLst>
              <a:ext uri="{FF2B5EF4-FFF2-40B4-BE49-F238E27FC236}">
                <a16:creationId xmlns:a16="http://schemas.microsoft.com/office/drawing/2014/main" id="{9DC6D668-C65E-7E78-83FF-2602B108998F}"/>
              </a:ext>
            </a:extLst>
          </p:cNvPr>
          <p:cNvPicPr>
            <a:picLocks noChangeAspect="1"/>
          </p:cNvPicPr>
          <p:nvPr/>
        </p:nvPicPr>
        <p:blipFill>
          <a:blip r:embed="rId2"/>
          <a:srcRect t="1040" r="-1" b="-1"/>
          <a:stretch/>
        </p:blipFill>
        <p:spPr>
          <a:xfrm>
            <a:off x="5261956" y="10"/>
            <a:ext cx="6930043" cy="6857990"/>
          </a:xfrm>
          <a:prstGeom prst="rect">
            <a:avLst/>
          </a:prstGeom>
        </p:spPr>
      </p:pic>
      <p:sp>
        <p:nvSpPr>
          <p:cNvPr id="2" name="Title 1">
            <a:extLst>
              <a:ext uri="{FF2B5EF4-FFF2-40B4-BE49-F238E27FC236}">
                <a16:creationId xmlns:a16="http://schemas.microsoft.com/office/drawing/2014/main" id="{6F4495CC-6001-9299-FDC2-5F8917BA07F6}"/>
              </a:ext>
            </a:extLst>
          </p:cNvPr>
          <p:cNvSpPr>
            <a:spLocks noGrp="1"/>
          </p:cNvSpPr>
          <p:nvPr>
            <p:ph type="ctrTitle"/>
          </p:nvPr>
        </p:nvSpPr>
        <p:spPr>
          <a:xfrm>
            <a:off x="514117" y="952500"/>
            <a:ext cx="4124557" cy="3524250"/>
          </a:xfrm>
        </p:spPr>
        <p:txBody>
          <a:bodyPr>
            <a:normAutofit/>
          </a:bodyPr>
          <a:lstStyle/>
          <a:p>
            <a:r>
              <a:rPr lang="en-US" sz="5800"/>
              <a:t>Face Filters with Python </a:t>
            </a:r>
            <a:endParaRPr lang="ru-RU" sz="5800"/>
          </a:p>
        </p:txBody>
      </p:sp>
      <p:sp>
        <p:nvSpPr>
          <p:cNvPr id="3" name="Subtitle 2">
            <a:extLst>
              <a:ext uri="{FF2B5EF4-FFF2-40B4-BE49-F238E27FC236}">
                <a16:creationId xmlns:a16="http://schemas.microsoft.com/office/drawing/2014/main" id="{4B7AA054-4003-2BBD-E184-389D7E2E4790}"/>
              </a:ext>
            </a:extLst>
          </p:cNvPr>
          <p:cNvSpPr>
            <a:spLocks noGrp="1"/>
          </p:cNvSpPr>
          <p:nvPr>
            <p:ph type="subTitle" idx="1"/>
          </p:nvPr>
        </p:nvSpPr>
        <p:spPr>
          <a:xfrm>
            <a:off x="514118" y="5374291"/>
            <a:ext cx="4057882" cy="972532"/>
          </a:xfrm>
        </p:spPr>
        <p:txBody>
          <a:bodyPr anchor="t">
            <a:normAutofit/>
          </a:bodyPr>
          <a:lstStyle/>
          <a:p>
            <a:r>
              <a:rPr lang="en-US" dirty="0"/>
              <a:t>Kalybek Aruzhan</a:t>
            </a:r>
            <a:endParaRPr lang="ru-RU" dirty="0"/>
          </a:p>
        </p:txBody>
      </p:sp>
      <p:cxnSp>
        <p:nvCxnSpPr>
          <p:cNvPr id="11" name="Straight Connector 10">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0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08EF-86F6-327B-ED41-F19FD5CC6A5F}"/>
              </a:ext>
            </a:extLst>
          </p:cNvPr>
          <p:cNvSpPr>
            <a:spLocks noGrp="1"/>
          </p:cNvSpPr>
          <p:nvPr>
            <p:ph type="title"/>
          </p:nvPr>
        </p:nvSpPr>
        <p:spPr>
          <a:xfrm>
            <a:off x="640079" y="418291"/>
            <a:ext cx="10890929" cy="1097280"/>
          </a:xfrm>
        </p:spPr>
        <p:txBody>
          <a:bodyPr>
            <a:normAutofit fontScale="90000"/>
          </a:bodyPr>
          <a:lstStyle/>
          <a:p>
            <a:pPr algn="ctr"/>
            <a:r>
              <a:rPr lang="en-US" b="0" i="0" dirty="0">
                <a:solidFill>
                  <a:srgbClr val="333333"/>
                </a:solidFill>
                <a:effectLst/>
                <a:latin typeface="Montserrat" panose="00000500000000000000" pitchFamily="2" charset="-52"/>
              </a:rPr>
              <a:t>USES OF THE FACE FILTERS USING COMPUTER VISION</a:t>
            </a:r>
            <a:br>
              <a:rPr lang="en-US" b="0" i="0" dirty="0">
                <a:solidFill>
                  <a:srgbClr val="333333"/>
                </a:solidFill>
                <a:effectLst/>
                <a:latin typeface="Montserrat" panose="00000500000000000000" pitchFamily="2" charset="-52"/>
              </a:rPr>
            </a:br>
            <a:endParaRPr lang="ru-RU" dirty="0"/>
          </a:p>
        </p:txBody>
      </p:sp>
      <p:sp>
        <p:nvSpPr>
          <p:cNvPr id="4" name="Rectangle: Rounded Corners 3">
            <a:extLst>
              <a:ext uri="{FF2B5EF4-FFF2-40B4-BE49-F238E27FC236}">
                <a16:creationId xmlns:a16="http://schemas.microsoft.com/office/drawing/2014/main" id="{09101E78-FB84-C961-4705-302282F8EF93}"/>
              </a:ext>
            </a:extLst>
          </p:cNvPr>
          <p:cNvSpPr/>
          <p:nvPr/>
        </p:nvSpPr>
        <p:spPr>
          <a:xfrm>
            <a:off x="653050" y="1887166"/>
            <a:ext cx="2790541" cy="797668"/>
          </a:xfrm>
          <a:prstGeom prst="roundRect">
            <a:avLst/>
          </a:prstGeom>
          <a:solidFill>
            <a:schemeClr val="bg2">
              <a:lumMod val="7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Computer Entertainment</a:t>
            </a:r>
            <a:endParaRPr lang="en-US" dirty="0"/>
          </a:p>
        </p:txBody>
      </p:sp>
      <p:sp>
        <p:nvSpPr>
          <p:cNvPr id="5" name="Rectangle: Rounded Corners 4">
            <a:extLst>
              <a:ext uri="{FF2B5EF4-FFF2-40B4-BE49-F238E27FC236}">
                <a16:creationId xmlns:a16="http://schemas.microsoft.com/office/drawing/2014/main" id="{9D7C642D-B7C7-004A-15D6-A696381B1A20}"/>
              </a:ext>
            </a:extLst>
          </p:cNvPr>
          <p:cNvSpPr/>
          <p:nvPr/>
        </p:nvSpPr>
        <p:spPr>
          <a:xfrm>
            <a:off x="9576314" y="1886842"/>
            <a:ext cx="2143327" cy="797668"/>
          </a:xfrm>
          <a:prstGeom prst="roundRect">
            <a:avLst/>
          </a:prstGeom>
          <a:solidFill>
            <a:schemeClr val="bg2">
              <a:lumMod val="7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Clothes tryouts</a:t>
            </a:r>
          </a:p>
        </p:txBody>
      </p:sp>
      <p:sp>
        <p:nvSpPr>
          <p:cNvPr id="6" name="Rectangle: Rounded Corners 5">
            <a:extLst>
              <a:ext uri="{FF2B5EF4-FFF2-40B4-BE49-F238E27FC236}">
                <a16:creationId xmlns:a16="http://schemas.microsoft.com/office/drawing/2014/main" id="{0C098ACF-B61B-1DE1-0410-FC9628E938E1}"/>
              </a:ext>
            </a:extLst>
          </p:cNvPr>
          <p:cNvSpPr/>
          <p:nvPr/>
        </p:nvSpPr>
        <p:spPr>
          <a:xfrm>
            <a:off x="6807903" y="1886842"/>
            <a:ext cx="2046051" cy="797668"/>
          </a:xfrm>
          <a:prstGeom prst="roundRect">
            <a:avLst/>
          </a:prstGeom>
          <a:solidFill>
            <a:schemeClr val="bg2">
              <a:lumMod val="7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Prevent crime</a:t>
            </a:r>
          </a:p>
        </p:txBody>
      </p:sp>
      <p:sp>
        <p:nvSpPr>
          <p:cNvPr id="7" name="Rectangle: Rounded Corners 6">
            <a:extLst>
              <a:ext uri="{FF2B5EF4-FFF2-40B4-BE49-F238E27FC236}">
                <a16:creationId xmlns:a16="http://schemas.microsoft.com/office/drawing/2014/main" id="{403B5187-9948-4337-F947-3DBE0955C994}"/>
              </a:ext>
            </a:extLst>
          </p:cNvPr>
          <p:cNvSpPr/>
          <p:nvPr/>
        </p:nvSpPr>
        <p:spPr>
          <a:xfrm>
            <a:off x="4165951" y="1886842"/>
            <a:ext cx="1919592" cy="797668"/>
          </a:xfrm>
          <a:prstGeom prst="roundRect">
            <a:avLst/>
          </a:prstGeom>
          <a:solidFill>
            <a:schemeClr val="bg2">
              <a:lumMod val="75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Virtual try-on</a:t>
            </a:r>
          </a:p>
        </p:txBody>
      </p:sp>
      <p:cxnSp>
        <p:nvCxnSpPr>
          <p:cNvPr id="9" name="Straight Arrow Connector 8">
            <a:extLst>
              <a:ext uri="{FF2B5EF4-FFF2-40B4-BE49-F238E27FC236}">
                <a16:creationId xmlns:a16="http://schemas.microsoft.com/office/drawing/2014/main" id="{CFF4CFB2-D8A0-DB33-D4BC-2961DB41DDDE}"/>
              </a:ext>
            </a:extLst>
          </p:cNvPr>
          <p:cNvCxnSpPr>
            <a:stCxn id="4" idx="2"/>
          </p:cNvCxnSpPr>
          <p:nvPr/>
        </p:nvCxnSpPr>
        <p:spPr>
          <a:xfrm flipH="1">
            <a:off x="2048320" y="2684834"/>
            <a:ext cx="1" cy="632298"/>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8166C62-086A-F940-107C-6619339AC79F}"/>
              </a:ext>
            </a:extLst>
          </p:cNvPr>
          <p:cNvCxnSpPr/>
          <p:nvPr/>
        </p:nvCxnSpPr>
        <p:spPr>
          <a:xfrm flipH="1">
            <a:off x="5125745" y="2684510"/>
            <a:ext cx="1" cy="632298"/>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B5EFC-C2B6-2BA1-D179-BF61F996E747}"/>
              </a:ext>
            </a:extLst>
          </p:cNvPr>
          <p:cNvCxnSpPr/>
          <p:nvPr/>
        </p:nvCxnSpPr>
        <p:spPr>
          <a:xfrm flipH="1">
            <a:off x="7830928" y="2684510"/>
            <a:ext cx="1" cy="632298"/>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3017A00-7700-E844-E735-08A36D19CE93}"/>
              </a:ext>
            </a:extLst>
          </p:cNvPr>
          <p:cNvCxnSpPr/>
          <p:nvPr/>
        </p:nvCxnSpPr>
        <p:spPr>
          <a:xfrm flipH="1">
            <a:off x="10536110" y="2684510"/>
            <a:ext cx="1" cy="632298"/>
          </a:xfrm>
          <a:prstGeom prst="straightConnector1">
            <a:avLst/>
          </a:prstGeom>
          <a:ln w="285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56E3F3F-508A-1580-5CD9-B08745BA313B}"/>
              </a:ext>
            </a:extLst>
          </p:cNvPr>
          <p:cNvSpPr txBox="1"/>
          <p:nvPr/>
        </p:nvSpPr>
        <p:spPr>
          <a:xfrm>
            <a:off x="911401" y="3653374"/>
            <a:ext cx="2273837" cy="2031325"/>
          </a:xfrm>
          <a:prstGeom prst="rect">
            <a:avLst/>
          </a:prstGeom>
          <a:noFill/>
        </p:spPr>
        <p:txBody>
          <a:bodyPr wrap="square">
            <a:spAutoFit/>
          </a:bodyPr>
          <a:lstStyle/>
          <a:p>
            <a:pPr algn="ctr"/>
            <a:r>
              <a:rPr lang="en-US" sz="1400" b="0" i="0" dirty="0">
                <a:solidFill>
                  <a:srgbClr val="383838"/>
                </a:solidFill>
                <a:effectLst/>
              </a:rPr>
              <a:t>The Face Filters using Computer Vision application has been used to attract people of all age groups due to its unique and fun features to try it at least once in their lifetime and come off surprised every time. </a:t>
            </a:r>
            <a:endParaRPr lang="ru-RU" sz="1400" dirty="0"/>
          </a:p>
        </p:txBody>
      </p:sp>
      <p:sp>
        <p:nvSpPr>
          <p:cNvPr id="16" name="TextBox 15">
            <a:extLst>
              <a:ext uri="{FF2B5EF4-FFF2-40B4-BE49-F238E27FC236}">
                <a16:creationId xmlns:a16="http://schemas.microsoft.com/office/drawing/2014/main" id="{2F858963-C29C-437A-E880-8F7D8977739E}"/>
              </a:ext>
            </a:extLst>
          </p:cNvPr>
          <p:cNvSpPr txBox="1"/>
          <p:nvPr/>
        </p:nvSpPr>
        <p:spPr>
          <a:xfrm>
            <a:off x="3949956" y="3541193"/>
            <a:ext cx="2351577" cy="2677656"/>
          </a:xfrm>
          <a:prstGeom prst="rect">
            <a:avLst/>
          </a:prstGeom>
          <a:noFill/>
        </p:spPr>
        <p:txBody>
          <a:bodyPr wrap="square">
            <a:spAutoFit/>
          </a:bodyPr>
          <a:lstStyle/>
          <a:p>
            <a:pPr algn="ctr"/>
            <a:r>
              <a:rPr lang="en-US" sz="1400" dirty="0"/>
              <a:t>Face filters using computer vision allow virtual try-ons to help market products. The application detects the face using 68 landmark points, covering the forehead, chin, and ears. This helps accurately position items like jewelry, makeup, or sunglasses for a seamless try-on experience.</a:t>
            </a:r>
            <a:endParaRPr lang="ru-RU" sz="1400" dirty="0"/>
          </a:p>
        </p:txBody>
      </p:sp>
      <p:sp>
        <p:nvSpPr>
          <p:cNvPr id="18" name="TextBox 17">
            <a:extLst>
              <a:ext uri="{FF2B5EF4-FFF2-40B4-BE49-F238E27FC236}">
                <a16:creationId xmlns:a16="http://schemas.microsoft.com/office/drawing/2014/main" id="{91D3F280-5234-E585-B9A2-68247398B87A}"/>
              </a:ext>
            </a:extLst>
          </p:cNvPr>
          <p:cNvSpPr txBox="1"/>
          <p:nvPr/>
        </p:nvSpPr>
        <p:spPr>
          <a:xfrm>
            <a:off x="6807903" y="3546609"/>
            <a:ext cx="2046051" cy="2893100"/>
          </a:xfrm>
          <a:prstGeom prst="rect">
            <a:avLst/>
          </a:prstGeom>
          <a:noFill/>
        </p:spPr>
        <p:txBody>
          <a:bodyPr wrap="square">
            <a:spAutoFit/>
          </a:bodyPr>
          <a:lstStyle/>
          <a:p>
            <a:pPr algn="ctr"/>
            <a:r>
              <a:rPr lang="en-US" sz="1400" b="0" i="0" dirty="0">
                <a:solidFill>
                  <a:srgbClr val="383838"/>
                </a:solidFill>
                <a:effectLst/>
              </a:rPr>
              <a:t>The Face Filters using Computer Vision application which uses the technology of Face Recognition has been used to identify criminals in public places, drug dealers on school grounds, and cheaters in casinos to prevent crime and maintaining peace and discipline</a:t>
            </a:r>
            <a:endParaRPr lang="ru-RU" sz="1400" dirty="0"/>
          </a:p>
        </p:txBody>
      </p:sp>
      <p:sp>
        <p:nvSpPr>
          <p:cNvPr id="20" name="TextBox 19">
            <a:extLst>
              <a:ext uri="{FF2B5EF4-FFF2-40B4-BE49-F238E27FC236}">
                <a16:creationId xmlns:a16="http://schemas.microsoft.com/office/drawing/2014/main" id="{51CE30C7-BC20-FEDE-ADA7-6CE2C8F0E314}"/>
              </a:ext>
            </a:extLst>
          </p:cNvPr>
          <p:cNvSpPr txBox="1"/>
          <p:nvPr/>
        </p:nvSpPr>
        <p:spPr>
          <a:xfrm>
            <a:off x="9462136" y="3546695"/>
            <a:ext cx="2147947" cy="2677656"/>
          </a:xfrm>
          <a:prstGeom prst="rect">
            <a:avLst/>
          </a:prstGeom>
          <a:noFill/>
        </p:spPr>
        <p:txBody>
          <a:bodyPr wrap="square">
            <a:spAutoFit/>
          </a:bodyPr>
          <a:lstStyle/>
          <a:p>
            <a:pPr algn="ctr"/>
            <a:r>
              <a:rPr lang="en-US" sz="1400" b="0" i="0" dirty="0">
                <a:solidFill>
                  <a:srgbClr val="383838"/>
                </a:solidFill>
                <a:effectLst/>
              </a:rPr>
              <a:t>The Face Filters using Computer Vision application which uses the technology of Face Recognition has been used to make virtual clothing try on a possibility. Here, the user has to just stand in front of the webcam to access a virtual closet full of attractive clothing.</a:t>
            </a:r>
            <a:endParaRPr lang="ru-RU" sz="1400" dirty="0"/>
          </a:p>
        </p:txBody>
      </p:sp>
    </p:spTree>
    <p:extLst>
      <p:ext uri="{BB962C8B-B14F-4D97-AF65-F5344CB8AC3E}">
        <p14:creationId xmlns:p14="http://schemas.microsoft.com/office/powerpoint/2010/main" val="82863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0098-37DD-B061-1244-691E6C5344EA}"/>
              </a:ext>
            </a:extLst>
          </p:cNvPr>
          <p:cNvSpPr>
            <a:spLocks noGrp="1"/>
          </p:cNvSpPr>
          <p:nvPr>
            <p:ph type="title"/>
          </p:nvPr>
        </p:nvSpPr>
        <p:spPr/>
        <p:txBody>
          <a:bodyPr/>
          <a:lstStyle/>
          <a:p>
            <a:r>
              <a:rPr lang="en-US" dirty="0"/>
              <a:t>Python methods</a:t>
            </a:r>
            <a:r>
              <a:rPr lang="ru-RU" dirty="0"/>
              <a:t>: </a:t>
            </a:r>
            <a:r>
              <a:rPr lang="en-US" dirty="0"/>
              <a:t>OpenCV</a:t>
            </a:r>
            <a:endParaRPr lang="ru-RU" dirty="0"/>
          </a:p>
        </p:txBody>
      </p:sp>
      <p:sp>
        <p:nvSpPr>
          <p:cNvPr id="3" name="Content Placeholder 2">
            <a:extLst>
              <a:ext uri="{FF2B5EF4-FFF2-40B4-BE49-F238E27FC236}">
                <a16:creationId xmlns:a16="http://schemas.microsoft.com/office/drawing/2014/main" id="{81F5CD28-B5C2-639C-0B44-771F6E3C7973}"/>
              </a:ext>
            </a:extLst>
          </p:cNvPr>
          <p:cNvSpPr>
            <a:spLocks noGrp="1"/>
          </p:cNvSpPr>
          <p:nvPr>
            <p:ph idx="1"/>
          </p:nvPr>
        </p:nvSpPr>
        <p:spPr>
          <a:xfrm>
            <a:off x="640080" y="2468881"/>
            <a:ext cx="10890928" cy="4097289"/>
          </a:xfrm>
        </p:spPr>
        <p:txBody>
          <a:bodyPr>
            <a:normAutofit lnSpcReduction="10000"/>
          </a:bodyPr>
          <a:lstStyle/>
          <a:p>
            <a:pPr marL="0" indent="0">
              <a:buNone/>
            </a:pPr>
            <a:r>
              <a:rPr lang="en-US" dirty="0"/>
              <a:t>OpenCV (Open Source Computer Vision Library) is an open-source computer vision library used for face detection, image processing, and augmented reality effects. It primarily works with Haar cascades and deep learning models for detecting faces in images or videos. OpenCV allows applying face filters using:</a:t>
            </a:r>
            <a:endParaRPr lang="ru-RU" dirty="0"/>
          </a:p>
          <a:p>
            <a:pPr>
              <a:buFont typeface="Arial" panose="020B0604020202020204" pitchFamily="34" charset="0"/>
              <a:buChar char="•"/>
            </a:pPr>
            <a:r>
              <a:rPr lang="en-US" dirty="0"/>
              <a:t>Haar cascades to detect faces quickly.</a:t>
            </a:r>
            <a:endParaRPr lang="ru-RU" dirty="0"/>
          </a:p>
          <a:p>
            <a:pPr>
              <a:buFont typeface="Arial" panose="020B0604020202020204" pitchFamily="34" charset="0"/>
              <a:buChar char="•"/>
            </a:pPr>
            <a:r>
              <a:rPr lang="en-US" dirty="0"/>
              <a:t>Bitwise operations for masking and merging filters with the face.</a:t>
            </a:r>
            <a:endParaRPr lang="ru-RU" dirty="0"/>
          </a:p>
          <a:p>
            <a:pPr>
              <a:buFont typeface="Arial" panose="020B0604020202020204" pitchFamily="34" charset="0"/>
              <a:buChar char="•"/>
            </a:pPr>
            <a:r>
              <a:rPr lang="en-US" dirty="0"/>
              <a:t>Affine and perspective transformations to adjust filters to fit facial features.</a:t>
            </a:r>
            <a:endParaRPr lang="ru-RU" dirty="0"/>
          </a:p>
          <a:p>
            <a:pPr>
              <a:buFont typeface="Arial" panose="020B0604020202020204" pitchFamily="34" charset="0"/>
              <a:buChar char="•"/>
            </a:pPr>
            <a:r>
              <a:rPr lang="en-US" dirty="0"/>
              <a:t>Weighted overlays to apply semi-transparent effects like beauty filters or color adjustments.</a:t>
            </a:r>
            <a:endParaRPr lang="ru-RU" dirty="0"/>
          </a:p>
          <a:p>
            <a:pPr>
              <a:buFont typeface="Arial" panose="020B0604020202020204" pitchFamily="34" charset="0"/>
              <a:buChar char="•"/>
            </a:pPr>
            <a:r>
              <a:rPr lang="en-US" dirty="0"/>
              <a:t>Despite being fast and efficient, OpenCV’s facial detection methods are less accurate than deep learning-based models like </a:t>
            </a:r>
            <a:r>
              <a:rPr lang="en-US" dirty="0" err="1"/>
              <a:t>dlib</a:t>
            </a:r>
            <a:r>
              <a:rPr lang="en-US" dirty="0"/>
              <a:t> or </a:t>
            </a:r>
            <a:r>
              <a:rPr lang="en-US" dirty="0" err="1"/>
              <a:t>Mediapipe</a:t>
            </a:r>
            <a:r>
              <a:rPr lang="en-US" dirty="0"/>
              <a:t>.</a:t>
            </a:r>
          </a:p>
        </p:txBody>
      </p:sp>
      <p:pic>
        <p:nvPicPr>
          <p:cNvPr id="7172" name="Picture 4" descr="OpenCV — Википедия">
            <a:extLst>
              <a:ext uri="{FF2B5EF4-FFF2-40B4-BE49-F238E27FC236}">
                <a16:creationId xmlns:a16="http://schemas.microsoft.com/office/drawing/2014/main" id="{E57FF053-90D0-87B3-BB3B-03921C322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2970" y="291830"/>
            <a:ext cx="1558156" cy="206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00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A817-7BA0-090B-7788-2E81E53CCC06}"/>
              </a:ext>
            </a:extLst>
          </p:cNvPr>
          <p:cNvSpPr>
            <a:spLocks noGrp="1"/>
          </p:cNvSpPr>
          <p:nvPr>
            <p:ph type="title"/>
          </p:nvPr>
        </p:nvSpPr>
        <p:spPr/>
        <p:txBody>
          <a:bodyPr/>
          <a:lstStyle/>
          <a:p>
            <a:r>
              <a:rPr lang="en-US" dirty="0"/>
              <a:t>Python methods</a:t>
            </a:r>
            <a:r>
              <a:rPr lang="ru-RU" dirty="0"/>
              <a:t>:</a:t>
            </a:r>
            <a:r>
              <a:rPr lang="en-US" dirty="0"/>
              <a:t> </a:t>
            </a:r>
            <a:r>
              <a:rPr lang="en-US" dirty="0" err="1"/>
              <a:t>dlib</a:t>
            </a:r>
            <a:endParaRPr lang="ru-RU" dirty="0"/>
          </a:p>
        </p:txBody>
      </p:sp>
      <p:sp>
        <p:nvSpPr>
          <p:cNvPr id="3" name="Content Placeholder 2">
            <a:extLst>
              <a:ext uri="{FF2B5EF4-FFF2-40B4-BE49-F238E27FC236}">
                <a16:creationId xmlns:a16="http://schemas.microsoft.com/office/drawing/2014/main" id="{4B3D9306-1D51-56BD-4E4D-6B0621D8DF9F}"/>
              </a:ext>
            </a:extLst>
          </p:cNvPr>
          <p:cNvSpPr>
            <a:spLocks noGrp="1"/>
          </p:cNvSpPr>
          <p:nvPr>
            <p:ph idx="1"/>
          </p:nvPr>
        </p:nvSpPr>
        <p:spPr/>
        <p:txBody>
          <a:bodyPr>
            <a:normAutofit lnSpcReduction="10000"/>
          </a:bodyPr>
          <a:lstStyle/>
          <a:p>
            <a:pPr marL="0" indent="0">
              <a:buNone/>
            </a:pPr>
            <a:r>
              <a:rPr lang="en-US" dirty="0" err="1"/>
              <a:t>dlib</a:t>
            </a:r>
            <a:r>
              <a:rPr lang="en-US" dirty="0"/>
              <a:t> is a powerful machine learning library specializing in face recognition and landmark detection. Unlike OpenCV, </a:t>
            </a:r>
            <a:r>
              <a:rPr lang="en-US" dirty="0" err="1"/>
              <a:t>dlib</a:t>
            </a:r>
            <a:r>
              <a:rPr lang="en-US" dirty="0"/>
              <a:t> uses a Histogram of Oriented Gradients (HOG) + Support Vector Machine (SVM) for face detection, offering better accuracy. It also provides deep learning-based models for improved performance.</a:t>
            </a:r>
          </a:p>
          <a:p>
            <a:r>
              <a:rPr lang="en-US" dirty="0"/>
              <a:t>Face detection with HOG + SVM or CNN-based models.</a:t>
            </a:r>
          </a:p>
          <a:p>
            <a:r>
              <a:rPr lang="en-US" dirty="0"/>
              <a:t>Facial landmark detection (68 key points) to precisely identify eyes, nose, mouth, and jawline. Face recognition and comparison using deep learning-based face embeddings. </a:t>
            </a:r>
            <a:r>
              <a:rPr lang="en-US" dirty="0" err="1"/>
              <a:t>dlib</a:t>
            </a:r>
            <a:r>
              <a:rPr lang="en-US" dirty="0"/>
              <a:t> is useful for precisely placing and warping filters onto faces, making it a popular choice for Snapchat-style masks. However, it requires more computational power than OpenCV.</a:t>
            </a:r>
            <a:endParaRPr lang="ru-RU" dirty="0"/>
          </a:p>
        </p:txBody>
      </p:sp>
      <p:pic>
        <p:nvPicPr>
          <p:cNvPr id="8194" name="Picture 2" descr="Optimizing dlib shape predictor accuracy with find_min_global -  PyImageSearch">
            <a:extLst>
              <a:ext uri="{FF2B5EF4-FFF2-40B4-BE49-F238E27FC236}">
                <a16:creationId xmlns:a16="http://schemas.microsoft.com/office/drawing/2014/main" id="{77F890B0-018D-4DA2-8544-A8C2C0EC2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0980" y="419101"/>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78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F2C6-EE73-983F-D821-2EAA5F0CF2C1}"/>
              </a:ext>
            </a:extLst>
          </p:cNvPr>
          <p:cNvSpPr>
            <a:spLocks noGrp="1"/>
          </p:cNvSpPr>
          <p:nvPr>
            <p:ph type="title"/>
          </p:nvPr>
        </p:nvSpPr>
        <p:spPr/>
        <p:txBody>
          <a:bodyPr/>
          <a:lstStyle/>
          <a:p>
            <a:r>
              <a:rPr lang="en-US" dirty="0"/>
              <a:t>Python methods</a:t>
            </a:r>
            <a:r>
              <a:rPr lang="ru-RU" dirty="0"/>
              <a:t>:</a:t>
            </a:r>
            <a:r>
              <a:rPr lang="en-US" dirty="0"/>
              <a:t> </a:t>
            </a:r>
            <a:r>
              <a:rPr lang="en-US" dirty="0" err="1"/>
              <a:t>Mediapipe</a:t>
            </a:r>
            <a:endParaRPr lang="ru-RU" dirty="0"/>
          </a:p>
        </p:txBody>
      </p:sp>
      <p:sp>
        <p:nvSpPr>
          <p:cNvPr id="3" name="Content Placeholder 2">
            <a:extLst>
              <a:ext uri="{FF2B5EF4-FFF2-40B4-BE49-F238E27FC236}">
                <a16:creationId xmlns:a16="http://schemas.microsoft.com/office/drawing/2014/main" id="{B26132D7-F4E7-BF4F-35DB-250F43F8F181}"/>
              </a:ext>
            </a:extLst>
          </p:cNvPr>
          <p:cNvSpPr>
            <a:spLocks noGrp="1"/>
          </p:cNvSpPr>
          <p:nvPr>
            <p:ph idx="1"/>
          </p:nvPr>
        </p:nvSpPr>
        <p:spPr/>
        <p:txBody>
          <a:bodyPr>
            <a:normAutofit fontScale="92500" lnSpcReduction="10000"/>
          </a:bodyPr>
          <a:lstStyle/>
          <a:p>
            <a:pPr marL="0" indent="0">
              <a:buNone/>
            </a:pPr>
            <a:r>
              <a:rPr lang="en-US" dirty="0" err="1"/>
              <a:t>Mediapipe</a:t>
            </a:r>
            <a:r>
              <a:rPr lang="en-US" dirty="0"/>
              <a:t>, developed by Google, is an advanced framework optimized for real-time facial analysis. It outperforms both OpenCV and </a:t>
            </a:r>
            <a:r>
              <a:rPr lang="en-US" dirty="0" err="1"/>
              <a:t>dlib</a:t>
            </a:r>
            <a:r>
              <a:rPr lang="en-US" dirty="0"/>
              <a:t> in terms of accuracy and speed. </a:t>
            </a:r>
            <a:r>
              <a:rPr lang="en-US" dirty="0" err="1"/>
              <a:t>Mediapipe’s</a:t>
            </a:r>
            <a:r>
              <a:rPr lang="en-US" dirty="0"/>
              <a:t> Face Mesh model detects 468 facial landmarks, providing high-detail tracking for realistic filters. Key features include:</a:t>
            </a:r>
          </a:p>
          <a:p>
            <a:pPr>
              <a:buFont typeface="Arial" panose="020B0604020202020204" pitchFamily="34" charset="0"/>
              <a:buChar char="•"/>
            </a:pPr>
            <a:r>
              <a:rPr lang="en-US" dirty="0"/>
              <a:t>Face Mesh for ultra-precise facial landmark detection, enabling 3D effects and real-time AR filters.</a:t>
            </a:r>
          </a:p>
          <a:p>
            <a:pPr>
              <a:buFont typeface="Arial" panose="020B0604020202020204" pitchFamily="34" charset="0"/>
              <a:buChar char="•"/>
            </a:pPr>
            <a:r>
              <a:rPr lang="en-US" dirty="0"/>
              <a:t>Face Detection for fast and efficient real-time tracking.</a:t>
            </a:r>
          </a:p>
          <a:p>
            <a:pPr>
              <a:buFont typeface="Arial" panose="020B0604020202020204" pitchFamily="34" charset="0"/>
              <a:buChar char="•"/>
            </a:pPr>
            <a:r>
              <a:rPr lang="en-US" dirty="0"/>
              <a:t>Selfie Segmentation for background removal or modification.</a:t>
            </a:r>
            <a:br>
              <a:rPr lang="en-US" dirty="0"/>
            </a:br>
            <a:r>
              <a:rPr lang="en-US" dirty="0" err="1"/>
              <a:t>Mediapipe</a:t>
            </a:r>
            <a:r>
              <a:rPr lang="en-US" dirty="0"/>
              <a:t> is ideal for real-time applications like AR filters in video calls, beauty effects, and interactive 3D masks. It’s widely used in mobile applications due to its lightweight and optimized deep learning models.</a:t>
            </a:r>
          </a:p>
          <a:p>
            <a:pPr marL="0" indent="0">
              <a:buNone/>
            </a:pPr>
            <a:endParaRPr lang="ru-RU" dirty="0"/>
          </a:p>
        </p:txBody>
      </p:sp>
      <p:pic>
        <p:nvPicPr>
          <p:cNvPr id="9218" name="Picture 2" descr="Home - mediapipe">
            <a:extLst>
              <a:ext uri="{FF2B5EF4-FFF2-40B4-BE49-F238E27FC236}">
                <a16:creationId xmlns:a16="http://schemas.microsoft.com/office/drawing/2014/main" id="{263FA60D-3AAA-D14C-EA87-36040CC8E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7226" y="1164987"/>
            <a:ext cx="3949430" cy="1071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10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2A50-35B3-A11C-D9DF-490620EC926C}"/>
              </a:ext>
            </a:extLst>
          </p:cNvPr>
          <p:cNvSpPr>
            <a:spLocks noGrp="1"/>
          </p:cNvSpPr>
          <p:nvPr>
            <p:ph type="title"/>
          </p:nvPr>
        </p:nvSpPr>
        <p:spPr>
          <a:xfrm>
            <a:off x="507998" y="1308656"/>
            <a:ext cx="10890929" cy="1097280"/>
          </a:xfrm>
        </p:spPr>
        <p:txBody>
          <a:bodyPr/>
          <a:lstStyle/>
          <a:p>
            <a:r>
              <a:rPr lang="en-US" dirty="0"/>
              <a:t>Python example</a:t>
            </a:r>
            <a:endParaRPr lang="ru-RU" dirty="0"/>
          </a:p>
        </p:txBody>
      </p:sp>
      <p:pic>
        <p:nvPicPr>
          <p:cNvPr id="5" name="Picture 4">
            <a:extLst>
              <a:ext uri="{FF2B5EF4-FFF2-40B4-BE49-F238E27FC236}">
                <a16:creationId xmlns:a16="http://schemas.microsoft.com/office/drawing/2014/main" id="{E5AFE8CF-E765-A7AD-ED48-8F2AB9791940}"/>
              </a:ext>
            </a:extLst>
          </p:cNvPr>
          <p:cNvPicPr>
            <a:picLocks noChangeAspect="1"/>
          </p:cNvPicPr>
          <p:nvPr/>
        </p:nvPicPr>
        <p:blipFill>
          <a:blip r:embed="rId2"/>
          <a:stretch>
            <a:fillRect/>
          </a:stretch>
        </p:blipFill>
        <p:spPr>
          <a:xfrm>
            <a:off x="279518" y="2405936"/>
            <a:ext cx="4347245" cy="3537664"/>
          </a:xfrm>
          <a:prstGeom prst="rect">
            <a:avLst/>
          </a:prstGeom>
        </p:spPr>
      </p:pic>
      <p:pic>
        <p:nvPicPr>
          <p:cNvPr id="7" name="Picture 6">
            <a:extLst>
              <a:ext uri="{FF2B5EF4-FFF2-40B4-BE49-F238E27FC236}">
                <a16:creationId xmlns:a16="http://schemas.microsoft.com/office/drawing/2014/main" id="{359DDB0A-2839-AACC-F1A0-5246A310D56E}"/>
              </a:ext>
            </a:extLst>
          </p:cNvPr>
          <p:cNvPicPr>
            <a:picLocks noChangeAspect="1"/>
          </p:cNvPicPr>
          <p:nvPr/>
        </p:nvPicPr>
        <p:blipFill>
          <a:blip r:embed="rId3"/>
          <a:stretch>
            <a:fillRect/>
          </a:stretch>
        </p:blipFill>
        <p:spPr>
          <a:xfrm>
            <a:off x="4811509" y="1207056"/>
            <a:ext cx="3347010" cy="4003040"/>
          </a:xfrm>
          <a:prstGeom prst="rect">
            <a:avLst/>
          </a:prstGeom>
        </p:spPr>
      </p:pic>
      <p:pic>
        <p:nvPicPr>
          <p:cNvPr id="9" name="Picture 8">
            <a:extLst>
              <a:ext uri="{FF2B5EF4-FFF2-40B4-BE49-F238E27FC236}">
                <a16:creationId xmlns:a16="http://schemas.microsoft.com/office/drawing/2014/main" id="{9BE718F6-9726-EB15-5155-BEE62D67B5B8}"/>
              </a:ext>
            </a:extLst>
          </p:cNvPr>
          <p:cNvPicPr>
            <a:picLocks noChangeAspect="1"/>
          </p:cNvPicPr>
          <p:nvPr/>
        </p:nvPicPr>
        <p:blipFill>
          <a:blip r:embed="rId4"/>
          <a:stretch>
            <a:fillRect/>
          </a:stretch>
        </p:blipFill>
        <p:spPr>
          <a:xfrm>
            <a:off x="8343266" y="762000"/>
            <a:ext cx="3569216" cy="5781040"/>
          </a:xfrm>
          <a:prstGeom prst="rect">
            <a:avLst/>
          </a:prstGeom>
        </p:spPr>
      </p:pic>
    </p:spTree>
    <p:extLst>
      <p:ext uri="{BB962C8B-B14F-4D97-AF65-F5344CB8AC3E}">
        <p14:creationId xmlns:p14="http://schemas.microsoft.com/office/powerpoint/2010/main" val="239431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DD75-4B34-1B6A-6F3A-AE2CC4556953}"/>
              </a:ext>
            </a:extLst>
          </p:cNvPr>
          <p:cNvSpPr>
            <a:spLocks noGrp="1"/>
          </p:cNvSpPr>
          <p:nvPr>
            <p:ph type="title"/>
          </p:nvPr>
        </p:nvSpPr>
        <p:spPr/>
        <p:txBody>
          <a:bodyPr/>
          <a:lstStyle/>
          <a:p>
            <a:r>
              <a:rPr lang="en-US" dirty="0"/>
              <a:t>Conclusion</a:t>
            </a:r>
            <a:endParaRPr lang="ru-RU" dirty="0"/>
          </a:p>
        </p:txBody>
      </p:sp>
      <p:sp>
        <p:nvSpPr>
          <p:cNvPr id="3" name="Content Placeholder 2">
            <a:extLst>
              <a:ext uri="{FF2B5EF4-FFF2-40B4-BE49-F238E27FC236}">
                <a16:creationId xmlns:a16="http://schemas.microsoft.com/office/drawing/2014/main" id="{E572B1F3-DB53-403E-6D30-2786FC0F690B}"/>
              </a:ext>
            </a:extLst>
          </p:cNvPr>
          <p:cNvSpPr>
            <a:spLocks noGrp="1"/>
          </p:cNvSpPr>
          <p:nvPr>
            <p:ph idx="1"/>
          </p:nvPr>
        </p:nvSpPr>
        <p:spPr/>
        <p:txBody>
          <a:bodyPr/>
          <a:lstStyle/>
          <a:p>
            <a:pPr>
              <a:buNone/>
            </a:pPr>
            <a:r>
              <a:rPr lang="en-US" b="1" dirty="0"/>
              <a:t>Face filters use computer vision to apply effects in real time. The main steps include face detection, landmark identification, and filter application.</a:t>
            </a:r>
          </a:p>
          <a:p>
            <a:pPr>
              <a:buFont typeface="Arial" panose="020B0604020202020204" pitchFamily="34" charset="0"/>
              <a:buChar char="•"/>
            </a:pPr>
            <a:r>
              <a:rPr lang="en-US" b="1" dirty="0"/>
              <a:t>OpenCV – Fast and simple, but less accurate.</a:t>
            </a:r>
          </a:p>
          <a:p>
            <a:pPr>
              <a:buFont typeface="Arial" panose="020B0604020202020204" pitchFamily="34" charset="0"/>
              <a:buChar char="•"/>
            </a:pPr>
            <a:r>
              <a:rPr lang="en-US" b="1" dirty="0" err="1"/>
              <a:t>dlib</a:t>
            </a:r>
            <a:r>
              <a:rPr lang="en-US" b="1" dirty="0"/>
              <a:t> – High accuracy but resource-intensive.</a:t>
            </a:r>
          </a:p>
          <a:p>
            <a:pPr>
              <a:buFont typeface="Arial" panose="020B0604020202020204" pitchFamily="34" charset="0"/>
              <a:buChar char="•"/>
            </a:pPr>
            <a:r>
              <a:rPr lang="en-US" b="1" dirty="0" err="1"/>
              <a:t>Mediapipe</a:t>
            </a:r>
            <a:r>
              <a:rPr lang="en-US" b="1" dirty="0"/>
              <a:t> – Best for real-time AR effects with precise tracking.</a:t>
            </a:r>
          </a:p>
          <a:p>
            <a:pPr marL="0" indent="0">
              <a:buNone/>
            </a:pPr>
            <a:r>
              <a:rPr lang="en-US" b="1" dirty="0"/>
              <a:t>Face filters are widely used in social media, video calls, AR apps, and medical fields. Advances in neural networks make them faster, more accurate, and more realistic. </a:t>
            </a:r>
          </a:p>
          <a:p>
            <a:endParaRPr lang="ru-RU" dirty="0"/>
          </a:p>
        </p:txBody>
      </p:sp>
    </p:spTree>
    <p:extLst>
      <p:ext uri="{BB962C8B-B14F-4D97-AF65-F5344CB8AC3E}">
        <p14:creationId xmlns:p14="http://schemas.microsoft.com/office/powerpoint/2010/main" val="355223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89D42E-2D49-5126-6719-7C4DFBA2D3B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C4A87E-B37F-7D56-65E2-0C7828C7F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A close-up of a camouflage&#10;&#10;AI-generated content may be incorrect.">
            <a:extLst>
              <a:ext uri="{FF2B5EF4-FFF2-40B4-BE49-F238E27FC236}">
                <a16:creationId xmlns:a16="http://schemas.microsoft.com/office/drawing/2014/main" id="{E9FA07CD-F9BB-8DE3-ABB2-837784327121}"/>
              </a:ext>
            </a:extLst>
          </p:cNvPr>
          <p:cNvPicPr>
            <a:picLocks noChangeAspect="1"/>
          </p:cNvPicPr>
          <p:nvPr/>
        </p:nvPicPr>
        <p:blipFill>
          <a:blip r:embed="rId2"/>
          <a:srcRect t="1040" r="-1" b="-1"/>
          <a:stretch/>
        </p:blipFill>
        <p:spPr>
          <a:xfrm>
            <a:off x="5261956" y="10"/>
            <a:ext cx="6930043" cy="6857990"/>
          </a:xfrm>
          <a:prstGeom prst="rect">
            <a:avLst/>
          </a:prstGeom>
        </p:spPr>
      </p:pic>
      <p:sp>
        <p:nvSpPr>
          <p:cNvPr id="2" name="Title 1">
            <a:extLst>
              <a:ext uri="{FF2B5EF4-FFF2-40B4-BE49-F238E27FC236}">
                <a16:creationId xmlns:a16="http://schemas.microsoft.com/office/drawing/2014/main" id="{D60FE363-3043-DB7C-B1EF-C57F718F8DAE}"/>
              </a:ext>
            </a:extLst>
          </p:cNvPr>
          <p:cNvSpPr>
            <a:spLocks noGrp="1"/>
          </p:cNvSpPr>
          <p:nvPr>
            <p:ph type="ctrTitle"/>
          </p:nvPr>
        </p:nvSpPr>
        <p:spPr>
          <a:xfrm>
            <a:off x="514117" y="952500"/>
            <a:ext cx="4124557" cy="3524250"/>
          </a:xfrm>
        </p:spPr>
        <p:txBody>
          <a:bodyPr>
            <a:normAutofit/>
          </a:bodyPr>
          <a:lstStyle/>
          <a:p>
            <a:r>
              <a:rPr lang="en-US" sz="5800" dirty="0"/>
              <a:t>Thanks for attention!</a:t>
            </a:r>
            <a:endParaRPr lang="ru-RU" sz="5800" dirty="0"/>
          </a:p>
        </p:txBody>
      </p:sp>
      <p:sp>
        <p:nvSpPr>
          <p:cNvPr id="3" name="Subtitle 2">
            <a:extLst>
              <a:ext uri="{FF2B5EF4-FFF2-40B4-BE49-F238E27FC236}">
                <a16:creationId xmlns:a16="http://schemas.microsoft.com/office/drawing/2014/main" id="{0E007B05-A0B9-958C-6F57-DBF933E70AF7}"/>
              </a:ext>
            </a:extLst>
          </p:cNvPr>
          <p:cNvSpPr>
            <a:spLocks noGrp="1"/>
          </p:cNvSpPr>
          <p:nvPr>
            <p:ph type="subTitle" idx="1"/>
          </p:nvPr>
        </p:nvSpPr>
        <p:spPr>
          <a:xfrm>
            <a:off x="514118" y="5374291"/>
            <a:ext cx="4057882" cy="972532"/>
          </a:xfrm>
        </p:spPr>
        <p:txBody>
          <a:bodyPr anchor="t">
            <a:normAutofit/>
          </a:bodyPr>
          <a:lstStyle/>
          <a:p>
            <a:r>
              <a:rPr lang="en-US" dirty="0"/>
              <a:t>Kalybek Aruzhan</a:t>
            </a:r>
            <a:endParaRPr lang="ru-RU" dirty="0"/>
          </a:p>
        </p:txBody>
      </p:sp>
      <p:cxnSp>
        <p:nvCxnSpPr>
          <p:cNvPr id="11" name="Straight Connector 10">
            <a:extLst>
              <a:ext uri="{FF2B5EF4-FFF2-40B4-BE49-F238E27FC236}">
                <a16:creationId xmlns:a16="http://schemas.microsoft.com/office/drawing/2014/main" id="{DF09AD09-77D0-93FB-0943-FD669B8818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369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2DE5-85C7-A7F8-595D-84A41210233C}"/>
              </a:ext>
            </a:extLst>
          </p:cNvPr>
          <p:cNvSpPr>
            <a:spLocks noGrp="1"/>
          </p:cNvSpPr>
          <p:nvPr>
            <p:ph type="title"/>
          </p:nvPr>
        </p:nvSpPr>
        <p:spPr/>
        <p:txBody>
          <a:bodyPr>
            <a:normAutofit/>
          </a:bodyPr>
          <a:lstStyle/>
          <a:p>
            <a:r>
              <a:rPr lang="en-US" dirty="0"/>
              <a:t>What is a face filter?</a:t>
            </a:r>
            <a:endParaRPr lang="ru-RU" dirty="0"/>
          </a:p>
        </p:txBody>
      </p:sp>
      <p:sp>
        <p:nvSpPr>
          <p:cNvPr id="3" name="Content Placeholder 2">
            <a:extLst>
              <a:ext uri="{FF2B5EF4-FFF2-40B4-BE49-F238E27FC236}">
                <a16:creationId xmlns:a16="http://schemas.microsoft.com/office/drawing/2014/main" id="{1BB32C67-9835-06CA-9CC5-E34B346AF6E6}"/>
              </a:ext>
            </a:extLst>
          </p:cNvPr>
          <p:cNvSpPr>
            <a:spLocks noGrp="1"/>
          </p:cNvSpPr>
          <p:nvPr>
            <p:ph idx="1"/>
          </p:nvPr>
        </p:nvSpPr>
        <p:spPr>
          <a:xfrm>
            <a:off x="640080" y="2633472"/>
            <a:ext cx="6636209" cy="3566160"/>
          </a:xfrm>
        </p:spPr>
        <p:txBody>
          <a:bodyPr/>
          <a:lstStyle/>
          <a:p>
            <a:pPr marL="0" indent="0">
              <a:buNone/>
            </a:pPr>
            <a:r>
              <a:rPr lang="en-US" dirty="0"/>
              <a:t>Face filters, also known as AR (augmented reality) filters, are digital enhancements applied to images or videos in real-time. These filters use advanced technology to detect facial features and overlay virtual effects to alter or enhance the appearance of a person's face. Popularized by social media platforms like Instagram and Snapchat, face filters have become a fun and engaging way for users to express themselves creatively and interact with digital content.</a:t>
            </a:r>
          </a:p>
          <a:p>
            <a:pPr marL="0" indent="0">
              <a:buNone/>
            </a:pPr>
            <a:endParaRPr lang="en-US" dirty="0"/>
          </a:p>
          <a:p>
            <a:pPr marL="0" indent="0">
              <a:buNone/>
            </a:pPr>
            <a:endParaRPr lang="ru-RU" dirty="0"/>
          </a:p>
        </p:txBody>
      </p:sp>
      <p:pic>
        <p:nvPicPr>
          <p:cNvPr id="2050" name="Picture 2" descr="8 Best Free Filter Apps Like Snapchat for iPhone and Android | PERFECT">
            <a:extLst>
              <a:ext uri="{FF2B5EF4-FFF2-40B4-BE49-F238E27FC236}">
                <a16:creationId xmlns:a16="http://schemas.microsoft.com/office/drawing/2014/main" id="{A3DFB6AF-5D64-F171-B097-96D67376BB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0" t="6214" r="32520"/>
          <a:stretch/>
        </p:blipFill>
        <p:spPr bwMode="auto">
          <a:xfrm>
            <a:off x="7629931" y="2171356"/>
            <a:ext cx="3921989" cy="331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3D31-8370-680C-08A5-B259A33D0615}"/>
              </a:ext>
            </a:extLst>
          </p:cNvPr>
          <p:cNvSpPr>
            <a:spLocks noGrp="1"/>
          </p:cNvSpPr>
          <p:nvPr>
            <p:ph type="title"/>
          </p:nvPr>
        </p:nvSpPr>
        <p:spPr/>
        <p:txBody>
          <a:bodyPr>
            <a:normAutofit fontScale="90000"/>
          </a:bodyPr>
          <a:lstStyle/>
          <a:p>
            <a:r>
              <a:rPr lang="en-US" dirty="0"/>
              <a:t>The benefits of using face filters</a:t>
            </a:r>
            <a:br>
              <a:rPr lang="en-US" dirty="0"/>
            </a:br>
            <a:endParaRPr lang="ru-RU" dirty="0"/>
          </a:p>
        </p:txBody>
      </p:sp>
      <p:sp>
        <p:nvSpPr>
          <p:cNvPr id="3" name="Content Placeholder 2">
            <a:extLst>
              <a:ext uri="{FF2B5EF4-FFF2-40B4-BE49-F238E27FC236}">
                <a16:creationId xmlns:a16="http://schemas.microsoft.com/office/drawing/2014/main" id="{409F98E2-FD4A-7F28-3398-7570FD2D771F}"/>
              </a:ext>
            </a:extLst>
          </p:cNvPr>
          <p:cNvSpPr>
            <a:spLocks noGrp="1"/>
          </p:cNvSpPr>
          <p:nvPr>
            <p:ph idx="1"/>
          </p:nvPr>
        </p:nvSpPr>
        <p:spPr>
          <a:xfrm>
            <a:off x="640080" y="2633472"/>
            <a:ext cx="10890928" cy="3183668"/>
          </a:xfrm>
        </p:spPr>
        <p:txBody>
          <a:bodyPr/>
          <a:lstStyle/>
          <a:p>
            <a:pPr marL="0" indent="0">
              <a:buNone/>
            </a:pPr>
            <a:r>
              <a:rPr lang="en-US" sz="2400" dirty="0"/>
              <a:t>Face filters offer a variety of benefits for individuals, developers, and businesses alike. For individual users, face filters provide a fun and creative way to enhance their selfies or videos, making them more engaging and shareable. For developers and businesses, integrating face filters into apps or platforms can drive user engagement, increase retention rates, and boost brand visibility.</a:t>
            </a:r>
          </a:p>
          <a:p>
            <a:pPr marL="0" indent="0">
              <a:buNone/>
            </a:pPr>
            <a:endParaRPr lang="en-US" dirty="0"/>
          </a:p>
          <a:p>
            <a:pPr marL="0" indent="0">
              <a:buNone/>
            </a:pPr>
            <a:endParaRPr lang="ru-RU" dirty="0"/>
          </a:p>
        </p:txBody>
      </p:sp>
    </p:spTree>
    <p:extLst>
      <p:ext uri="{BB962C8B-B14F-4D97-AF65-F5344CB8AC3E}">
        <p14:creationId xmlns:p14="http://schemas.microsoft.com/office/powerpoint/2010/main" val="302228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168E-7B2F-A988-3954-CE6C6CD0E38D}"/>
              </a:ext>
            </a:extLst>
          </p:cNvPr>
          <p:cNvSpPr>
            <a:spLocks noGrp="1"/>
          </p:cNvSpPr>
          <p:nvPr>
            <p:ph type="title"/>
          </p:nvPr>
        </p:nvSpPr>
        <p:spPr/>
        <p:txBody>
          <a:bodyPr>
            <a:normAutofit/>
          </a:bodyPr>
          <a:lstStyle/>
          <a:p>
            <a:r>
              <a:rPr lang="en-US" dirty="0"/>
              <a:t>The Technology</a:t>
            </a:r>
            <a:endParaRPr lang="ru-RU" dirty="0"/>
          </a:p>
        </p:txBody>
      </p:sp>
      <p:sp>
        <p:nvSpPr>
          <p:cNvPr id="3" name="Content Placeholder 2">
            <a:extLst>
              <a:ext uri="{FF2B5EF4-FFF2-40B4-BE49-F238E27FC236}">
                <a16:creationId xmlns:a16="http://schemas.microsoft.com/office/drawing/2014/main" id="{5B974748-CFF1-40FA-7FEC-57D5EB03707B}"/>
              </a:ext>
            </a:extLst>
          </p:cNvPr>
          <p:cNvSpPr>
            <a:spLocks noGrp="1"/>
          </p:cNvSpPr>
          <p:nvPr>
            <p:ph idx="1"/>
          </p:nvPr>
        </p:nvSpPr>
        <p:spPr>
          <a:xfrm>
            <a:off x="640080" y="4013200"/>
            <a:ext cx="11064240" cy="2186432"/>
          </a:xfrm>
        </p:spPr>
        <p:txBody>
          <a:bodyPr/>
          <a:lstStyle/>
          <a:p>
            <a:pPr marL="0" indent="0">
              <a:buNone/>
            </a:pPr>
            <a:r>
              <a:rPr lang="en-US" dirty="0"/>
              <a:t>The technology came from a Ukrainian startup </a:t>
            </a:r>
            <a:r>
              <a:rPr lang="en-US" dirty="0" err="1"/>
              <a:t>Looksery</a:t>
            </a:r>
            <a:r>
              <a:rPr lang="en-US" dirty="0"/>
              <a:t>, which is an application that allowed users to modify their facial features during video chats and for photos. Snapchat acquired this Odesa-based face changing startup in September 2015 for $150 million dollars. That’s reportedly the largest tech acquisition in Ukrainian history.</a:t>
            </a:r>
            <a:endParaRPr lang="ru-RU" dirty="0"/>
          </a:p>
        </p:txBody>
      </p:sp>
      <p:pic>
        <p:nvPicPr>
          <p:cNvPr id="4098" name="Picture 2">
            <a:extLst>
              <a:ext uri="{FF2B5EF4-FFF2-40B4-BE49-F238E27FC236}">
                <a16:creationId xmlns:a16="http://schemas.microsoft.com/office/drawing/2014/main" id="{1CCE910E-D0E3-639B-6A5A-EC2A7E70F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489" y="658368"/>
            <a:ext cx="73152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8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F2B0A-EEE5-9D95-D6CE-1B9EB4D3B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5F3DE-8600-9320-190B-AA38339504F9}"/>
              </a:ext>
            </a:extLst>
          </p:cNvPr>
          <p:cNvSpPr>
            <a:spLocks noGrp="1"/>
          </p:cNvSpPr>
          <p:nvPr>
            <p:ph type="title"/>
          </p:nvPr>
        </p:nvSpPr>
        <p:spPr/>
        <p:txBody>
          <a:bodyPr>
            <a:normAutofit/>
          </a:bodyPr>
          <a:lstStyle/>
          <a:p>
            <a:r>
              <a:rPr lang="en-US" dirty="0"/>
              <a:t>The Technology</a:t>
            </a:r>
            <a:endParaRPr lang="ru-RU" dirty="0"/>
          </a:p>
        </p:txBody>
      </p:sp>
      <p:sp>
        <p:nvSpPr>
          <p:cNvPr id="3" name="Content Placeholder 2">
            <a:extLst>
              <a:ext uri="{FF2B5EF4-FFF2-40B4-BE49-F238E27FC236}">
                <a16:creationId xmlns:a16="http://schemas.microsoft.com/office/drawing/2014/main" id="{9A83488C-1E6D-C15F-FC45-D69E8C57CA5D}"/>
              </a:ext>
            </a:extLst>
          </p:cNvPr>
          <p:cNvSpPr>
            <a:spLocks noGrp="1"/>
          </p:cNvSpPr>
          <p:nvPr>
            <p:ph idx="1"/>
          </p:nvPr>
        </p:nvSpPr>
        <p:spPr>
          <a:xfrm>
            <a:off x="640081" y="2373549"/>
            <a:ext cx="5887180" cy="2431915"/>
          </a:xfrm>
        </p:spPr>
        <p:txBody>
          <a:bodyPr>
            <a:normAutofit fontScale="85000" lnSpcReduction="10000"/>
          </a:bodyPr>
          <a:lstStyle/>
          <a:p>
            <a:pPr marL="0" indent="0">
              <a:buNone/>
            </a:pPr>
            <a:r>
              <a:rPr lang="en-US" sz="2400" dirty="0"/>
              <a:t>Their augmented reality filters tap into the large and rapidly growing field of computer vision. Computer vision can be thought of as a direct opposite of computer graphics. While computer graphics try to produce image models from 3D models, computer vision tries to create a 3D space from image data. </a:t>
            </a:r>
            <a:endParaRPr lang="ru-RU" sz="2400" dirty="0"/>
          </a:p>
        </p:txBody>
      </p:sp>
      <p:pic>
        <p:nvPicPr>
          <p:cNvPr id="5122" name="Picture 2" descr="Разработчики Snapchat приобрели одесский стартап за $150 млн">
            <a:extLst>
              <a:ext uri="{FF2B5EF4-FFF2-40B4-BE49-F238E27FC236}">
                <a16:creationId xmlns:a16="http://schemas.microsoft.com/office/drawing/2014/main" id="{2163FED4-6603-6805-EE50-C5197B01D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308" y="658368"/>
            <a:ext cx="5076825"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5B4830-54BB-D4CE-3F5C-CBCD29B27515}"/>
              </a:ext>
            </a:extLst>
          </p:cNvPr>
          <p:cNvSpPr txBox="1"/>
          <p:nvPr/>
        </p:nvSpPr>
        <p:spPr>
          <a:xfrm>
            <a:off x="640078" y="4876193"/>
            <a:ext cx="10890929" cy="1323439"/>
          </a:xfrm>
          <a:prstGeom prst="rect">
            <a:avLst/>
          </a:prstGeom>
          <a:noFill/>
        </p:spPr>
        <p:txBody>
          <a:bodyPr wrap="square">
            <a:spAutoFit/>
          </a:bodyPr>
          <a:lstStyle/>
          <a:p>
            <a:r>
              <a:rPr lang="en-US" sz="2000" dirty="0"/>
              <a:t>Computer Vision is starting to be utilized more and more in our society. It is how you scan your checks and the data is extracted from the lines. It is how you can deposit checks with your phone. It is how Facebook knows who’s in your photos, how self-driving cars can avoid running over people and how you can give yourself a dodgy nose.</a:t>
            </a:r>
            <a:endParaRPr lang="ru-RU" sz="2000" dirty="0"/>
          </a:p>
        </p:txBody>
      </p:sp>
    </p:spTree>
    <p:extLst>
      <p:ext uri="{BB962C8B-B14F-4D97-AF65-F5344CB8AC3E}">
        <p14:creationId xmlns:p14="http://schemas.microsoft.com/office/powerpoint/2010/main" val="26267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4F71-AE66-FECA-4EC3-1668A9E79A91}"/>
              </a:ext>
            </a:extLst>
          </p:cNvPr>
          <p:cNvSpPr>
            <a:spLocks noGrp="1"/>
          </p:cNvSpPr>
          <p:nvPr>
            <p:ph type="title"/>
          </p:nvPr>
        </p:nvSpPr>
        <p:spPr/>
        <p:txBody>
          <a:bodyPr>
            <a:normAutofit/>
          </a:bodyPr>
          <a:lstStyle/>
          <a:p>
            <a:r>
              <a:rPr lang="en-US" dirty="0"/>
              <a:t>How Snapchat Filters Work</a:t>
            </a:r>
          </a:p>
        </p:txBody>
      </p:sp>
      <p:sp>
        <p:nvSpPr>
          <p:cNvPr id="3" name="Content Placeholder 2">
            <a:extLst>
              <a:ext uri="{FF2B5EF4-FFF2-40B4-BE49-F238E27FC236}">
                <a16:creationId xmlns:a16="http://schemas.microsoft.com/office/drawing/2014/main" id="{E4B33A70-3D70-257F-36D8-90411A472135}"/>
              </a:ext>
            </a:extLst>
          </p:cNvPr>
          <p:cNvSpPr>
            <a:spLocks noGrp="1"/>
          </p:cNvSpPr>
          <p:nvPr>
            <p:ph idx="1"/>
          </p:nvPr>
        </p:nvSpPr>
        <p:spPr>
          <a:xfrm>
            <a:off x="640080" y="2633472"/>
            <a:ext cx="5566167" cy="3566160"/>
          </a:xfrm>
        </p:spPr>
        <p:txBody>
          <a:bodyPr/>
          <a:lstStyle/>
          <a:p>
            <a:pPr marL="0" indent="0">
              <a:buNone/>
            </a:pPr>
            <a:r>
              <a:rPr lang="en-US" dirty="0" err="1"/>
              <a:t>Looksery</a:t>
            </a:r>
            <a:r>
              <a:rPr lang="en-US" dirty="0"/>
              <a:t> maintains their engineering more confidential, but every one can access their patents online. The specific area of Computer Vision that Snapchat filters use is called Image processing. </a:t>
            </a:r>
            <a:r>
              <a:rPr lang="en-US" b="1" dirty="0"/>
              <a:t>Image processing </a:t>
            </a:r>
            <a:r>
              <a:rPr lang="en-US" dirty="0"/>
              <a:t>is the transformation of an image by performing mathematical operations on each individual pixel on the provided picture.</a:t>
            </a:r>
          </a:p>
        </p:txBody>
      </p:sp>
      <p:pic>
        <p:nvPicPr>
          <p:cNvPr id="3074" name="Picture 2" descr="An optimized solution for face recognition | MIT News | Massachusetts  Institute of Technology">
            <a:extLst>
              <a:ext uri="{FF2B5EF4-FFF2-40B4-BE49-F238E27FC236}">
                <a16:creationId xmlns:a16="http://schemas.microsoft.com/office/drawing/2014/main" id="{D2554568-6CAD-AADC-7913-F2B07BC51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2054" y="2633472"/>
            <a:ext cx="5223348" cy="348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64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B245-CFB7-1435-8BE9-5209BE978014}"/>
              </a:ext>
            </a:extLst>
          </p:cNvPr>
          <p:cNvSpPr>
            <a:spLocks noGrp="1"/>
          </p:cNvSpPr>
          <p:nvPr>
            <p:ph type="title"/>
          </p:nvPr>
        </p:nvSpPr>
        <p:spPr/>
        <p:txBody>
          <a:bodyPr/>
          <a:lstStyle/>
          <a:p>
            <a:r>
              <a:rPr lang="en-US" dirty="0"/>
              <a:t>Step 1 – Face Detection</a:t>
            </a:r>
            <a:endParaRPr lang="ru-RU" dirty="0"/>
          </a:p>
        </p:txBody>
      </p:sp>
      <p:sp>
        <p:nvSpPr>
          <p:cNvPr id="3" name="Content Placeholder 2">
            <a:extLst>
              <a:ext uri="{FF2B5EF4-FFF2-40B4-BE49-F238E27FC236}">
                <a16:creationId xmlns:a16="http://schemas.microsoft.com/office/drawing/2014/main" id="{2FFF280A-1CA6-E052-D55C-15380559A4A7}"/>
              </a:ext>
            </a:extLst>
          </p:cNvPr>
          <p:cNvSpPr>
            <a:spLocks noGrp="1"/>
          </p:cNvSpPr>
          <p:nvPr>
            <p:ph idx="1"/>
          </p:nvPr>
        </p:nvSpPr>
        <p:spPr/>
        <p:txBody>
          <a:bodyPr>
            <a:normAutofit/>
          </a:bodyPr>
          <a:lstStyle/>
          <a:p>
            <a:pPr marL="0" indent="0">
              <a:buNone/>
            </a:pPr>
            <a:r>
              <a:rPr lang="en-US" dirty="0"/>
              <a:t>The first step works like this: Given an input image or video frame, find out all present human faces and output their bounding box (i.e. The rectangle coordinates in the form: X, Y, Width &amp; Height).</a:t>
            </a:r>
          </a:p>
          <a:p>
            <a:pPr marL="0" indent="0">
              <a:buNone/>
            </a:pPr>
            <a:r>
              <a:rPr lang="en-US" dirty="0"/>
              <a:t>Face detection has been a solved problem since the early 2000s but faces some challenges including detecting tiny, partial &amp; non-frontal faces. The most widely used technique is a combination of Histogram of Oriented Gradients (HOG for short) and Support Vector Machine (SVM) that achieve mediocre to relatively good detection ratios given a good quality image but this method is not capable of real-time detection at least on the CPU.</a:t>
            </a:r>
            <a:endParaRPr lang="ru-RU" dirty="0"/>
          </a:p>
        </p:txBody>
      </p:sp>
    </p:spTree>
    <p:extLst>
      <p:ext uri="{BB962C8B-B14F-4D97-AF65-F5344CB8AC3E}">
        <p14:creationId xmlns:p14="http://schemas.microsoft.com/office/powerpoint/2010/main" val="82480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A6D6B8-197F-02D3-B114-AB87AA5AEB3A}"/>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210C87-42B7-B862-AFFA-C044A486A388}"/>
              </a:ext>
            </a:extLst>
          </p:cNvPr>
          <p:cNvSpPr>
            <a:spLocks noGrp="1"/>
          </p:cNvSpPr>
          <p:nvPr>
            <p:ph type="title"/>
          </p:nvPr>
        </p:nvSpPr>
        <p:spPr>
          <a:xfrm>
            <a:off x="640080" y="914399"/>
            <a:ext cx="10847494" cy="1171069"/>
          </a:xfrm>
        </p:spPr>
        <p:txBody>
          <a:bodyPr anchor="t">
            <a:normAutofit/>
          </a:bodyPr>
          <a:lstStyle/>
          <a:p>
            <a:r>
              <a:rPr lang="en-US" dirty="0"/>
              <a:t>Step 2 – Facial Landmarks</a:t>
            </a:r>
            <a:endParaRPr lang="ru-RU" dirty="0"/>
          </a:p>
        </p:txBody>
      </p:sp>
      <p:sp>
        <p:nvSpPr>
          <p:cNvPr id="3" name="Content Placeholder 2">
            <a:extLst>
              <a:ext uri="{FF2B5EF4-FFF2-40B4-BE49-F238E27FC236}">
                <a16:creationId xmlns:a16="http://schemas.microsoft.com/office/drawing/2014/main" id="{1EB7E469-6F0D-0036-9101-EF445B753FCE}"/>
              </a:ext>
            </a:extLst>
          </p:cNvPr>
          <p:cNvSpPr>
            <a:spLocks noGrp="1"/>
          </p:cNvSpPr>
          <p:nvPr>
            <p:ph idx="1"/>
          </p:nvPr>
        </p:nvSpPr>
        <p:spPr>
          <a:xfrm>
            <a:off x="6915150" y="585215"/>
            <a:ext cx="4563618" cy="5431532"/>
          </a:xfrm>
        </p:spPr>
        <p:txBody>
          <a:bodyPr anchor="t">
            <a:normAutofit lnSpcReduction="10000"/>
          </a:bodyPr>
          <a:lstStyle/>
          <a:p>
            <a:pPr marL="0" indent="0">
              <a:lnSpc>
                <a:spcPct val="110000"/>
              </a:lnSpc>
              <a:buNone/>
            </a:pPr>
            <a:r>
              <a:rPr lang="en-US" dirty="0"/>
              <a:t>This is the next step in our analysis phase and works as follows: For each detected face, output the local region coordinates for each member or facial feature of that face. This includes the eyes, bone, lips, nose, mouth,… coordinates usually in the form of points (X,Y).</a:t>
            </a:r>
          </a:p>
          <a:p>
            <a:pPr marL="0" indent="0">
              <a:lnSpc>
                <a:spcPct val="110000"/>
              </a:lnSpc>
              <a:buNone/>
            </a:pPr>
            <a:r>
              <a:rPr lang="en-US" dirty="0"/>
              <a:t>Extracting facial landmarks is a relatively cheap operation for the CPU given a bounding box (i.e. Cropped image with the target face), but quite difficult to implement for the programmer unless some not-so-fast machine learning techniques such as training &amp; running a classifier is used.</a:t>
            </a:r>
            <a:endParaRPr lang="ru-RU" dirty="0"/>
          </a:p>
        </p:txBody>
      </p:sp>
      <p:pic>
        <p:nvPicPr>
          <p:cNvPr id="6146" name="Picture 2" descr="A collage of a person's face&#10;&#10;AI-generated content may be incorrect.">
            <a:extLst>
              <a:ext uri="{FF2B5EF4-FFF2-40B4-BE49-F238E27FC236}">
                <a16:creationId xmlns:a16="http://schemas.microsoft.com/office/drawing/2014/main" id="{80AB5D2F-1405-4315-A4D1-9C72A8B00F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3232" y="2495458"/>
            <a:ext cx="5648193" cy="2965301"/>
          </a:xfrm>
          <a:prstGeom prst="rect">
            <a:avLst/>
          </a:prstGeom>
          <a:noFill/>
          <a:extLst>
            <a:ext uri="{909E8E84-426E-40DD-AFC4-6F175D3DCCD1}">
              <a14:hiddenFill xmlns:a14="http://schemas.microsoft.com/office/drawing/2010/main">
                <a:solidFill>
                  <a:srgbClr val="FFFFFF"/>
                </a:solidFill>
              </a14:hiddenFill>
            </a:ext>
          </a:extLst>
        </p:spPr>
      </p:pic>
      <p:cxnSp>
        <p:nvCxnSpPr>
          <p:cNvPr id="6153" name="Straight Connector 6152">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49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8408-766E-BDC8-D9BC-55990545700E}"/>
              </a:ext>
            </a:extLst>
          </p:cNvPr>
          <p:cNvSpPr>
            <a:spLocks noGrp="1"/>
          </p:cNvSpPr>
          <p:nvPr>
            <p:ph type="title"/>
          </p:nvPr>
        </p:nvSpPr>
        <p:spPr/>
        <p:txBody>
          <a:bodyPr/>
          <a:lstStyle/>
          <a:p>
            <a:r>
              <a:rPr lang="en-US" dirty="0"/>
              <a:t>Step 3 - Image Processing</a:t>
            </a:r>
            <a:endParaRPr lang="ru-RU" dirty="0"/>
          </a:p>
        </p:txBody>
      </p:sp>
      <p:sp>
        <p:nvSpPr>
          <p:cNvPr id="3" name="Content Placeholder 2">
            <a:extLst>
              <a:ext uri="{FF2B5EF4-FFF2-40B4-BE49-F238E27FC236}">
                <a16:creationId xmlns:a16="http://schemas.microsoft.com/office/drawing/2014/main" id="{D40F3890-8E3D-B5AB-1C8B-13E73D770FAD}"/>
              </a:ext>
            </a:extLst>
          </p:cNvPr>
          <p:cNvSpPr>
            <a:spLocks noGrp="1"/>
          </p:cNvSpPr>
          <p:nvPr>
            <p:ph idx="1"/>
          </p:nvPr>
        </p:nvSpPr>
        <p:spPr/>
        <p:txBody>
          <a:bodyPr/>
          <a:lstStyle/>
          <a:p>
            <a:pPr marL="0" indent="0">
              <a:buNone/>
            </a:pPr>
            <a:r>
              <a:rPr lang="en-US" dirty="0"/>
              <a:t>Now that the face has been detected, Snapchat can use Image Processing to apply features onto a full face. However, they chose to go one step further and they want to find your facial features. This is done with the aid of the Active Shape Model.</a:t>
            </a:r>
          </a:p>
          <a:p>
            <a:pPr marL="0" indent="0">
              <a:buNone/>
            </a:pPr>
            <a:r>
              <a:rPr lang="en-US" dirty="0"/>
              <a:t>The Active Shape Model is a facial recognition technique trained on many images with manually marked facial features. It creates an “average face” and aligns it with a given image. Since faces vary, the model adjusts by analyzing shading differences and patterns. Using machine learning, it refines its detection, correcting errors based on surrounding points. Finally, it generates a 3D mesh that moves and scales with the face.</a:t>
            </a:r>
            <a:endParaRPr lang="ru-RU" dirty="0"/>
          </a:p>
        </p:txBody>
      </p:sp>
    </p:spTree>
    <p:extLst>
      <p:ext uri="{BB962C8B-B14F-4D97-AF65-F5344CB8AC3E}">
        <p14:creationId xmlns:p14="http://schemas.microsoft.com/office/powerpoint/2010/main" val="3933053160"/>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84</TotalTime>
  <Words>1449</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Grandview Display</vt:lpstr>
      <vt:lpstr>Montserrat</vt:lpstr>
      <vt:lpstr>DashVTI</vt:lpstr>
      <vt:lpstr>Face Filters with Python </vt:lpstr>
      <vt:lpstr>What is a face filter?</vt:lpstr>
      <vt:lpstr>The benefits of using face filters </vt:lpstr>
      <vt:lpstr>The Technology</vt:lpstr>
      <vt:lpstr>The Technology</vt:lpstr>
      <vt:lpstr>How Snapchat Filters Work</vt:lpstr>
      <vt:lpstr>Step 1 – Face Detection</vt:lpstr>
      <vt:lpstr>Step 2 – Facial Landmarks</vt:lpstr>
      <vt:lpstr>Step 3 - Image Processing</vt:lpstr>
      <vt:lpstr>USES OF THE FACE FILTERS USING COMPUTER VISION </vt:lpstr>
      <vt:lpstr>Python methods: OpenCV</vt:lpstr>
      <vt:lpstr>Python methods: dlib</vt:lpstr>
      <vt:lpstr>Python methods: Mediapipe</vt:lpstr>
      <vt:lpstr>Python example</vt:lpstr>
      <vt:lpstr>Conclusion</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Aruzhan Kalybek</dc:creator>
  <cp:lastModifiedBy>Aruzhan Kalybek</cp:lastModifiedBy>
  <cp:revision>3</cp:revision>
  <dcterms:created xsi:type="dcterms:W3CDTF">2025-03-19T18:26:01Z</dcterms:created>
  <dcterms:modified xsi:type="dcterms:W3CDTF">2025-03-20T05:00:49Z</dcterms:modified>
</cp:coreProperties>
</file>