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15:33:22.472"/>
    </inkml:context>
    <inkml:brush xml:id="br0">
      <inkml:brushProperty name="width" value="0.35" units="cm"/>
      <inkml:brushProperty name="height" value="0.35" units="cm"/>
      <inkml:brushProperty name="color" value="#004F8B"/>
    </inkml:brush>
  </inkml:definitions>
  <inkml:trace contextRef="#ctx0" brushRef="#br0">8311 10058 24575,'188'-74'0,"4"10"0,293-61 0,339-5-164,271 97-655,-735 52 328,591 107-1,-622-55 165,-3 16-1,444 179 0,-447-126 1,-8 13-1,477 313 0,-499-262 1,-9 13-1,459 458 0,-481-393 1,-12 12-1,349 537 0,-370-453 33,-17 9-1,-16 9 1,-19 8-1,161 544 0,-216-514 2,-20 6 0,-18 3 0,-21 4-1,9 530 1,-73-498-34,-20 0 1,-21-1-1,-21-3 0,-21-3 1,-269 858-1,169-815-163,-360 708-1,316-795 1,-486 683-1,446-764 1,-603 603-1,564-667 1,-676 477-1,692-572 183,-8-14-1,-504 215 1,553-291 229,-3-12 0,-4-11 0,-3-11 0,-3-12 0,-1-11 0,-409 11 0,426-53 61,0-10 0,1-11 1,1-10-1,2-11 0,2-11 0,2-10 1,-283-117-1,278 74 19,4-10 0,5-11 0,6-9 0,-255-203 0,237 141 0,10-11 0,9-10 0,-336-418 0,327 319 0,13-10 0,-343-684 0,367 572 0,19-9 0,20-7 0,20-6 0,-114-672 0,178 620 0,22-3 0,23-1 0,70-1027 0,17 1050 0,22 2 0,147-507 0,-93 564 0,19 5 0,18 8 0,19 8 0,17 8 0,18 10 0,471-636 0,-404 668 0,16 14 0,16 13 0,14 15 0,13 15 0,14 15 0,585-364 0,-551 426 0,10 18 0,504-190 0,-512 259 0,6 17 0,497-89 0,-610 166 0,1 13 0,2 12 0,393 17 0,-492 21 0,0 9 0,-1 8 0,-2 8 0,-2 9 0,199 76 0,-247-67 0,-4 7 0,-2 5 0,-3 7 0,-3 5 0,-4 6 0,168 147 0,-178-124 0,-5 5 0,-5 5 0,-5 4 0,-5 4 0,-7 5 0,77 148 0,-72-95 0,-9 4 0,-7 3 0,-9 4 0,61 285 0,-86-260 0,-11 2 0,-9 1 0,-10 451 0,-31-436 0,-11 0 0,-9-2 0,-117 395 0,73-385 0,-11-4 0,-10-4 0,-193 327 0,126-298 0,-11-7 0,-12-8 0,-11-9 0,-440 408 0,358-405 0,-11-14 0,-9-12 0,-602 324 0,600-392 0,-6-14 0,-338 99 0,387-160 0,-2-11 0,-448 50 0,481-97 0,-1-11 0,1-9 0,-258-36 0,316 14 0,2-8 0,1-8 0,2-7 0,-245-102 0,263 78 0,3-6 0,3-7 0,4-7 0,-242-199 0,238 158 0,5-7 0,7-5 0,-215-298 0,224 252 0,8-5 0,9-6 0,9-4 0,8-4 0,10-3 0,9-4 0,10-3 0,-40-258 0,74 282 0,8 0 0,8-2 0,25-338 0,7 349 0,9 2 0,7 0 0,9 3 0,72-189 0,-35 160 0,10 5 0,8 3 0,211-312 0,-147 286 0,10 6 0,10 9 0,244-220 0,-158 195 0,10 12 0,516-316 0,-361 294 0,898-364 0,-725 392 0,904-202 0,-761 272 0,873-60 0,-784 157 0,3 37 0,1131 123 0,-162 187 0,-71 202 0,-1251-312 0,-8 21 0,472 279 0,-618-285 0,-9 13 0,533 457 0,-632-458 0,-9 10 0,-11 8 0,220 317 0,-285-337 0,-10 5 0,-10 6 0,142 351 0,-200-399 0,-7 3 0,-9 3 0,-6 1 0,28 288 0,-60-294 0,-7 1 0,-8-1 0,-7 0 0,-35 176 0,7-155 0,-9-2 0,-8-2 0,-101 232 0,63-216 0,-10-5 0,-8-5 0,-8-4 0,-9-7 0,-8-4 0,-7-7 0,-204 190 0,222-249 0,-5-5 0,-208 134 0,237-182 32,-1-6 0,-4-3 0,-131 45 0,185-80 41,-1-2 0,-1-2 0,0-3 0,-1-2 0,0-2 0,-86-1 0,116-7-50,-1-2 1,1-2-1,0 0 1,0-1-1,1-2 1,0 0-1,0-2 1,0-1-1,1 0 1,1-2-1,0-1 1,1-1-1,-29-22 0,32 18 24,0-1 0,1-1 0,1 0 0,1-1 0,1-1 0,0 0 0,2-1 0,1 0 0,1-2 0,0 1 0,2-1 0,1 0 0,-7-43 0,7 22 8,2-1 1,2 0-1,5-82 1,5 54-24,3 1 1,25-97 0,-2 60-26,4 1-1,6 1 1,4 3-1,4 1 1,70-105-1,-10 46-6,6 5 0,7 4 0,222-213 0,-115 155 0,9 10 0,396-257 0,-258 230 0,748-336 0,-636 369-79,822-217-1,-767 289-240,888-88 0,-836 173 159,788 46-1,-786 39-169,617 129-1,-813-91 236,681 234 0,-489-61 90,-460-185 5,216 152 1,-272-163 0,-2 3 0,-2 4 0,63 75 0,-92-90 0,-3 3 0,-2 1 0,-3 2 0,41 83 0,-56-90 0,-1 1 0,-3 1 0,-2 0 0,-2 2 0,-2-1 0,-4 1 0,-1 1 0,-3 0 0,-2-1 0,-3 1 0,-2 0 0,-16 83 0,4-66 0,-4-1 0,-3 0 0,-57 128 0,30-103 0,-3-2 0,-104 140 0,55-105 0,-174 172 0,-217 129 0,152-180 0,-622 345 0,-705 200 0,-243-112 0,-162-173 0,-13-234 0,1567-253 0,-943-79 0,1055 5 0,2-18 0,-527-159 0,667 143 0,3-11 0,4-12 0,-344-197 0,444 208 0,-224-181 0,270 182 0,3-5 0,-105-128 0,138 137 0,5-2 0,3-4 0,5-2 0,4-3 0,5-3 0,5-1 0,-61-195 0,80 188 0,4-2 0,5-1 0,6-1 0,4 0 0,6 0 0,5-1 0,5 1 0,26-147 0,0 95 0,7 2 0,67-179 0,-20 122 0,147-277 0,-70 211 0,13 7 0,12 8 0,346-389 0,-206 315 0,15 15 0,649-488 0,-421 421 0,1120-587 0,-894 605 0,1152-383 0,1043-23 0,-2107 631 0,984-46 0,-698 184 0,-162 93 0,-168 77 0,-637-96 0,273 109 0,-347-107 0,-2 5 0,147 96 0,-188-98 0,-2 3 0,145 139 0,-172-141 0,-2 3 0,-3 2 0,-3 2 0,-3 2 0,-3 3 0,-3 1 0,-4 2 0,45 125 0,-56-115 0,-3 1 0,-5 2 0,-3 0 0,-4 1 0,-4 0 0,-4 0 0,-15 164 0,-6-124 0,-4-2 0,-7-1 0,-5-1 0,-5-2 0,-87 187 0,35-126 0,-8-4 0,-9-5 0,-237 297 0,118-211 0,-11-11 0,-378 309 0,124-175 0,-582 346 0,-954 397 0,-387-34 0,-326-130 0,1512-617 0,-2025 300 0,960-444 0,0-240 0,1522-34 0,-1323-297 0,1506 214 0,6-26 0,-801-364 0,952 336 0,9-18 0,10-18 0,-467-366 0,562 353 0,12-14 0,11-12 0,-439-552 0,530 564 0,11-9 0,13-8 0,13-8 0,-179-441 0,236 446 0,14-4 0,12-4 0,14-4 0,-52-517 0,100 491 0,15 0 0,14-1 0,14 2 0,68-339 0,-19 317 0,15 4 0,15 4 0,223-510 0,-158 503 0,16 8 0,14 8 0,256-332 0,-217 364 0,14 10 0,555-506 0,-505 552 0,10 12 0,579-330 0,-527 374 0,8 15 0,436-141 0,-464 208 0,5 14 0,364-50 0,-104 83 0,-445 57 0,211 22 0,-269-6 0,0 4 0,147 45 0,-186-40 0,-1 2 0,0 3 0,-2 2 0,59 39 0,-79-41 0,-2 1 0,0 3 0,-2 0 0,-1 3 0,-2 1 0,-1 1 0,-2 1 0,-2 2 0,-1 1 0,-1 2 0,-3 0 0,-1 1 0,18 53 0,-22-43 0,-3 1 0,-1 0 0,-4 1 0,8 106 0,-16-80 0,-3-1 0,-4 1 0,-24 121 0,1-73 0,-5 0 0,-54 128 0,10-68 0,-113 198 0,-199 239 0,-115 51 0,-829 815 0,-385 101 0,-290-5 0,-148-90 0,-15-198 0,149-313 0,1096-636 0,62-110 0,601-187 0,-273 17 0,330-56 0,-319-20 0,369-7 0,1-7 0,1-7 0,1-6 0,2-7 0,1-6 0,-173-80 0,215 75 0,2-5 0,2-5 0,3-3 0,3-6 0,3-3 0,4-5 0,3-3 0,3-5 0,5-2 0,3-5 0,4-2 0,5-4 0,4-2 0,4-4 0,6-1 0,-75-205 0,89 187 0,5-1 0,5-1 0,6-2 0,6-1 0,5 0 0,8-239 0,16 212 0,6 0 0,39-156 0,-8 121 0,108-279 0,-53 228 0,11 4 0,10 6 0,10 5 0,181-233 0,284-249 0,141 3 0,-273 321 0,973-609 0,-766 607 0,1143-473 0,-879 504 0,1184-284 0,1378-18 0,173 389 0,-154 396 0,-437 342 0,-1772-124 0,-176 62 0,-186 55 0,-731-334 0,324 254 0,-414-278 0,-6 6 0,197 230 0,-247-250 0,-4 3 0,-4 4 0,-4 2 0,53 122 0,-73-127 0,-4 2 0,-4 1 0,-5 2 0,23 166 0,-37-148 0,-6 2 0,-4-1 0,-28 227 0,0-184 0,-7-1 0,-91 265 0,37-198 0,-180 337 0,-250 269 0,-154 32 0,-142 20 0,-128 16 0,-1271 921 0,-336-34 0,738-669 0,-2059 929 0,999-832 0,161-372 0,2033-692 0,-1064 102 0,1228-221 0,-1003-66 0,675-81 0,119-65 0,550 121 0,-260-126 0,319 126 0,3-5 0,-156-120 0,190 123 0,2-4 0,3-3 0,3-2 0,4-4 0,2-2 0,4-3 0,3-2 0,-63-129 0,74 114 0,4-2 0,5-1 0,4-1 0,5-2 0,4-1 0,4-1 0,-6-190 0,23 140 0,35-269 0,95-203 0,-33 306 0,15 4 0,216-427 0,-108 324 0,472-672 0,-382 679 0,691-702 0,-614 749 0,16 17 0,545-359 0,-462 397 0,12 21 0,691-289 0,-586 336 0,11 26 0,698-146 0,-636 223 0,1373-98 0,-1388 217 0,0 28 0,772 111 0,-783-18 0,-5 29 0,664 227 0,-684-143 0,1113 554 0,-1162-453 0,914 668 0,-993-596 0,704 712 0,-847-721 0,570 792 0,-704-839 0,-16 9 0,227 516 0,-316-578 0,-11 6 0,-14 3 0,60 331 0,-103-333 0,-12 1 0,-6 573 0,-46-543 0,-13-1 0,-14-3 0,-14-1 0,-14-3 0,-13-3 0,-13-5 0,-13-4 0,-13-5 0,-12-6 0,-313 483 0,299-554 0,-9-6 0,-9-8 0,-9-7 0,-8-8 0,-320 249 0,334-311 0,-5-8 0,-321 159 0,325-198 0,-3-8 0,-2-7 0,-248 52 0,228-78 0,-2-8 0,-1-9 0,0-9 0,-1-9 0,-317-38 0,264 0 0,-346-96 0,290 40 0,-300-136 0,211 47 0,9-17 0,8-17 0,-446-334 0,-204-292 0,9-176 0,475 389 0,-839-1259 0,846 1007 0,-577-1280 0,664 1104 0,-365-1283 0,-1-1246 0,419-3 0,321 303 0,201 657 0,70 776 0,-42 846 0,-128 868 0,30-206 20,-33 135 124,-22 154 7,3 54-141,1 1 0,0-1 1,0 1-1,-1 0 0,1-1 1,-1 1-1,1-1 1,-1 1-1,0 0 0,0 0 1,1-1-1,-1 1 0,0 0 1,0 0-1,0 0 1,0 0-1,0 0 0,-2-1 1,2 2-1,-1-1 0,1 1 1,0 0-1,0 0 1,0 0-1,-1 0 0,1 0 1,0 0-1,0 0 0,0 0 1,0 1-1,-1-1 0,1 0 1,0 1-1,0-1 0,0 1 1,0-1-1,0 1 0,0 0 1,0-1-1,-1 3 1,-6 2 49,1 2 1,1-1 0,-11 14 0,-98 150 411,-55 125-115,-339 661-151,-189 452-195,-93 383-11,-9 372 0,56 313 0,124 135 0,182-38-164,215-222-655,204-349-11,72-1166 666,42-116 122,49-113 33,-100-474 8,111 233 1,-109-278 0,4-1 0,100 128 0,-100-154 0,2-3 0,3-2 0,96 76 0,-87-85 0,3-3 0,1-3 0,3-3 0,0-3 0,3-3 0,0-3 0,2-4 0,1-3 0,103 16 0,-60-20 0,2-6 0,150-3 0,-95-16 0,241-40 0,258-103 0,79-92 0,976-491 0,201-270 0,1745-1389-7,-316-401 41,-2820 2272 21,-116 69 0,-322 331-43,93-143 0,-167 220-11,-2-1 0,-2-1-1,-2-1 1,31-91 0,-49 122-1,-1-1 0,0 0 0,-1 0 0,-1 0 0,-1 0 0,0 0 0,-1 0 0,-1 0 0,0-1 0,-2 1 0,0 0 0,0 1 0,-7-18 0,3 20 0,0 0 0,-1 1 0,0-1 0,-1 2 0,0-1 0,-1 1 0,-1 1 0,0 0 0,0 0 0,-1 1 0,0 0 0,-1 1 0,0 1 0,-24-12 0,-7 0 0,-2 2 0,0 2 0,-1 2 0,0 2 0,-92-11 0,-12 9 0,-262 9 0,-342 70 0,-176 78 0,-1383 337 0,-443 176 0,-240 104 0,-27 51 0,217-23-28,407-97-82,539-158 83,568-180 27,840-247 20,347-86 52,-123 8 0,201-26-25,1-1 1,-1-2 0,1 0-1,0-2 1,-1-1 0,-32-10-1,52 12-25,0-1 0,1 0-1,-1 0 1,1 0 0,0-1 0,-1-1-1,2 1 1,-1-1 0,1 0-1,-1-1 1,1 1 0,1-1 0,-1 0-1,1-1 1,0 1 0,-7-15-1,7 10-2,1-1-1,1 0 0,0 0 1,0 0-1,2-1 1,-1 1-1,1 0 0,1-1 1,0 1-1,1-1 0,0 1 1,5-18-1,7-24 11,2 0 0,2 1 0,30-64-1,153-277 14,101-112-36,595-807-6,397-363 0,349-225 0,299-64 0,233 160 0,-1465 1299-82,858-459 0,-977 657-269,1083-398-1,-596 381 114,-52 126 122,-61 130 75,-703 73 38,373 52 0,-414-19 3,-2 9 0,-2 9 0,-3 10 0,-2 9 0,271 137 0,-317-125 0,-5 7 0,-3 7 0,-5 6 0,-5 8 0,-5 5 0,149 162 0,-165-138 0,-6 5 0,-7 6 0,-6 4 0,-7 4 0,153 345 0,-160-276 0,80 311 0,-1 313 0,-122-401 0,-19 2 0,-35 569 0,-243 1157 0,-252 142 0,-154 38 0,-42-106 0,44-242 0,116-410 0,140-467 0,141-422 0,181-497 20,64-188 28,1 0 0,-5 36 0,13-64-37,-1 0 1,1 0-1,0 0 1,0 0 0,0 0-1,0 0 1,1 0 0,-1 0-1,0 0 1,1 0-1,0 0 1,0 1 0,-1-2-7,1-1 1,-1 0 0,1 1 0,-1-1 0,0 0-1,1 1 1,-1-1 0,1 0 0,-1 0 0,1 1-1,-1-1 1,1 0 0,-1 0 0,1 0 0,-1 0-1,1 0 1,-1 0 0,1 0 0,0 1 0,-1-2-1,1 1 1,-1 0 0,1 0 0,-1 0 0,1 0-1,-1 0 1,1 0 0,-1-1 0,1 1 0,-1 0-1,1 0 1,-1-1 0,1 1 0,12-10 72,-1 0 1,0 0-1,-1-1 1,0 0-1,13-19 1,369-507 750,314-529-623,266-486-195,228-398-11,-239 399 0,758-1229 0,-507 798 0,-243 386-164,-287 454-655,-452 731 367,-178 309 347,42-118 0,-83 189 134,-2 0 0,-2 0 0,0-1 0,-2 0-1,3-60 1,-9 79-8,-1 0 0,0 0 1,0 0-1,-2 1 0,1-1 0,-1 1 0,-1-1 0,-1 1 0,1 0 0,-2 1 1,0-1-1,0 1 0,-11-14 0,6 11-9,-2 1 1,0 1 0,0 0-1,-1 0 1,0 2-1,-1 0 1,0 0-1,-1 1 1,0 1 0,-27-9-1,-4 1-8,0 3 0,-1 1 0,0 3 0,-78-6 0,-2 10-4,-200 15 0,-273 69 0,73 29 0,-579 199 0,-1015 513 0,-342 387 0,-196 342 0,-7 219 0,178 92-164,364-86-496,492-282 477,514-388 179,452-377 134,481-487 131,165-210-196,1 1 0,2 0 0,-18 42 1,33-66-54,1 0 1,0 0-1,0 0 1,1 0-1,-2 12 1,3-17-11,0 0 0,0 0 1,0 0-1,1 0 0,-1 0 1,0 0-1,1 0 0,-1 0 0,1 0 1,0 0-1,-1 0 0,1-1 0,0 1 1,0 0-1,0 0 0,3 2 1,-2-2-3,0-1 1,0 1 0,0-1 0,0 0 0,0 0 0,1 0 0,-1 0 0,0 0 0,0 0 0,1-1-1,-1 1 1,1-1 0,-1 0 0,0 1 0,3-1 0,5-1-1,0 1 1,0-1-1,0-1 0,17-4 1,22-10-1,0-3 0,75-39 0,219-142 0,561-412 0,-735 495 0,1483-1009 0,601-328 0,577-152 0,537-26 0,444 101 0,280 219-130,40 304-392,-264 357 392,-579 372 130,-812 291 0,-1555 63 0,-195 33 0,-176 27 15,-465-106 22,0 3-1,130 69 1,-185-84-2,-1 0 1,-1 2 0,0 2-1,-2 0 1,-1 1 0,43 50 0,-57-59-17,-1 1 0,-1 0 0,-1 1 0,0 0 1,-1 0-1,0 1 0,-1-1 0,-1 2 1,0-1-1,-2 0 0,0 1 0,2 22 0,-5-15-8,-1 1 0,-1 0 0,-1-1 0,-2 0 0,0 0 0,-1 0 0,-2-1 0,0 1 0,-13 23 0,-8 10-7,-3-1 0,-2-2 0,-73 90-1,3-25-3,-137 123 0,-245 165 0,-889 532 0,-494 131 0,-475 99 0,-412 50 0,-301-41 0,-1726 324-374,2339-919 116,-7-151 141,-549-155 117,1613-268 0,97-95 0,110-101 0,114-103 0,756 178 0,-327-168 0,395 153 0,-341-237 0,396 227 0,6-8 0,7-7 0,7-8 0,7-7 0,-257-350 0,289 326 0,8-7 0,9-4 0,9-5 0,9-5 0,-124-423 0,149 364 0,-51-427 0,87 350 0,13-365 0,105-434 0,129-74 0,-20 438 0,403-1039 0,633-871 0,343 76 0,-1074 1918 0,842-907 0,-907 1160 0,18 19 0,667-484 0,-691 613 0,12 18 0,770-357 0,-803 460 0,8 19 0,782-189 0,-862 279 0,4 15 0,1 14 0,506 7 0,-589 43 0,329 56 0,-379-28 0,365 119 0,-387-89 0,-4 7 0,-3 9 0,-4 8 0,-5 7 0,306 237 0,-298-187 0,236 256 0,122 266 0,-312-332 0,-16 10 0,281 644 0,-244-373 0,227 890 0,56 1012 0,-131 253 0,14 1391 0,-107-12 0,-293-4002 0,143 2176 0,-42-479 0,-40-534 0,-30-489 164,-26-576 184,-13-219-191,1 0 0,11 43 0,-15-73-139,1 0 1,-1 0 0,1 0 0,0-1-1,0 1 1,0 0 0,-1 0 0,2-1-1,-1 1 1,0-1 0,0 1-1,3 2 1,-3-4-12,-1 0-1,1 0 1,-1 0-1,1 0 1,-1 1-1,1-1 1,-1 0-1,1 0 1,0 0 0,-1 0-1,1 0 1,-1-1-1,1 1 1,-1 0-1,1 0 1,-1 0-1,1 0 1,-1-1-1,1 1 1,-1 0-1,1 0 1,-1-1 0,1 1-1,-1 0 1,0-1-1,1 1 1,-1 0-1,1-1 1,-1 1-1,0-1 1,1 1-1,-1-1 1,0 1 0,1-1-1,5-12 45,0 0 0,0-1 0,-1 0 0,-1 0 0,0 0 0,1-15 0,22-147 52,8-281 0,-52-726-92,-141-448-11,-186-336 0,-281-199 0,361 1471 0,-456-856 0,336 864 0,-635-858 0,541 919-82,-817-824 0,806 979-328,-1079-796 1,1082 940 132,-15 22 1,-723-325-1,789 444 208,-7 18 1,-911-212-1,972 308 67,-2 17-1,-2 17 0,-644 19 1,649 44 2,1 17 0,2 16 0,-529 153 0,496-82 0,5 17 0,-607 313 0,593-229 0,-736 539 0,727-427 0,-446 460 0,-113 311 0,318-177 0,271-221 0,343-596 54,6 3 1,-38 136 0,77-215 57,1-1 1,-5 53-1,13-80-55,0 1 0,2 0 0,-1 0 0,2 0 0,0-1 0,8 28 0,-7-34-32,0 0 1,1-1-1,0 0 0,0 0 1,1 0-1,0 0 1,0-1-1,1 1 0,0-1 1,0-1-1,8 7 1,-4-5-6,0-1 0,1 0 0,0-1 1,1 0-1,-1-1 0,1 0 0,0 0 0,20 4 1,-2-4-7,-1 0 0,0-2 0,1-1 0,32-2 0,4-4-9,102-20 0,-19-10-5,-1-7 0,183-77 0,551-302 0,262-269 0,204-208 0,139-130 0,20-50 0,-101 62-163,-220 167-573,-272 217 249,-280 215 406,-245 181 1446,-169 118 5462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2/11/2025</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14712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7105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3732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545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0788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870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359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961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828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2799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08070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2/11/2025</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986801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nk and purple swirl&#10;&#10;AI-generated content may be incorrect.">
            <a:extLst>
              <a:ext uri="{FF2B5EF4-FFF2-40B4-BE49-F238E27FC236}">
                <a16:creationId xmlns:a16="http://schemas.microsoft.com/office/drawing/2014/main" id="{5C5F6E30-237A-1689-1E04-2274830D0C48}"/>
              </a:ext>
            </a:extLst>
          </p:cNvPr>
          <p:cNvPicPr>
            <a:picLocks noChangeAspect="1"/>
          </p:cNvPicPr>
          <p:nvPr/>
        </p:nvPicPr>
        <p:blipFill>
          <a:blip r:embed="rId2">
            <a:alphaModFix amt="33000"/>
          </a:blip>
          <a:srcRect t="6717" b="1447"/>
          <a:stretch/>
        </p:blipFill>
        <p:spPr>
          <a:xfrm>
            <a:off x="20" y="10"/>
            <a:ext cx="12191980" cy="6857990"/>
          </a:xfrm>
          <a:prstGeom prst="rect">
            <a:avLst/>
          </a:prstGeom>
        </p:spPr>
      </p:pic>
      <p:sp>
        <p:nvSpPr>
          <p:cNvPr id="2" name="Title 1">
            <a:extLst>
              <a:ext uri="{FF2B5EF4-FFF2-40B4-BE49-F238E27FC236}">
                <a16:creationId xmlns:a16="http://schemas.microsoft.com/office/drawing/2014/main" id="{69276A1B-191F-BA1E-4861-0C6E6F1D8898}"/>
              </a:ext>
            </a:extLst>
          </p:cNvPr>
          <p:cNvSpPr>
            <a:spLocks noGrp="1"/>
          </p:cNvSpPr>
          <p:nvPr>
            <p:ph type="ctrTitle"/>
          </p:nvPr>
        </p:nvSpPr>
        <p:spPr>
          <a:xfrm>
            <a:off x="1078992" y="1847088"/>
            <a:ext cx="9052560" cy="3546179"/>
          </a:xfrm>
        </p:spPr>
        <p:txBody>
          <a:bodyPr>
            <a:normAutofit/>
          </a:bodyPr>
          <a:lstStyle/>
          <a:p>
            <a:r>
              <a:rPr lang="en-US" sz="6700" b="1" i="0" dirty="0">
                <a:effectLst/>
                <a:latin typeface="Work Sans" panose="020F0502020204030204" pitchFamily="2" charset="0"/>
              </a:rPr>
              <a:t>Viola Jones Algorithm and Haar Cascade Classifier</a:t>
            </a:r>
            <a:endParaRPr lang="ru-RU" sz="6700" dirty="0"/>
          </a:p>
        </p:txBody>
      </p:sp>
      <p:sp>
        <p:nvSpPr>
          <p:cNvPr id="3" name="Subtitle 2">
            <a:extLst>
              <a:ext uri="{FF2B5EF4-FFF2-40B4-BE49-F238E27FC236}">
                <a16:creationId xmlns:a16="http://schemas.microsoft.com/office/drawing/2014/main" id="{A5072A63-1608-4D26-A269-38C0FC6C862F}"/>
              </a:ext>
            </a:extLst>
          </p:cNvPr>
          <p:cNvSpPr>
            <a:spLocks noGrp="1"/>
          </p:cNvSpPr>
          <p:nvPr>
            <p:ph type="subTitle" idx="1"/>
          </p:nvPr>
        </p:nvSpPr>
        <p:spPr>
          <a:xfrm>
            <a:off x="1078992" y="5010912"/>
            <a:ext cx="9052560" cy="704088"/>
          </a:xfrm>
        </p:spPr>
        <p:txBody>
          <a:bodyPr>
            <a:normAutofit/>
          </a:bodyPr>
          <a:lstStyle/>
          <a:p>
            <a:r>
              <a:rPr lang="en-US" dirty="0"/>
              <a:t>Kalybek Aruzhan</a:t>
            </a:r>
            <a:endParaRPr lang="ru-RU" dirty="0"/>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639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a:extLst>
            <a:ext uri="{FF2B5EF4-FFF2-40B4-BE49-F238E27FC236}">
              <a16:creationId xmlns:a16="http://schemas.microsoft.com/office/drawing/2014/main" id="{E7DC1C31-B556-5E65-C192-7EFD65B1D74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AAC9505-6A91-2807-9658-CEB6BB35B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nk and purple swirl&#10;&#10;AI-generated content may be incorrect.">
            <a:extLst>
              <a:ext uri="{FF2B5EF4-FFF2-40B4-BE49-F238E27FC236}">
                <a16:creationId xmlns:a16="http://schemas.microsoft.com/office/drawing/2014/main" id="{784CBCF7-0F9E-0437-9628-E57FB43E374A}"/>
              </a:ext>
            </a:extLst>
          </p:cNvPr>
          <p:cNvPicPr>
            <a:picLocks noChangeAspect="1"/>
          </p:cNvPicPr>
          <p:nvPr/>
        </p:nvPicPr>
        <p:blipFill>
          <a:blip r:embed="rId2">
            <a:alphaModFix amt="33000"/>
          </a:blip>
          <a:srcRect t="6717" b="1447"/>
          <a:stretch/>
        </p:blipFill>
        <p:spPr>
          <a:xfrm>
            <a:off x="20" y="10"/>
            <a:ext cx="12191980" cy="6857990"/>
          </a:xfrm>
          <a:prstGeom prst="rect">
            <a:avLst/>
          </a:prstGeom>
        </p:spPr>
      </p:pic>
      <p:sp>
        <p:nvSpPr>
          <p:cNvPr id="2" name="Title 1">
            <a:extLst>
              <a:ext uri="{FF2B5EF4-FFF2-40B4-BE49-F238E27FC236}">
                <a16:creationId xmlns:a16="http://schemas.microsoft.com/office/drawing/2014/main" id="{18D48BA0-CCBA-14D3-6838-07EBD26ADD00}"/>
              </a:ext>
            </a:extLst>
          </p:cNvPr>
          <p:cNvSpPr>
            <a:spLocks noGrp="1"/>
          </p:cNvSpPr>
          <p:nvPr>
            <p:ph type="ctrTitle"/>
          </p:nvPr>
        </p:nvSpPr>
        <p:spPr>
          <a:xfrm>
            <a:off x="1117902" y="2819854"/>
            <a:ext cx="9052560" cy="3546179"/>
          </a:xfrm>
        </p:spPr>
        <p:txBody>
          <a:bodyPr>
            <a:normAutofit/>
          </a:bodyPr>
          <a:lstStyle/>
          <a:p>
            <a:r>
              <a:rPr lang="en-US" sz="6700" b="1" i="0" dirty="0">
                <a:effectLst/>
                <a:latin typeface="Work Sans" panose="020F0502020204030204" pitchFamily="2" charset="0"/>
              </a:rPr>
              <a:t>Thanks for attention!</a:t>
            </a:r>
            <a:endParaRPr lang="ru-RU" sz="6700" dirty="0"/>
          </a:p>
        </p:txBody>
      </p:sp>
      <p:cxnSp>
        <p:nvCxnSpPr>
          <p:cNvPr id="11" name="Straight Connector 10">
            <a:extLst>
              <a:ext uri="{FF2B5EF4-FFF2-40B4-BE49-F238E27FC236}">
                <a16:creationId xmlns:a16="http://schemas.microsoft.com/office/drawing/2014/main" id="{891A275C-616B-ABC7-FFA1-BD5A590FC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C32D19CE-6A6A-8F14-E2D0-E88E6ED26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8494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F5E07-4904-391A-607E-43ADD37B1783}"/>
              </a:ext>
            </a:extLst>
          </p:cNvPr>
          <p:cNvSpPr>
            <a:spLocks noGrp="1"/>
          </p:cNvSpPr>
          <p:nvPr>
            <p:ph type="title"/>
          </p:nvPr>
        </p:nvSpPr>
        <p:spPr>
          <a:xfrm>
            <a:off x="1068497" y="1063256"/>
            <a:ext cx="5312254" cy="1540106"/>
          </a:xfrm>
        </p:spPr>
        <p:txBody>
          <a:bodyPr>
            <a:normAutofit/>
          </a:bodyPr>
          <a:lstStyle/>
          <a:p>
            <a:r>
              <a:rPr lang="en-US" sz="5100" b="0" i="0">
                <a:effectLst/>
                <a:latin typeface="Work Sans" pitchFamily="2" charset="0"/>
              </a:rPr>
              <a:t>Viola Jones Algorithm</a:t>
            </a:r>
            <a:endParaRPr lang="ru-RU" sz="5100"/>
          </a:p>
        </p:txBody>
      </p:sp>
      <p:cxnSp>
        <p:nvCxnSpPr>
          <p:cNvPr id="1044" name="Straight Connector 104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12C58A-8E5F-9C6B-14AF-1ECF0C11AFF1}"/>
              </a:ext>
            </a:extLst>
          </p:cNvPr>
          <p:cNvSpPr>
            <a:spLocks noGrp="1"/>
          </p:cNvSpPr>
          <p:nvPr>
            <p:ph idx="1"/>
          </p:nvPr>
        </p:nvSpPr>
        <p:spPr>
          <a:xfrm>
            <a:off x="1068497" y="2933390"/>
            <a:ext cx="5312254" cy="2861349"/>
          </a:xfrm>
        </p:spPr>
        <p:txBody>
          <a:bodyPr>
            <a:normAutofit/>
          </a:bodyPr>
          <a:lstStyle/>
          <a:p>
            <a:pPr marL="0" indent="0">
              <a:buNone/>
            </a:pPr>
            <a:r>
              <a:rPr lang="en-US" dirty="0"/>
              <a:t>The Viola-Jones algorithm is a </a:t>
            </a:r>
            <a:r>
              <a:rPr lang="en-US" b="1" dirty="0"/>
              <a:t>machine learning-based object detection method</a:t>
            </a:r>
            <a:r>
              <a:rPr lang="en-US" dirty="0"/>
              <a:t> introduced by Paul Viola and Michael Jones in 2001. It became widely known for its </a:t>
            </a:r>
            <a:r>
              <a:rPr lang="en-US" b="1" dirty="0"/>
              <a:t>real-time performance</a:t>
            </a:r>
            <a:r>
              <a:rPr lang="en-US" dirty="0"/>
              <a:t> and high accuracy in face detection. </a:t>
            </a:r>
            <a:endParaRPr lang="ru-RU" dirty="0"/>
          </a:p>
        </p:txBody>
      </p:sp>
      <p:sp>
        <p:nvSpPr>
          <p:cNvPr id="1046" name="Freeform: Shape 1045">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Computer Vision: Viola-Jones Object Detection | by Andrew D | Medium">
            <a:extLst>
              <a:ext uri="{FF2B5EF4-FFF2-40B4-BE49-F238E27FC236}">
                <a16:creationId xmlns:a16="http://schemas.microsoft.com/office/drawing/2014/main" id="{72FD1136-24F3-FEB5-6935-AD24E8F38D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0087" y="1490347"/>
            <a:ext cx="3434963" cy="3782049"/>
          </a:xfrm>
          <a:prstGeom prst="rect">
            <a:avLst/>
          </a:prstGeom>
          <a:noFill/>
          <a:extLst>
            <a:ext uri="{909E8E84-426E-40DD-AFC4-6F175D3DCCD1}">
              <a14:hiddenFill xmlns:a14="http://schemas.microsoft.com/office/drawing/2010/main">
                <a:solidFill>
                  <a:srgbClr val="FFFFFF"/>
                </a:solidFill>
              </a14:hiddenFill>
            </a:ext>
          </a:extLst>
        </p:spPr>
      </p:pic>
      <p:sp>
        <p:nvSpPr>
          <p:cNvPr id="104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09668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F96E-8867-65D5-6D5F-EE800D9F06E5}"/>
              </a:ext>
            </a:extLst>
          </p:cNvPr>
          <p:cNvSpPr>
            <a:spLocks noGrp="1"/>
          </p:cNvSpPr>
          <p:nvPr>
            <p:ph type="title"/>
          </p:nvPr>
        </p:nvSpPr>
        <p:spPr/>
        <p:txBody>
          <a:bodyPr/>
          <a:lstStyle/>
          <a:p>
            <a:r>
              <a:rPr lang="en-US" dirty="0"/>
              <a:t>Key steps of algorithm</a:t>
            </a:r>
            <a:endParaRPr lang="ru-RU" dirty="0"/>
          </a:p>
        </p:txBody>
      </p:sp>
      <p:sp>
        <p:nvSpPr>
          <p:cNvPr id="3" name="Content Placeholder 2">
            <a:extLst>
              <a:ext uri="{FF2B5EF4-FFF2-40B4-BE49-F238E27FC236}">
                <a16:creationId xmlns:a16="http://schemas.microsoft.com/office/drawing/2014/main" id="{71F9C696-6A6B-9FE6-630B-17B0640EE16E}"/>
              </a:ext>
            </a:extLst>
          </p:cNvPr>
          <p:cNvSpPr>
            <a:spLocks noGrp="1"/>
          </p:cNvSpPr>
          <p:nvPr>
            <p:ph idx="1"/>
          </p:nvPr>
        </p:nvSpPr>
        <p:spPr>
          <a:xfrm>
            <a:off x="5184648" y="758951"/>
            <a:ext cx="6245352" cy="5787763"/>
          </a:xfrm>
        </p:spPr>
        <p:txBody>
          <a:bodyPr>
            <a:normAutofit fontScale="85000" lnSpcReduction="20000"/>
          </a:bodyPr>
          <a:lstStyle/>
          <a:p>
            <a:pPr marL="457200" indent="-457200">
              <a:buFont typeface="+mj-lt"/>
              <a:buAutoNum type="arabicPeriod"/>
            </a:pPr>
            <a:r>
              <a:rPr lang="en-US" b="1" dirty="0"/>
              <a:t>Haar-like Features </a:t>
            </a:r>
            <a:r>
              <a:rPr lang="en-US" dirty="0"/>
              <a:t>are rectangular patterns that compute the difference between the sum of pixel intensities in white and black regions. These features are used to detect patterns like edges, lines, and changes in texture, which are common in objects like faces (e.g., dark eyes vs. bright cheeks).</a:t>
            </a:r>
          </a:p>
          <a:p>
            <a:pPr marL="457200" indent="-457200">
              <a:buFont typeface="+mj-lt"/>
              <a:buAutoNum type="arabicPeriod"/>
            </a:pPr>
            <a:r>
              <a:rPr lang="en-US" b="1" dirty="0"/>
              <a:t>2. Integral Image. </a:t>
            </a:r>
            <a:r>
              <a:rPr lang="en-US" dirty="0"/>
              <a:t>To make feature computation efficient, the </a:t>
            </a:r>
            <a:r>
              <a:rPr lang="en-US" b="1" dirty="0"/>
              <a:t>integral image</a:t>
            </a:r>
            <a:r>
              <a:rPr lang="en-US" dirty="0"/>
              <a:t> is used. It allows rapid calculation of the sum of pixels in a rectangular region. This drastically reduces the time needed to compute Haar-like features.</a:t>
            </a:r>
          </a:p>
          <a:p>
            <a:pPr marL="457200" indent="-457200">
              <a:buFont typeface="+mj-lt"/>
              <a:buAutoNum type="arabicPeriod"/>
            </a:pPr>
            <a:r>
              <a:rPr lang="en-US" b="1" dirty="0"/>
              <a:t>3. AdaBoost Classifier </a:t>
            </a:r>
            <a:r>
              <a:rPr lang="en-US" dirty="0"/>
              <a:t>is used to select the most relevant Haar-like features out of thousands. It combines these features into a </a:t>
            </a:r>
            <a:r>
              <a:rPr lang="en-US" b="1" dirty="0"/>
              <a:t>strong classifier</a:t>
            </a:r>
            <a:r>
              <a:rPr lang="en-US" dirty="0"/>
              <a:t> that can distinguish objects (like faces) from non-objects.</a:t>
            </a:r>
          </a:p>
          <a:p>
            <a:pPr marL="457200" indent="-457200">
              <a:buFont typeface="+mj-lt"/>
              <a:buAutoNum type="arabicPeriod"/>
            </a:pPr>
            <a:r>
              <a:rPr lang="en-US" b="1" dirty="0"/>
              <a:t>4. Cascade of Classifiers. </a:t>
            </a:r>
            <a:r>
              <a:rPr lang="en-US" dirty="0"/>
              <a:t>Instead of applying all features to every image region, the algorithm uses a </a:t>
            </a:r>
            <a:r>
              <a:rPr lang="en-US" b="1" dirty="0"/>
              <a:t>cascade of classifiers</a:t>
            </a:r>
            <a:r>
              <a:rPr lang="en-US" dirty="0"/>
              <a:t>. Each classifier focuses on rejecting negative regions quickly (regions without the object of interest) and passing positive regions to the next stage for more detailed checks. This design makes the detection both fast and accurate.</a:t>
            </a:r>
          </a:p>
        </p:txBody>
      </p:sp>
      <p:pic>
        <p:nvPicPr>
          <p:cNvPr id="2050" name="Picture 2" descr="The steps of the Viola-Jones algorithm (Sehra et al. 2019) | Download  Scientific Diagram">
            <a:extLst>
              <a:ext uri="{FF2B5EF4-FFF2-40B4-BE49-F238E27FC236}">
                <a16:creationId xmlns:a16="http://schemas.microsoft.com/office/drawing/2014/main" id="{D45AAD21-4C08-CED2-8DF7-7E16AF4CA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2935289"/>
            <a:ext cx="4651407" cy="32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99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1B5D8-935D-0915-774C-AB5DD3ACE7B4}"/>
              </a:ext>
            </a:extLst>
          </p:cNvPr>
          <p:cNvSpPr>
            <a:spLocks noGrp="1"/>
          </p:cNvSpPr>
          <p:nvPr>
            <p:ph type="title"/>
          </p:nvPr>
        </p:nvSpPr>
        <p:spPr>
          <a:xfrm>
            <a:off x="7887733" y="370750"/>
            <a:ext cx="3541205" cy="1706649"/>
          </a:xfrm>
        </p:spPr>
        <p:txBody>
          <a:bodyPr anchor="ctr">
            <a:normAutofit/>
          </a:bodyPr>
          <a:lstStyle/>
          <a:p>
            <a:r>
              <a:rPr lang="en-US" sz="4800" dirty="0"/>
              <a:t>Haar-like Features</a:t>
            </a:r>
            <a:endParaRPr lang="ru-RU" sz="4800" dirty="0"/>
          </a:p>
        </p:txBody>
      </p:sp>
      <p:pic>
        <p:nvPicPr>
          <p:cNvPr id="3074" name="Picture 2" descr="Viola-Jones Facial Detection: Depiction of how Haar features are used... |  Download Scientific Diagram">
            <a:extLst>
              <a:ext uri="{FF2B5EF4-FFF2-40B4-BE49-F238E27FC236}">
                <a16:creationId xmlns:a16="http://schemas.microsoft.com/office/drawing/2014/main" id="{911B0A6A-5986-7ED1-E2E9-9C0DA9C385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4262" y="3608961"/>
            <a:ext cx="5492329" cy="2843087"/>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3B68F4-7922-0EB8-1E50-DCCEB2BF7E51}"/>
              </a:ext>
            </a:extLst>
          </p:cNvPr>
          <p:cNvSpPr>
            <a:spLocks noGrp="1"/>
          </p:cNvSpPr>
          <p:nvPr>
            <p:ph idx="1"/>
          </p:nvPr>
        </p:nvSpPr>
        <p:spPr>
          <a:xfrm>
            <a:off x="7887733" y="2156836"/>
            <a:ext cx="3895344" cy="4727643"/>
          </a:xfrm>
        </p:spPr>
        <p:txBody>
          <a:bodyPr>
            <a:normAutofit fontScale="85000" lnSpcReduction="20000"/>
          </a:bodyPr>
          <a:lstStyle/>
          <a:p>
            <a:pPr marL="0" indent="0">
              <a:buNone/>
            </a:pPr>
            <a:r>
              <a:rPr lang="en-US" b="1" dirty="0"/>
              <a:t>Haar-like Features</a:t>
            </a:r>
            <a:r>
              <a:rPr lang="en-US" dirty="0"/>
              <a:t> are simple patterns used to detect objects in images by analyzing the difference in brightness between dark and light regions. Named after the mathematician </a:t>
            </a:r>
            <a:r>
              <a:rPr lang="en-US" b="1" dirty="0"/>
              <a:t>Alfred Haar</a:t>
            </a:r>
            <a:r>
              <a:rPr lang="ru-RU" b="1" dirty="0"/>
              <a:t> </a:t>
            </a:r>
            <a:r>
              <a:rPr lang="en-US" b="1" dirty="0"/>
              <a:t>(1909)</a:t>
            </a:r>
            <a:r>
              <a:rPr lang="en-US" dirty="0"/>
              <a:t>, they are a core component of the </a:t>
            </a:r>
            <a:r>
              <a:rPr lang="en-US" b="1" dirty="0"/>
              <a:t>Viola-Jones Algorithm</a:t>
            </a:r>
            <a:r>
              <a:rPr lang="en-US" dirty="0"/>
              <a:t> for object detection.</a:t>
            </a:r>
            <a:r>
              <a:rPr lang="ru-RU" dirty="0"/>
              <a:t> </a:t>
            </a:r>
            <a:endParaRPr lang="en-US" dirty="0"/>
          </a:p>
          <a:p>
            <a:pPr marL="0" indent="0">
              <a:buNone/>
            </a:pPr>
            <a:r>
              <a:rPr lang="en-US" dirty="0"/>
              <a:t>Haar-like Features are </a:t>
            </a:r>
            <a:r>
              <a:rPr lang="en-US" b="1" dirty="0"/>
              <a:t>rectangular patterns</a:t>
            </a:r>
            <a:r>
              <a:rPr lang="en-US" dirty="0"/>
              <a:t> that compare the intensity (brightness) of light and dark areas in an image. For example:</a:t>
            </a:r>
          </a:p>
          <a:p>
            <a:pPr>
              <a:buFont typeface="Arial" panose="020B0604020202020204" pitchFamily="34" charset="0"/>
              <a:buChar char="•"/>
            </a:pPr>
            <a:r>
              <a:rPr lang="en-US" dirty="0"/>
              <a:t>Dark eyes against a lighter forehead.</a:t>
            </a:r>
          </a:p>
          <a:p>
            <a:pPr>
              <a:buFont typeface="Arial" panose="020B0604020202020204" pitchFamily="34" charset="0"/>
              <a:buChar char="•"/>
            </a:pPr>
            <a:r>
              <a:rPr lang="en-US" dirty="0"/>
              <a:t>The light bridge of the nose between darker sides.</a:t>
            </a:r>
          </a:p>
          <a:p>
            <a:pPr marL="0" indent="0">
              <a:buNone/>
            </a:pPr>
            <a:endParaRPr lang="ru-RU" dirty="0"/>
          </a:p>
        </p:txBody>
      </p:sp>
      <p:sp>
        <p:nvSpPr>
          <p:cNvPr id="308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BD2FD2A-F205-737B-A9AF-13F0DAB263F5}"/>
              </a:ext>
            </a:extLst>
          </p:cNvPr>
          <p:cNvPicPr>
            <a:picLocks noChangeAspect="1"/>
          </p:cNvPicPr>
          <p:nvPr/>
        </p:nvPicPr>
        <p:blipFill>
          <a:blip r:embed="rId3"/>
          <a:stretch>
            <a:fillRect/>
          </a:stretch>
        </p:blipFill>
        <p:spPr>
          <a:xfrm>
            <a:off x="1843847" y="443441"/>
            <a:ext cx="3987994" cy="2805598"/>
          </a:xfrm>
          <a:prstGeom prst="rect">
            <a:avLst/>
          </a:prstGeom>
        </p:spPr>
      </p:pic>
    </p:spTree>
    <p:extLst>
      <p:ext uri="{BB962C8B-B14F-4D97-AF65-F5344CB8AC3E}">
        <p14:creationId xmlns:p14="http://schemas.microsoft.com/office/powerpoint/2010/main" val="15423877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62DD-7E0C-1827-9F16-9549128124C2}"/>
              </a:ext>
            </a:extLst>
          </p:cNvPr>
          <p:cNvSpPr>
            <a:spLocks noGrp="1"/>
          </p:cNvSpPr>
          <p:nvPr>
            <p:ph type="title"/>
          </p:nvPr>
        </p:nvSpPr>
        <p:spPr>
          <a:xfrm>
            <a:off x="758952" y="758952"/>
            <a:ext cx="5523992" cy="4754880"/>
          </a:xfrm>
        </p:spPr>
        <p:txBody>
          <a:bodyPr/>
          <a:lstStyle/>
          <a:p>
            <a:r>
              <a:rPr lang="en-US" b="1" dirty="0"/>
              <a:t>Integral Image</a:t>
            </a:r>
            <a:endParaRPr lang="ru-RU" dirty="0"/>
          </a:p>
        </p:txBody>
      </p:sp>
      <p:sp>
        <p:nvSpPr>
          <p:cNvPr id="3" name="Content Placeholder 2">
            <a:extLst>
              <a:ext uri="{FF2B5EF4-FFF2-40B4-BE49-F238E27FC236}">
                <a16:creationId xmlns:a16="http://schemas.microsoft.com/office/drawing/2014/main" id="{BA51FBC3-7E37-3E43-9B83-061DCF90C5D9}"/>
              </a:ext>
            </a:extLst>
          </p:cNvPr>
          <p:cNvSpPr>
            <a:spLocks noGrp="1"/>
          </p:cNvSpPr>
          <p:nvPr>
            <p:ph idx="1"/>
          </p:nvPr>
        </p:nvSpPr>
        <p:spPr>
          <a:xfrm>
            <a:off x="6096000" y="1085482"/>
            <a:ext cx="5523992" cy="5340096"/>
          </a:xfrm>
        </p:spPr>
        <p:txBody>
          <a:bodyPr>
            <a:normAutofit fontScale="92500" lnSpcReduction="20000"/>
          </a:bodyPr>
          <a:lstStyle/>
          <a:p>
            <a:pPr marL="0" indent="0">
              <a:buNone/>
            </a:pPr>
            <a:r>
              <a:rPr lang="en-US" dirty="0"/>
              <a:t>Imagine we’re working with an image, and you want to quickly figure out how "bright" a certain part of it is (like a rectangle area). Normally, we’d add up the brightness of every pixel in that rectangle one by one, which can take forever if the image is big.</a:t>
            </a:r>
          </a:p>
          <a:p>
            <a:pPr marL="0" indent="0">
              <a:buNone/>
            </a:pPr>
            <a:r>
              <a:rPr lang="en-US" b="1" dirty="0"/>
              <a:t>Integral Image</a:t>
            </a:r>
            <a:r>
              <a:rPr lang="en-US" dirty="0"/>
              <a:t> is like a cheat code: it lets you get the total brightness of any rectangle in the image almost instantly.</a:t>
            </a:r>
            <a:endParaRPr lang="kk-KZ" dirty="0"/>
          </a:p>
          <a:p>
            <a:pPr marL="0" indent="0">
              <a:buNone/>
            </a:pPr>
            <a:r>
              <a:rPr lang="en-US" dirty="0"/>
              <a:t>An </a:t>
            </a:r>
            <a:r>
              <a:rPr lang="en-US" b="1" dirty="0"/>
              <a:t>Integral Image</a:t>
            </a:r>
            <a:r>
              <a:rPr lang="en-US" dirty="0"/>
              <a:t> is like a magic map of the picture, where every pixel doesn’t just show its brightness, but also adds up the brightness of </a:t>
            </a:r>
            <a:r>
              <a:rPr lang="en-US" b="1" dirty="0"/>
              <a:t>everything above and to the left of it</a:t>
            </a:r>
            <a:r>
              <a:rPr lang="en-US" dirty="0"/>
              <a:t>.</a:t>
            </a:r>
            <a:endParaRPr lang="kk-KZ" dirty="0"/>
          </a:p>
          <a:p>
            <a:pPr marL="0" indent="0">
              <a:buNone/>
            </a:pPr>
            <a:r>
              <a:rPr lang="en-US" b="1" dirty="0"/>
              <a:t>Why is it awesome?</a:t>
            </a:r>
          </a:p>
          <a:p>
            <a:pPr>
              <a:buFont typeface="Arial" panose="020B0604020202020204" pitchFamily="34" charset="0"/>
              <a:buChar char="•"/>
            </a:pPr>
            <a:r>
              <a:rPr lang="en-US" dirty="0"/>
              <a:t>It makes algorithms like </a:t>
            </a:r>
            <a:r>
              <a:rPr lang="en-US" b="1" dirty="0"/>
              <a:t>Viola-Jones</a:t>
            </a:r>
            <a:r>
              <a:rPr lang="en-US" dirty="0"/>
              <a:t> crazy fast.</a:t>
            </a:r>
          </a:p>
          <a:p>
            <a:pPr>
              <a:buFont typeface="Arial" panose="020B0604020202020204" pitchFamily="34" charset="0"/>
              <a:buChar char="•"/>
            </a:pPr>
            <a:r>
              <a:rPr lang="en-US" dirty="0"/>
              <a:t>We can analyze big images without wasting time.</a:t>
            </a:r>
          </a:p>
          <a:p>
            <a:pPr marL="0" indent="0">
              <a:buNone/>
            </a:pPr>
            <a:endParaRPr lang="en-US" dirty="0"/>
          </a:p>
        </p:txBody>
      </p:sp>
      <p:pic>
        <p:nvPicPr>
          <p:cNvPr id="7" name="Picture 6">
            <a:extLst>
              <a:ext uri="{FF2B5EF4-FFF2-40B4-BE49-F238E27FC236}">
                <a16:creationId xmlns:a16="http://schemas.microsoft.com/office/drawing/2014/main" id="{E8273A4E-9FCA-3B69-2EEF-22008D364AED}"/>
              </a:ext>
            </a:extLst>
          </p:cNvPr>
          <p:cNvPicPr>
            <a:picLocks noChangeAspect="1"/>
          </p:cNvPicPr>
          <p:nvPr/>
        </p:nvPicPr>
        <p:blipFill>
          <a:blip r:embed="rId2"/>
          <a:stretch>
            <a:fillRect/>
          </a:stretch>
        </p:blipFill>
        <p:spPr>
          <a:xfrm>
            <a:off x="568793" y="1939401"/>
            <a:ext cx="5398591" cy="2979199"/>
          </a:xfrm>
          <a:prstGeom prst="rect">
            <a:avLst/>
          </a:prstGeom>
        </p:spPr>
      </p:pic>
      <p:sp>
        <p:nvSpPr>
          <p:cNvPr id="9" name="TextBox 8">
            <a:extLst>
              <a:ext uri="{FF2B5EF4-FFF2-40B4-BE49-F238E27FC236}">
                <a16:creationId xmlns:a16="http://schemas.microsoft.com/office/drawing/2014/main" id="{5DFDADA5-7C64-54F8-8630-6DA7FF851F11}"/>
              </a:ext>
            </a:extLst>
          </p:cNvPr>
          <p:cNvSpPr txBox="1"/>
          <p:nvPr/>
        </p:nvSpPr>
        <p:spPr>
          <a:xfrm>
            <a:off x="473759" y="5245130"/>
            <a:ext cx="5398591" cy="1261884"/>
          </a:xfrm>
          <a:prstGeom prst="rect">
            <a:avLst/>
          </a:prstGeom>
          <a:noFill/>
        </p:spPr>
        <p:txBody>
          <a:bodyPr wrap="square">
            <a:spAutoFit/>
          </a:bodyPr>
          <a:lstStyle/>
          <a:p>
            <a:r>
              <a:rPr lang="en-US" sz="1900" b="0" i="0" dirty="0">
                <a:solidFill>
                  <a:srgbClr val="2A2A2A"/>
                </a:solidFill>
                <a:effectLst/>
              </a:rPr>
              <a:t>The sum of all purple boxes in the original image is equal to the sum of green boxes in the integral image subtracted by the purple boxes in the integral image.</a:t>
            </a:r>
            <a:endParaRPr lang="ru-RU" sz="1900" dirty="0"/>
          </a:p>
        </p:txBody>
      </p:sp>
    </p:spTree>
    <p:extLst>
      <p:ext uri="{BB962C8B-B14F-4D97-AF65-F5344CB8AC3E}">
        <p14:creationId xmlns:p14="http://schemas.microsoft.com/office/powerpoint/2010/main" val="423044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6E093-50E5-6D61-31E0-AD64A6FABF24}"/>
              </a:ext>
            </a:extLst>
          </p:cNvPr>
          <p:cNvSpPr>
            <a:spLocks noGrp="1"/>
          </p:cNvSpPr>
          <p:nvPr>
            <p:ph type="title"/>
          </p:nvPr>
        </p:nvSpPr>
        <p:spPr>
          <a:xfrm>
            <a:off x="758952" y="420625"/>
            <a:ext cx="10667998" cy="1326814"/>
          </a:xfrm>
        </p:spPr>
        <p:txBody>
          <a:bodyPr anchor="ctr">
            <a:normAutofit/>
          </a:bodyPr>
          <a:lstStyle/>
          <a:p>
            <a:r>
              <a:rPr lang="en-US" dirty="0" err="1"/>
              <a:t>Adaboost</a:t>
            </a:r>
            <a:r>
              <a:rPr lang="en-US" dirty="0"/>
              <a:t> Classifier</a:t>
            </a:r>
            <a:endParaRPr lang="ru-RU" dirty="0"/>
          </a:p>
        </p:txBody>
      </p:sp>
      <p:cxnSp>
        <p:nvCxnSpPr>
          <p:cNvPr id="4107" name="Straight Connector 4106">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descr="Understanding and Implementing the Viola-Jones Image Classification  Algorithm | by Anmol Parande | DataDrivenInvestor">
            <a:extLst>
              <a:ext uri="{FF2B5EF4-FFF2-40B4-BE49-F238E27FC236}">
                <a16:creationId xmlns:a16="http://schemas.microsoft.com/office/drawing/2014/main" id="{BD013050-BADC-667A-0E6A-3C35791F69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674" y="2369489"/>
            <a:ext cx="5982778" cy="34095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F228FDC-DF8C-D31A-CFBF-74C440740B38}"/>
              </a:ext>
            </a:extLst>
          </p:cNvPr>
          <p:cNvSpPr>
            <a:spLocks noGrp="1"/>
          </p:cNvSpPr>
          <p:nvPr>
            <p:ph idx="1"/>
          </p:nvPr>
        </p:nvSpPr>
        <p:spPr>
          <a:xfrm>
            <a:off x="6976353" y="2456738"/>
            <a:ext cx="5009745" cy="3984488"/>
          </a:xfrm>
        </p:spPr>
        <p:txBody>
          <a:bodyPr>
            <a:normAutofit lnSpcReduction="10000"/>
          </a:bodyPr>
          <a:lstStyle/>
          <a:p>
            <a:pPr marL="0" indent="0">
              <a:lnSpc>
                <a:spcPct val="100000"/>
              </a:lnSpc>
              <a:buNone/>
            </a:pPr>
            <a:r>
              <a:rPr lang="en-US" sz="1800" dirty="0"/>
              <a:t>The </a:t>
            </a:r>
            <a:r>
              <a:rPr lang="en-US" sz="1800" b="1" dirty="0"/>
              <a:t>AdaBoost Classifier</a:t>
            </a:r>
            <a:r>
              <a:rPr lang="en-US" sz="1800" dirty="0"/>
              <a:t> plays a crucial role in the </a:t>
            </a:r>
            <a:r>
              <a:rPr lang="en-US" sz="1800" b="1" dirty="0"/>
              <a:t>Viola-Jones Algorithm</a:t>
            </a:r>
            <a:r>
              <a:rPr lang="en-US" sz="1800" dirty="0"/>
              <a:t> for object detection. It’s the mechanism that selects the most important features and combines them into a strong classifier to detect objects (like faces) effectively.</a:t>
            </a:r>
          </a:p>
          <a:p>
            <a:pPr marL="0" indent="0">
              <a:lnSpc>
                <a:spcPct val="100000"/>
              </a:lnSpc>
              <a:buNone/>
            </a:pPr>
            <a:r>
              <a:rPr lang="en-US" sz="1800" dirty="0"/>
              <a:t>AdaBoost is a machine learning algorithm that creates a strong classifier by combining many weak classifiers. In the Viola-Jones Algorithm, each weak classifier is based on Haar-like Features</a:t>
            </a:r>
            <a:r>
              <a:rPr lang="en-US" sz="1600" dirty="0"/>
              <a:t>.</a:t>
            </a:r>
          </a:p>
          <a:p>
            <a:pPr marL="0" indent="0">
              <a:lnSpc>
                <a:spcPct val="100000"/>
              </a:lnSpc>
              <a:buNone/>
            </a:pPr>
            <a:r>
              <a:rPr lang="en-US" sz="1800" dirty="0"/>
              <a:t>AdaBoost in the Viola-Jones Algorithm is the "</a:t>
            </a:r>
            <a:r>
              <a:rPr lang="en-US" sz="1800" b="1" dirty="0"/>
              <a:t>brain</a:t>
            </a:r>
            <a:r>
              <a:rPr lang="en-US" sz="1800" dirty="0"/>
              <a:t>" that selects the best Haar-like features and combines them into a powerful classifier.</a:t>
            </a:r>
            <a:endParaRPr lang="ru-RU" sz="1800" dirty="0"/>
          </a:p>
        </p:txBody>
      </p:sp>
      <p:sp>
        <p:nvSpPr>
          <p:cNvPr id="410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0898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EEEB4-9CF3-F67A-4B2E-F0C4C727C18D}"/>
              </a:ext>
            </a:extLst>
          </p:cNvPr>
          <p:cNvSpPr>
            <a:spLocks noGrp="1"/>
          </p:cNvSpPr>
          <p:nvPr>
            <p:ph type="title"/>
          </p:nvPr>
        </p:nvSpPr>
        <p:spPr>
          <a:xfrm>
            <a:off x="758952" y="3928374"/>
            <a:ext cx="3888994" cy="2033652"/>
          </a:xfrm>
        </p:spPr>
        <p:txBody>
          <a:bodyPr>
            <a:normAutofit/>
          </a:bodyPr>
          <a:lstStyle/>
          <a:p>
            <a:r>
              <a:rPr lang="en-US" dirty="0"/>
              <a:t>Cascade of Classifiers</a:t>
            </a:r>
            <a:endParaRPr lang="ru-RU" dirty="0"/>
          </a:p>
        </p:txBody>
      </p:sp>
      <p:sp>
        <p:nvSpPr>
          <p:cNvPr id="19" name="Rectangle 18">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diagram of a face&#10;&#10;AI-generated content may be incorrect.">
            <a:extLst>
              <a:ext uri="{FF2B5EF4-FFF2-40B4-BE49-F238E27FC236}">
                <a16:creationId xmlns:a16="http://schemas.microsoft.com/office/drawing/2014/main" id="{7392C968-96BD-B565-F49F-929C139E66AC}"/>
              </a:ext>
            </a:extLst>
          </p:cNvPr>
          <p:cNvPicPr>
            <a:picLocks noChangeAspect="1"/>
          </p:cNvPicPr>
          <p:nvPr/>
        </p:nvPicPr>
        <p:blipFill>
          <a:blip r:embed="rId2"/>
          <a:stretch>
            <a:fillRect/>
          </a:stretch>
        </p:blipFill>
        <p:spPr>
          <a:xfrm>
            <a:off x="2412900" y="442291"/>
            <a:ext cx="7366200" cy="2834309"/>
          </a:xfrm>
          <a:prstGeom prst="rect">
            <a:avLst/>
          </a:prstGeom>
        </p:spPr>
      </p:pic>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3" name="Content Placeholder 2">
            <a:extLst>
              <a:ext uri="{FF2B5EF4-FFF2-40B4-BE49-F238E27FC236}">
                <a16:creationId xmlns:a16="http://schemas.microsoft.com/office/drawing/2014/main" id="{C0A79B4A-5DD6-17B3-0D6F-FEF8FB06DC0E}"/>
              </a:ext>
            </a:extLst>
          </p:cNvPr>
          <p:cNvSpPr>
            <a:spLocks noGrp="1"/>
          </p:cNvSpPr>
          <p:nvPr>
            <p:ph idx="1"/>
          </p:nvPr>
        </p:nvSpPr>
        <p:spPr>
          <a:xfrm>
            <a:off x="4795737" y="3928373"/>
            <a:ext cx="6634264" cy="2487335"/>
          </a:xfrm>
        </p:spPr>
        <p:txBody>
          <a:bodyPr>
            <a:normAutofit/>
          </a:bodyPr>
          <a:lstStyle/>
          <a:p>
            <a:pPr marL="0" indent="0">
              <a:lnSpc>
                <a:spcPct val="100000"/>
              </a:lnSpc>
              <a:buNone/>
            </a:pPr>
            <a:r>
              <a:rPr lang="en-US" sz="1600" dirty="0"/>
              <a:t>The </a:t>
            </a:r>
            <a:r>
              <a:rPr lang="en-US" sz="1600" b="1" dirty="0"/>
              <a:t>Cascade of Classifiers</a:t>
            </a:r>
            <a:r>
              <a:rPr lang="en-US" sz="1600" dirty="0"/>
              <a:t> is a key concept in the </a:t>
            </a:r>
            <a:r>
              <a:rPr lang="en-US" sz="1600" b="1" dirty="0"/>
              <a:t>Viola-Jones Algorithm</a:t>
            </a:r>
            <a:r>
              <a:rPr lang="en-US" sz="1600" dirty="0"/>
              <a:t>. It’s a structure that organizes multiple classifiers in a sequential pipeline to quickly and efficiently detect objects in an image.</a:t>
            </a:r>
          </a:p>
          <a:p>
            <a:pPr marL="0" indent="0">
              <a:lnSpc>
                <a:spcPct val="100000"/>
              </a:lnSpc>
              <a:buNone/>
            </a:pPr>
            <a:r>
              <a:rPr lang="en-US" sz="1600" dirty="0"/>
              <a:t>The cascade works like a </a:t>
            </a:r>
            <a:r>
              <a:rPr lang="en-US" sz="1600" b="1" dirty="0"/>
              <a:t>filtering system</a:t>
            </a:r>
            <a:r>
              <a:rPr lang="en-US" sz="1600" dirty="0"/>
              <a:t>:</a:t>
            </a:r>
          </a:p>
          <a:p>
            <a:pPr>
              <a:lnSpc>
                <a:spcPct val="100000"/>
              </a:lnSpc>
              <a:buFont typeface="Arial" panose="020B0604020202020204" pitchFamily="34" charset="0"/>
              <a:buChar char="•"/>
            </a:pPr>
            <a:r>
              <a:rPr lang="en-US" sz="1600" dirty="0"/>
              <a:t>Quickly </a:t>
            </a:r>
            <a:r>
              <a:rPr lang="en-US" sz="1600" b="1" dirty="0"/>
              <a:t>rejects non-object regions</a:t>
            </a:r>
            <a:r>
              <a:rPr lang="en-US" sz="1600" dirty="0"/>
              <a:t> (areas without a face).</a:t>
            </a:r>
          </a:p>
          <a:p>
            <a:pPr>
              <a:lnSpc>
                <a:spcPct val="100000"/>
              </a:lnSpc>
              <a:buFont typeface="Arial" panose="020B0604020202020204" pitchFamily="34" charset="0"/>
              <a:buChar char="•"/>
            </a:pPr>
            <a:r>
              <a:rPr lang="en-US" sz="1600" dirty="0"/>
              <a:t>Focuses more effort on regions that might actually contain the object.</a:t>
            </a:r>
          </a:p>
        </p:txBody>
      </p:sp>
      <p:sp>
        <p:nvSpPr>
          <p:cNvPr id="5" name="AutoShape 4" descr="Cascade classifier illustration [2]. | Download Scientific Diagram">
            <a:extLst>
              <a:ext uri="{FF2B5EF4-FFF2-40B4-BE49-F238E27FC236}">
                <a16:creationId xmlns:a16="http://schemas.microsoft.com/office/drawing/2014/main" id="{8A77E972-56AC-DA4A-D5A9-8AA79F94E5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889400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D7B08282-1D24-A842-5F54-9CD61A735945}"/>
                  </a:ext>
                </a:extLst>
              </p14:cNvPr>
              <p14:cNvContentPartPr/>
              <p14:nvPr/>
            </p14:nvContentPartPr>
            <p14:xfrm>
              <a:off x="-696470" y="-2472947"/>
              <a:ext cx="14909400" cy="10535760"/>
            </p14:xfrm>
          </p:contentPart>
        </mc:Choice>
        <mc:Fallback>
          <p:pic>
            <p:nvPicPr>
              <p:cNvPr id="7" name="Ink 6">
                <a:extLst>
                  <a:ext uri="{FF2B5EF4-FFF2-40B4-BE49-F238E27FC236}">
                    <a16:creationId xmlns:a16="http://schemas.microsoft.com/office/drawing/2014/main" id="{D7B08282-1D24-A842-5F54-9CD61A735945}"/>
                  </a:ext>
                </a:extLst>
              </p:cNvPr>
              <p:cNvPicPr/>
              <p:nvPr/>
            </p:nvPicPr>
            <p:blipFill>
              <a:blip r:embed="rId3"/>
              <a:stretch>
                <a:fillRect/>
              </a:stretch>
            </p:blipFill>
            <p:spPr>
              <a:xfrm>
                <a:off x="-759470" y="-2535587"/>
                <a:ext cx="15035040" cy="10661400"/>
              </a:xfrm>
              <a:prstGeom prst="rect">
                <a:avLst/>
              </a:prstGeom>
            </p:spPr>
          </p:pic>
        </mc:Fallback>
      </mc:AlternateContent>
      <p:sp>
        <p:nvSpPr>
          <p:cNvPr id="8" name="Rectangle 7">
            <a:extLst>
              <a:ext uri="{FF2B5EF4-FFF2-40B4-BE49-F238E27FC236}">
                <a16:creationId xmlns:a16="http://schemas.microsoft.com/office/drawing/2014/main" id="{620A4335-858B-DF5E-4D17-7A26058E5C0B}"/>
              </a:ext>
            </a:extLst>
          </p:cNvPr>
          <p:cNvSpPr/>
          <p:nvPr/>
        </p:nvSpPr>
        <p:spPr>
          <a:xfrm>
            <a:off x="755712" y="1070043"/>
            <a:ext cx="10671047" cy="46206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8530BAF9-788B-7A31-6802-40722C480F02}"/>
              </a:ext>
            </a:extLst>
          </p:cNvPr>
          <p:cNvSpPr>
            <a:spLocks noGrp="1"/>
          </p:cNvSpPr>
          <p:nvPr>
            <p:ph type="title"/>
          </p:nvPr>
        </p:nvSpPr>
        <p:spPr>
          <a:xfrm>
            <a:off x="846306" y="1381523"/>
            <a:ext cx="10589982" cy="992027"/>
          </a:xfrm>
        </p:spPr>
        <p:txBody>
          <a:bodyPr/>
          <a:lstStyle/>
          <a:p>
            <a:r>
              <a:rPr lang="en-US" dirty="0"/>
              <a:t> Advantages            Disadvantages</a:t>
            </a:r>
            <a:endParaRPr lang="ru-RU" dirty="0"/>
          </a:p>
        </p:txBody>
      </p:sp>
      <p:sp>
        <p:nvSpPr>
          <p:cNvPr id="3" name="Content Placeholder 2">
            <a:extLst>
              <a:ext uri="{FF2B5EF4-FFF2-40B4-BE49-F238E27FC236}">
                <a16:creationId xmlns:a16="http://schemas.microsoft.com/office/drawing/2014/main" id="{DB6D2777-01D0-FD28-F681-EFEF8D8046A5}"/>
              </a:ext>
            </a:extLst>
          </p:cNvPr>
          <p:cNvSpPr>
            <a:spLocks noGrp="1"/>
          </p:cNvSpPr>
          <p:nvPr>
            <p:ph idx="1"/>
          </p:nvPr>
        </p:nvSpPr>
        <p:spPr>
          <a:xfrm>
            <a:off x="6758231" y="2759607"/>
            <a:ext cx="4555038" cy="2405780"/>
          </a:xfrm>
        </p:spPr>
        <p:txBody>
          <a:bodyPr/>
          <a:lstStyle/>
          <a:p>
            <a:pPr marL="0" indent="0">
              <a:buNone/>
            </a:pPr>
            <a:r>
              <a:rPr lang="en-US" b="1" dirty="0"/>
              <a:t>- </a:t>
            </a:r>
            <a:r>
              <a:rPr lang="en-US" dirty="0">
                <a:effectLst/>
              </a:rPr>
              <a:t>If the face is tilted or the lighting is bad, the algorithm is like this: "Oh, I'm not sure if this is a face..."</a:t>
            </a:r>
          </a:p>
          <a:p>
            <a:pPr marL="0" indent="0">
              <a:buNone/>
            </a:pPr>
            <a:r>
              <a:rPr lang="en-US" b="1" dirty="0"/>
              <a:t>- </a:t>
            </a:r>
            <a:r>
              <a:rPr lang="en-US" dirty="0"/>
              <a:t>T</a:t>
            </a:r>
            <a:r>
              <a:rPr lang="en-US" dirty="0">
                <a:effectLst/>
              </a:rPr>
              <a:t>his is already an old method — now neural networks, such as deep learning, make it cooler.</a:t>
            </a:r>
            <a:endParaRPr lang="en-US" dirty="0"/>
          </a:p>
        </p:txBody>
      </p:sp>
      <p:sp>
        <p:nvSpPr>
          <p:cNvPr id="5" name="Content Placeholder 2">
            <a:extLst>
              <a:ext uri="{FF2B5EF4-FFF2-40B4-BE49-F238E27FC236}">
                <a16:creationId xmlns:a16="http://schemas.microsoft.com/office/drawing/2014/main" id="{A50B6E97-24AC-714D-0D8B-F688C1350BF1}"/>
              </a:ext>
            </a:extLst>
          </p:cNvPr>
          <p:cNvSpPr txBox="1">
            <a:spLocks/>
          </p:cNvSpPr>
          <p:nvPr/>
        </p:nvSpPr>
        <p:spPr>
          <a:xfrm>
            <a:off x="956454" y="2756559"/>
            <a:ext cx="5184843" cy="240578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a:t>
            </a:r>
            <a:r>
              <a:rPr lang="en-US" dirty="0"/>
              <a:t> The cascade structure enables rapid detection.</a:t>
            </a:r>
          </a:p>
          <a:p>
            <a:pPr marL="0" indent="0">
              <a:buNone/>
            </a:pPr>
            <a:r>
              <a:rPr lang="en-US" b="1" dirty="0"/>
              <a:t>+ </a:t>
            </a:r>
            <a:r>
              <a:rPr lang="en-US" dirty="0"/>
              <a:t>Well-trained classifiers can achieve high accuracy.</a:t>
            </a:r>
          </a:p>
          <a:p>
            <a:pPr marL="0" indent="0">
              <a:buNone/>
            </a:pPr>
            <a:r>
              <a:rPr lang="en-US" b="1" dirty="0"/>
              <a:t>+ </a:t>
            </a:r>
            <a:r>
              <a:rPr lang="en-US" dirty="0"/>
              <a:t>Suitable for live applications like face detection in webcams.</a:t>
            </a:r>
          </a:p>
        </p:txBody>
      </p:sp>
    </p:spTree>
    <p:extLst>
      <p:ext uri="{BB962C8B-B14F-4D97-AF65-F5344CB8AC3E}">
        <p14:creationId xmlns:p14="http://schemas.microsoft.com/office/powerpoint/2010/main" val="221869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304D-2F35-A3BE-0279-D93B170E730B}"/>
              </a:ext>
            </a:extLst>
          </p:cNvPr>
          <p:cNvSpPr>
            <a:spLocks noGrp="1"/>
          </p:cNvSpPr>
          <p:nvPr>
            <p:ph type="title"/>
          </p:nvPr>
        </p:nvSpPr>
        <p:spPr/>
        <p:txBody>
          <a:bodyPr/>
          <a:lstStyle/>
          <a:p>
            <a:r>
              <a:rPr lang="en-US" dirty="0"/>
              <a:t>Summary</a:t>
            </a:r>
            <a:endParaRPr lang="ru-RU" dirty="0"/>
          </a:p>
        </p:txBody>
      </p:sp>
      <p:sp>
        <p:nvSpPr>
          <p:cNvPr id="3" name="Content Placeholder 2">
            <a:extLst>
              <a:ext uri="{FF2B5EF4-FFF2-40B4-BE49-F238E27FC236}">
                <a16:creationId xmlns:a16="http://schemas.microsoft.com/office/drawing/2014/main" id="{C474E71A-CB72-FF0D-2D6E-EC109A9FA1D4}"/>
              </a:ext>
            </a:extLst>
          </p:cNvPr>
          <p:cNvSpPr>
            <a:spLocks noGrp="1"/>
          </p:cNvSpPr>
          <p:nvPr>
            <p:ph idx="1"/>
          </p:nvPr>
        </p:nvSpPr>
        <p:spPr>
          <a:xfrm>
            <a:off x="602920" y="2286195"/>
            <a:ext cx="5493080" cy="4036784"/>
          </a:xfrm>
        </p:spPr>
        <p:txBody>
          <a:bodyPr>
            <a:normAutofit lnSpcReduction="10000"/>
          </a:bodyPr>
          <a:lstStyle/>
          <a:p>
            <a:r>
              <a:rPr lang="en-US" dirty="0"/>
              <a:t>Haar-like features (the basis of the classifier) were invented much earlier, back in the 1910s.</a:t>
            </a:r>
            <a:endParaRPr lang="kk-KZ" dirty="0"/>
          </a:p>
          <a:p>
            <a:r>
              <a:rPr lang="en-US" dirty="0"/>
              <a:t>The Haar classifier, which uses these features to analyze images, was introduced by Viola and Jones as part of their algorithm.</a:t>
            </a:r>
            <a:endParaRPr lang="kk-KZ" dirty="0"/>
          </a:p>
          <a:p>
            <a:r>
              <a:rPr lang="en-US" dirty="0"/>
              <a:t>The Viola-Jones algorithm appeared in 2001 and became the first full-fledged system that connected everything together: Haar features, cascades, integral image and AdaBoost.</a:t>
            </a:r>
            <a:endParaRPr lang="kk-KZ" dirty="0"/>
          </a:p>
        </p:txBody>
      </p:sp>
      <p:sp>
        <p:nvSpPr>
          <p:cNvPr id="8" name="Rectangle: Rounded Corners 7">
            <a:extLst>
              <a:ext uri="{FF2B5EF4-FFF2-40B4-BE49-F238E27FC236}">
                <a16:creationId xmlns:a16="http://schemas.microsoft.com/office/drawing/2014/main" id="{D2A9D6E9-2D60-BA66-7B41-371A7D1048C8}"/>
              </a:ext>
            </a:extLst>
          </p:cNvPr>
          <p:cNvSpPr/>
          <p:nvPr/>
        </p:nvSpPr>
        <p:spPr>
          <a:xfrm>
            <a:off x="7731414" y="2071992"/>
            <a:ext cx="3764604" cy="1138136"/>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ffectLst/>
              </a:rPr>
              <a:t>The Viola-Jones algorithm is a general process that explains how to find objects.</a:t>
            </a:r>
            <a:endParaRPr lang="ru-RU" dirty="0"/>
          </a:p>
        </p:txBody>
      </p:sp>
      <p:sp>
        <p:nvSpPr>
          <p:cNvPr id="9" name="Rectangle: Rounded Corners 8">
            <a:extLst>
              <a:ext uri="{FF2B5EF4-FFF2-40B4-BE49-F238E27FC236}">
                <a16:creationId xmlns:a16="http://schemas.microsoft.com/office/drawing/2014/main" id="{87B99F1B-0ABD-46F6-C8AB-635C5A40B022}"/>
              </a:ext>
            </a:extLst>
          </p:cNvPr>
          <p:cNvSpPr/>
          <p:nvPr/>
        </p:nvSpPr>
        <p:spPr>
          <a:xfrm>
            <a:off x="7685564" y="4270442"/>
            <a:ext cx="3764604" cy="1138136"/>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ffectLst/>
              </a:rPr>
              <a:t>The Haar classifier is a tool inside the Viola—Jones algorithm that uses Haar features.</a:t>
            </a:r>
            <a:endParaRPr lang="ru-RU" dirty="0"/>
          </a:p>
        </p:txBody>
      </p:sp>
      <p:sp>
        <p:nvSpPr>
          <p:cNvPr id="14" name="Arrow: Right 13">
            <a:extLst>
              <a:ext uri="{FF2B5EF4-FFF2-40B4-BE49-F238E27FC236}">
                <a16:creationId xmlns:a16="http://schemas.microsoft.com/office/drawing/2014/main" id="{EC14BB11-4A3C-64B9-9736-A5E7D68F832C}"/>
              </a:ext>
            </a:extLst>
          </p:cNvPr>
          <p:cNvSpPr/>
          <p:nvPr/>
        </p:nvSpPr>
        <p:spPr>
          <a:xfrm rot="20133162">
            <a:off x="6613542" y="2663334"/>
            <a:ext cx="554476" cy="45233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Arrow: Right 14">
            <a:extLst>
              <a:ext uri="{FF2B5EF4-FFF2-40B4-BE49-F238E27FC236}">
                <a16:creationId xmlns:a16="http://schemas.microsoft.com/office/drawing/2014/main" id="{DFB1F430-8E34-41A9-7E13-CFFFB8C52BFB}"/>
              </a:ext>
            </a:extLst>
          </p:cNvPr>
          <p:cNvSpPr/>
          <p:nvPr/>
        </p:nvSpPr>
        <p:spPr>
          <a:xfrm rot="2486187">
            <a:off x="6602006" y="4236378"/>
            <a:ext cx="554476" cy="45233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05733778"/>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41D2D"/>
      </a:dk2>
      <a:lt2>
        <a:srgbClr val="E2E5E8"/>
      </a:lt2>
      <a:accent1>
        <a:srgbClr val="E58A23"/>
      </a:accent1>
      <a:accent2>
        <a:srgbClr val="D52D17"/>
      </a:accent2>
      <a:accent3>
        <a:srgbClr val="E72962"/>
      </a:accent3>
      <a:accent4>
        <a:srgbClr val="D5179F"/>
      </a:accent4>
      <a:accent5>
        <a:srgbClr val="CD29E7"/>
      </a:accent5>
      <a:accent6>
        <a:srgbClr val="6D17D5"/>
      </a:accent6>
      <a:hlink>
        <a:srgbClr val="BF3FBB"/>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128</TotalTime>
  <Words>862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Sitka Banner</vt:lpstr>
      <vt:lpstr>Work Sans</vt:lpstr>
      <vt:lpstr>HeadlinesVTI</vt:lpstr>
      <vt:lpstr>Viola Jones Algorithm and Haar Cascade Classifier</vt:lpstr>
      <vt:lpstr>Viola Jones Algorithm</vt:lpstr>
      <vt:lpstr>Key steps of algorithm</vt:lpstr>
      <vt:lpstr>Haar-like Features</vt:lpstr>
      <vt:lpstr>Integral Image</vt:lpstr>
      <vt:lpstr>Adaboost Classifier</vt:lpstr>
      <vt:lpstr>Cascade of Classifiers</vt:lpstr>
      <vt:lpstr> Advantages            Disadvantages</vt:lpstr>
      <vt:lpstr>Summary</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Aruzhan Kalybek</dc:creator>
  <cp:lastModifiedBy>Aruzhan Kalybek</cp:lastModifiedBy>
  <cp:revision>2</cp:revision>
  <dcterms:created xsi:type="dcterms:W3CDTF">2025-02-11T14:05:21Z</dcterms:created>
  <dcterms:modified xsi:type="dcterms:W3CDTF">2025-02-11T16:13:24Z</dcterms:modified>
</cp:coreProperties>
</file>