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63" r:id="rId8"/>
    <p:sldId id="268" r:id="rId9"/>
    <p:sldId id="264" r:id="rId10"/>
    <p:sldId id="261"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78"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FDF184-5FB3-4758-9C30-70DB395BCCF2}"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GB"/>
        </a:p>
      </dgm:t>
    </dgm:pt>
    <dgm:pt modelId="{F43F4C09-2BB0-4873-B4B4-8A88497DA2A1}" type="pres">
      <dgm:prSet presAssocID="{01FDF184-5FB3-4758-9C30-70DB395BCCF2}" presName="Name0" presStyleCnt="0">
        <dgm:presLayoutVars>
          <dgm:dir/>
          <dgm:resizeHandles/>
        </dgm:presLayoutVars>
      </dgm:prSet>
      <dgm:spPr/>
    </dgm:pt>
  </dgm:ptLst>
  <dgm:cxnLst>
    <dgm:cxn modelId="{66B0D2BC-161F-49D9-BFF0-90E3661E6E9E}" type="presOf" srcId="{01FDF184-5FB3-4758-9C30-70DB395BCCF2}" destId="{F43F4C09-2BB0-4873-B4B4-8A88497DA2A1}" srcOrd="0" destOrd="0" presId="urn:microsoft.com/office/officeart/2005/8/layout/bProcess4"/>
  </dgm:cxnLst>
  <dgm:bg>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85D3-8395-C2F2-FF3F-389611B4B3E1}"/>
              </a:ext>
            </a:extLst>
          </p:cNvPr>
          <p:cNvSpPr>
            <a:spLocks noGrp="1"/>
          </p:cNvSpPr>
          <p:nvPr>
            <p:ph type="ctrTitle"/>
          </p:nvPr>
        </p:nvSpPr>
        <p:spPr>
          <a:xfrm>
            <a:off x="2604045" y="231908"/>
            <a:ext cx="8637073" cy="1825492"/>
          </a:xfrm>
        </p:spPr>
        <p:txBody>
          <a:bodyPr/>
          <a:lstStyle/>
          <a:p>
            <a:pPr algn="ctr"/>
            <a:r>
              <a:rPr lang="en-US"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DEEP NEURAL NETWORKS FOR AN INTELLIGENT WASTE SORTING SYSTEM</a:t>
            </a:r>
            <a:br>
              <a:rPr lang="en-GB" sz="1800" b="1" dirty="0">
                <a:solidFill>
                  <a:srgbClr val="000000"/>
                </a:solidFill>
                <a:effectLst/>
                <a:latin typeface="Times New Roman" panose="02020603050405020304" pitchFamily="18" charset="0"/>
                <a:ea typeface="Calibri" panose="020F0502020204030204" pitchFamily="34" charset="0"/>
              </a:rPr>
            </a:br>
            <a:endParaRPr lang="en-GB" dirty="0"/>
          </a:p>
        </p:txBody>
      </p:sp>
      <p:pic>
        <p:nvPicPr>
          <p:cNvPr id="4" name="Picture 3">
            <a:extLst>
              <a:ext uri="{FF2B5EF4-FFF2-40B4-BE49-F238E27FC236}">
                <a16:creationId xmlns:a16="http://schemas.microsoft.com/office/drawing/2014/main" id="{744B577C-08D4-4CC6-8F72-CBD6C7D71BFD}"/>
              </a:ext>
            </a:extLst>
          </p:cNvPr>
          <p:cNvPicPr>
            <a:picLocks noChangeAspect="1"/>
          </p:cNvPicPr>
          <p:nvPr/>
        </p:nvPicPr>
        <p:blipFill>
          <a:blip r:embed="rId2"/>
          <a:stretch>
            <a:fillRect/>
          </a:stretch>
        </p:blipFill>
        <p:spPr>
          <a:xfrm>
            <a:off x="619839" y="180045"/>
            <a:ext cx="1694895" cy="1533345"/>
          </a:xfrm>
          <a:prstGeom prst="rect">
            <a:avLst/>
          </a:prstGeom>
        </p:spPr>
      </p:pic>
      <p:sp>
        <p:nvSpPr>
          <p:cNvPr id="6" name="Subtitle 5">
            <a:extLst>
              <a:ext uri="{FF2B5EF4-FFF2-40B4-BE49-F238E27FC236}">
                <a16:creationId xmlns:a16="http://schemas.microsoft.com/office/drawing/2014/main" id="{79BCAE0F-DA0F-0B61-1310-0A14B3E842B2}"/>
              </a:ext>
            </a:extLst>
          </p:cNvPr>
          <p:cNvSpPr>
            <a:spLocks noGrp="1"/>
          </p:cNvSpPr>
          <p:nvPr>
            <p:ph type="subTitle" idx="1"/>
          </p:nvPr>
        </p:nvSpPr>
        <p:spPr>
          <a:xfrm>
            <a:off x="2024109" y="2057400"/>
            <a:ext cx="8508424" cy="2451426"/>
          </a:xfrm>
        </p:spPr>
        <p:txBody>
          <a:bodyPr>
            <a:normAutofit/>
          </a:bodyPr>
          <a:lstStyle/>
          <a:p>
            <a:pPr algn="ctr"/>
            <a:r>
              <a:rPr lang="en-US" sz="1600" dirty="0">
                <a:latin typeface="Arial" panose="020B0604020202020204" pitchFamily="34" charset="0"/>
                <a:cs typeface="Arial" panose="020B0604020202020204" pitchFamily="34" charset="0"/>
              </a:rPr>
              <a:t>SAMMY OYARO NJOROGE – ENE221-0116/2017</a:t>
            </a:r>
          </a:p>
          <a:p>
            <a:pPr algn="ctr"/>
            <a:r>
              <a:rPr lang="en-US" sz="1600" dirty="0">
                <a:latin typeface="Arial" panose="020B0604020202020204" pitchFamily="34" charset="0"/>
                <a:cs typeface="Arial" panose="020B0604020202020204" pitchFamily="34" charset="0"/>
              </a:rPr>
              <a:t>BRIAN OUKO NYANAMBA – ENE221-0306/2017</a:t>
            </a:r>
          </a:p>
          <a:p>
            <a:pPr algn="ctr"/>
            <a:endParaRPr lang="en-US" sz="2000"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   Supervisor: DR. LAWRENCE C. NGUGI</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390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AC8D-B6E4-E3F2-9C2D-3CC70A0C9307}"/>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Cont.</a:t>
            </a:r>
            <a:endParaRPr lang="en-GB" sz="24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996128C-5BE6-4B15-3011-00E88C38686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44218" y="143938"/>
            <a:ext cx="5590579" cy="2760131"/>
          </a:xfrm>
          <a:prstGeom prst="rect">
            <a:avLst/>
          </a:prstGeom>
        </p:spPr>
      </p:pic>
      <p:pic>
        <p:nvPicPr>
          <p:cNvPr id="6" name="Picture 5">
            <a:extLst>
              <a:ext uri="{FF2B5EF4-FFF2-40B4-BE49-F238E27FC236}">
                <a16:creationId xmlns:a16="http://schemas.microsoft.com/office/drawing/2014/main" id="{D8E0199F-4371-B2A9-A9D1-30B835DBAD7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3350" b="21438"/>
          <a:stretch/>
        </p:blipFill>
        <p:spPr bwMode="auto">
          <a:xfrm>
            <a:off x="819854" y="1"/>
            <a:ext cx="5264996" cy="2904068"/>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B670D193-8D4E-EBF8-E9BC-6E44DE13214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627"/>
          <a:stretch/>
        </p:blipFill>
        <p:spPr bwMode="auto">
          <a:xfrm>
            <a:off x="755819" y="3093004"/>
            <a:ext cx="5255513" cy="2808263"/>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279CF65A-C47A-2AEA-E059-332758AAB8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552" r="61325" b="13390"/>
          <a:stretch/>
        </p:blipFill>
        <p:spPr bwMode="auto">
          <a:xfrm>
            <a:off x="6414081" y="3317370"/>
            <a:ext cx="5520715" cy="23595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5542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95CA-C8CC-1FED-DBD2-49AABF332FA8}"/>
              </a:ext>
            </a:extLst>
          </p:cNvPr>
          <p:cNvSpPr>
            <a:spLocks noGrp="1"/>
          </p:cNvSpPr>
          <p:nvPr>
            <p:ph type="title"/>
          </p:nvPr>
        </p:nvSpPr>
        <p:spPr>
          <a:xfrm>
            <a:off x="1451579" y="804520"/>
            <a:ext cx="9603275" cy="507814"/>
          </a:xfrm>
        </p:spPr>
        <p:txBody>
          <a:bodyPr>
            <a:normAutofit fontScale="90000"/>
          </a:bodyPr>
          <a:lstStyle/>
          <a:p>
            <a:r>
              <a:rPr lang="en-US" sz="2700" b="1" dirty="0">
                <a:latin typeface="Arial" panose="020B0604020202020204" pitchFamily="34" charset="0"/>
                <a:cs typeface="Arial" panose="020B0604020202020204" pitchFamily="34" charset="0"/>
              </a:rPr>
              <a:t>CONT</a:t>
            </a:r>
            <a:r>
              <a:rPr lang="en-US" dirty="0"/>
              <a:t>.</a:t>
            </a:r>
            <a:endParaRPr lang="en-GB" dirty="0"/>
          </a:p>
        </p:txBody>
      </p:sp>
      <p:sp>
        <p:nvSpPr>
          <p:cNvPr id="3" name="Content Placeholder 2">
            <a:extLst>
              <a:ext uri="{FF2B5EF4-FFF2-40B4-BE49-F238E27FC236}">
                <a16:creationId xmlns:a16="http://schemas.microsoft.com/office/drawing/2014/main" id="{E24C4075-5F9C-D39F-6A1D-7CF9C0AD6B8A}"/>
              </a:ext>
            </a:extLst>
          </p:cNvPr>
          <p:cNvSpPr>
            <a:spLocks noGrp="1"/>
          </p:cNvSpPr>
          <p:nvPr>
            <p:ph idx="1"/>
          </p:nvPr>
        </p:nvSpPr>
        <p:spPr/>
        <p:txBody>
          <a:bodyPr>
            <a:normAutofit fontScale="92500" lnSpcReduction="20000"/>
          </a:bodyPr>
          <a:lstStyle/>
          <a:p>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T</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he camera switches to take a picture after an interval and sends the data to the Raspberry Pi. </a:t>
            </a:r>
          </a:p>
          <a:p>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The microcontroller processes the captured image by running an inference against the optimal CNN model. </a:t>
            </a:r>
          </a:p>
          <a:p>
            <a:r>
              <a:rPr lang="en-US" sz="20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classification result determines the action and motion of the actuator that automate the waste sorting operation. The motor (actuator) is triggered by the results to initiate motion that pushes the waste material into the right compartment. </a:t>
            </a:r>
          </a:p>
          <a:p>
            <a:r>
              <a:rPr lang="en-US" sz="20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interval of taking images is chosen to allow for sufficient time for the disposed waste item to be still. The camera sensors are automatically adjusted to the lighting to help produce a clear picture.</a:t>
            </a:r>
            <a:endParaRPr lang="en-GB" sz="20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39670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7782D-E2B5-0A5A-8953-E044EB5F0A3B}"/>
              </a:ext>
            </a:extLst>
          </p:cNvPr>
          <p:cNvSpPr>
            <a:spLocks noGrp="1"/>
          </p:cNvSpPr>
          <p:nvPr>
            <p:ph idx="1"/>
          </p:nvPr>
        </p:nvSpPr>
        <p:spPr>
          <a:xfrm>
            <a:off x="1456098" y="1234497"/>
            <a:ext cx="9603275" cy="3450613"/>
          </a:xfrm>
        </p:spPr>
        <p:txBody>
          <a:bodyPr/>
          <a:lstStyle/>
          <a:p>
            <a:pPr marL="0" indent="0">
              <a:buNone/>
            </a:pPr>
            <a:r>
              <a:rPr lang="en-US" dirty="0"/>
              <a:t>Block diagram:</a:t>
            </a:r>
            <a:endParaRPr lang="en-GB" dirty="0"/>
          </a:p>
        </p:txBody>
      </p:sp>
      <p:graphicFrame>
        <p:nvGraphicFramePr>
          <p:cNvPr id="6" name="Diagram 5">
            <a:extLst>
              <a:ext uri="{FF2B5EF4-FFF2-40B4-BE49-F238E27FC236}">
                <a16:creationId xmlns:a16="http://schemas.microsoft.com/office/drawing/2014/main" id="{559662FB-0A31-9FD5-C393-D0972A8166C9}"/>
              </a:ext>
            </a:extLst>
          </p:cNvPr>
          <p:cNvGraphicFramePr/>
          <p:nvPr>
            <p:extLst>
              <p:ext uri="{D42A27DB-BD31-4B8C-83A1-F6EECF244321}">
                <p14:modId xmlns:p14="http://schemas.microsoft.com/office/powerpoint/2010/main" val="2500043083"/>
              </p:ext>
            </p:extLst>
          </p:nvPr>
        </p:nvGraphicFramePr>
        <p:xfrm>
          <a:off x="-221381" y="-2544792"/>
          <a:ext cx="13590872" cy="9157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661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A5FD-2D68-57F2-CFDA-C0E5F96DF116}"/>
              </a:ext>
            </a:extLst>
          </p:cNvPr>
          <p:cNvSpPr>
            <a:spLocks noGrp="1"/>
          </p:cNvSpPr>
          <p:nvPr>
            <p:ph type="title"/>
          </p:nvPr>
        </p:nvSpPr>
        <p:spPr>
          <a:xfrm>
            <a:off x="1451579" y="804519"/>
            <a:ext cx="9603275" cy="668681"/>
          </a:xfrm>
        </p:spPr>
        <p:txBody>
          <a:bodyPr>
            <a:normAutofit/>
          </a:bodyPr>
          <a:lstStyle/>
          <a:p>
            <a:r>
              <a:rPr lang="en-US" sz="2400" b="1" dirty="0">
                <a:latin typeface="Arial" panose="020B0604020202020204" pitchFamily="34" charset="0"/>
                <a:cs typeface="Arial" panose="020B0604020202020204" pitchFamily="34" charset="0"/>
              </a:rPr>
              <a:t>Introduction</a:t>
            </a:r>
            <a:endParaRPr lang="en-GB"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A7F9A68-7EEF-9F01-FA1A-C59ECE5B407C}"/>
              </a:ext>
            </a:extLst>
          </p:cNvPr>
          <p:cNvSpPr>
            <a:spLocks noGrp="1"/>
          </p:cNvSpPr>
          <p:nvPr>
            <p:ph idx="1"/>
          </p:nvPr>
        </p:nvSpPr>
        <p:spPr>
          <a:xfrm>
            <a:off x="1451579" y="1837678"/>
            <a:ext cx="9603275" cy="3879541"/>
          </a:xfrm>
        </p:spPr>
        <p:txBody>
          <a:bodyPr>
            <a:noAutofit/>
          </a:bodyPr>
          <a:lstStyle/>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Waste sorting is a process in waste management that involves separation of different elements of waste based on their eventual methods of disposal, to enable more efficient handling. </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Though sorting is only an intermediary step in the process of waste management, it has been found to reduce the amount of household waste that ends up in landfills by about two thirds, when done in decentralized locations. </a:t>
            </a:r>
          </a:p>
          <a:p>
            <a:pPr marL="0" marR="0" indent="0">
              <a:lnSpc>
                <a:spcPct val="150000"/>
              </a:lnSpc>
              <a:spcBef>
                <a:spcPts val="0"/>
              </a:spcBef>
              <a:spcAft>
                <a:spcPts val="0"/>
              </a:spcAft>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07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3415-4FB5-5A52-9AA8-F9A0DD4B87EA}"/>
              </a:ext>
            </a:extLst>
          </p:cNvPr>
          <p:cNvSpPr>
            <a:spLocks noGrp="1"/>
          </p:cNvSpPr>
          <p:nvPr>
            <p:ph type="title"/>
          </p:nvPr>
        </p:nvSpPr>
        <p:spPr>
          <a:xfrm>
            <a:off x="1451579" y="804520"/>
            <a:ext cx="9603275" cy="587136"/>
          </a:xfrm>
        </p:spPr>
        <p:txBody>
          <a:bodyPr>
            <a:normAutofit/>
          </a:bodyPr>
          <a:lstStyle/>
          <a:p>
            <a:r>
              <a:rPr lang="en-US" sz="2400" b="1" dirty="0">
                <a:latin typeface="Arial" panose="020B0604020202020204" pitchFamily="34" charset="0"/>
                <a:cs typeface="Arial" panose="020B0604020202020204" pitchFamily="34" charset="0"/>
              </a:rPr>
              <a:t>Problem statement</a:t>
            </a:r>
            <a:endParaRPr lang="en-GB"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A8999F8-44FD-51BA-4099-8A44139FE303}"/>
              </a:ext>
            </a:extLst>
          </p:cNvPr>
          <p:cNvSpPr>
            <a:spLocks noGrp="1"/>
          </p:cNvSpPr>
          <p:nvPr>
            <p:ph idx="1"/>
          </p:nvPr>
        </p:nvSpPr>
        <p:spPr>
          <a:xfrm>
            <a:off x="1451579" y="2015732"/>
            <a:ext cx="9603275" cy="3225135"/>
          </a:xfrm>
        </p:spPr>
        <p:txBody>
          <a:bodyPr>
            <a:noAutofit/>
          </a:bodyPr>
          <a:lstStyle/>
          <a:p>
            <a:pPr>
              <a:lnSpc>
                <a:spcPct val="150000"/>
              </a:lnSpc>
              <a:spcBef>
                <a:spcPts val="0"/>
              </a:spcBef>
            </a:pP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Different waste sorting and classification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approaches have limiting shortcomings that affect the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implementation and eventual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performance of the final prototypes.</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Waste sorting systems using sensors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often inaccurate as some items can hardly been detected using conventional sensing techniques.</a:t>
            </a:r>
          </a:p>
          <a:p>
            <a:pPr>
              <a:lnSpc>
                <a:spcPct val="150000"/>
              </a:lnSpc>
              <a:spcBef>
                <a:spcPts val="0"/>
              </a:spcBef>
            </a:pP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The majority of current waste classification systems are resource-intensive in terms of computational power</a:t>
            </a:r>
          </a:p>
          <a:p>
            <a:pPr>
              <a:lnSpc>
                <a:spcPct val="150000"/>
              </a:lnSpc>
              <a:spcBef>
                <a:spcPts val="0"/>
              </a:spcBef>
            </a:pP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Existing automated systems are implemented using expensive equipment resulting to high realization cost.</a:t>
            </a:r>
          </a:p>
          <a:p>
            <a:pPr>
              <a:lnSpc>
                <a:spcPct val="150000"/>
              </a:lnSpc>
              <a:spcBef>
                <a:spcPts val="0"/>
              </a:spcBef>
            </a:pPr>
            <a:endParaRPr lang="en-US" sz="1800" dirty="0">
              <a:solidFill>
                <a:srgbClr val="000000"/>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312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FCAA-07E0-CA2C-BAAE-6D67704E9996}"/>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OBJECTIVES</a:t>
            </a:r>
            <a:endParaRPr lang="en-GB"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12CEB3C-F033-1B40-57F6-D6546D3134FD}"/>
              </a:ext>
            </a:extLst>
          </p:cNvPr>
          <p:cNvSpPr>
            <a:spLocks noGrp="1"/>
          </p:cNvSpPr>
          <p:nvPr>
            <p:ph idx="1"/>
          </p:nvPr>
        </p:nvSpPr>
        <p:spPr>
          <a:xfrm>
            <a:off x="1451579" y="1853754"/>
            <a:ext cx="9603275" cy="3612591"/>
          </a:xfrm>
        </p:spPr>
        <p:txBody>
          <a:bodyPr>
            <a:normAutofit fontScale="25000" lnSpcReduction="20000"/>
          </a:bodyPr>
          <a:lstStyle/>
          <a:p>
            <a:pPr marL="342900" marR="0" lvl="0" indent="-342900">
              <a:lnSpc>
                <a:spcPct val="115000"/>
              </a:lnSpc>
              <a:spcBef>
                <a:spcPts val="0"/>
              </a:spcBef>
              <a:spcAft>
                <a:spcPts val="600"/>
              </a:spcAft>
              <a:buFont typeface="+mj-lt"/>
              <a:buAutoNum type="arabicPeriod"/>
            </a:pPr>
            <a:r>
              <a:rPr lang="en-US" sz="6400" spc="-65" dirty="0">
                <a:effectLst/>
                <a:latin typeface="Arial" panose="020B0604020202020204" pitchFamily="34" charset="0"/>
                <a:ea typeface="Calibri" panose="020F0502020204030204" pitchFamily="34" charset="0"/>
                <a:cs typeface="Arial" panose="020B0604020202020204" pitchFamily="34" charset="0"/>
              </a:rPr>
              <a:t>To develop an intelligent waste sorting system based on convolution neural networks to achieve waste sorting.</a:t>
            </a:r>
            <a:endParaRPr lang="en-GB" sz="64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6400" spc="-65" dirty="0">
                <a:effectLst/>
                <a:latin typeface="Arial" panose="020B0604020202020204" pitchFamily="34" charset="0"/>
                <a:ea typeface="Calibri" panose="020F0502020204030204" pitchFamily="34" charset="0"/>
                <a:cs typeface="Arial" panose="020B0604020202020204" pitchFamily="34" charset="0"/>
              </a:rPr>
              <a:t>To collect and organize a large image dataset of four categories of waste items, i.e., glass, plastic, cans, metal and paper.</a:t>
            </a:r>
            <a:endParaRPr lang="en-GB" sz="64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6400" spc="-65" dirty="0">
                <a:effectLst/>
                <a:latin typeface="Arial" panose="020B0604020202020204" pitchFamily="34" charset="0"/>
                <a:ea typeface="Calibri" panose="020F0502020204030204" pitchFamily="34" charset="0"/>
                <a:cs typeface="Arial" panose="020B0604020202020204" pitchFamily="34" charset="0"/>
              </a:rPr>
              <a:t>To train and compare the performance of different convolutional neural network architectures in waste classification.</a:t>
            </a:r>
            <a:endParaRPr lang="en-GB" sz="64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6400" spc="-65" dirty="0">
                <a:effectLst/>
                <a:latin typeface="Arial" panose="020B0604020202020204" pitchFamily="34" charset="0"/>
                <a:ea typeface="Calibri" panose="020F0502020204030204" pitchFamily="34" charset="0"/>
                <a:cs typeface="Arial" panose="020B0604020202020204" pitchFamily="34" charset="0"/>
              </a:rPr>
              <a:t>To implement the best performing CNN model for waste classification on an embedded computer.</a:t>
            </a:r>
            <a:endParaRPr lang="en-GB" sz="64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6400" spc="-65" dirty="0">
                <a:effectLst/>
                <a:latin typeface="Arial" panose="020B0604020202020204" pitchFamily="34" charset="0"/>
                <a:ea typeface="Calibri" panose="020F0502020204030204" pitchFamily="34" charset="0"/>
                <a:cs typeface="Arial" panose="020B0604020202020204" pitchFamily="34" charset="0"/>
              </a:rPr>
              <a:t>To construct a garbage sorting machine with distinct compartments for the four categories of waste.</a:t>
            </a:r>
            <a:endParaRPr lang="en-GB" sz="64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6400" spc="-65" dirty="0">
                <a:effectLst/>
                <a:latin typeface="Arial" panose="020B0604020202020204" pitchFamily="34" charset="0"/>
                <a:ea typeface="Calibri" panose="020F0502020204030204" pitchFamily="34" charset="0"/>
                <a:cs typeface="Arial" panose="020B0604020202020204" pitchFamily="34" charset="0"/>
              </a:rPr>
              <a:t>To achieve an accurate and low computational cost model for waste sorting.</a:t>
            </a:r>
            <a:endParaRPr lang="en-GB" sz="64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6400" spc="-65" dirty="0">
                <a:effectLst/>
                <a:latin typeface="Arial" panose="020B0604020202020204" pitchFamily="34" charset="0"/>
                <a:ea typeface="Calibri" panose="020F0502020204030204" pitchFamily="34" charset="0"/>
                <a:cs typeface="Arial" panose="020B0604020202020204" pitchFamily="34" charset="0"/>
              </a:rPr>
              <a:t>To interface sensors with the embedded computer for fill-level monitoring.</a:t>
            </a:r>
            <a:endParaRPr lang="en-GB" sz="64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6400" spc="-65" dirty="0">
                <a:effectLst/>
                <a:latin typeface="Arial" panose="020B0604020202020204" pitchFamily="34" charset="0"/>
                <a:ea typeface="Calibri" panose="020F0502020204030204" pitchFamily="34" charset="0"/>
                <a:cs typeface="Arial" panose="020B0604020202020204" pitchFamily="34" charset="0"/>
              </a:rPr>
              <a:t>To test the waste sorting system for detection of waste items in the desired category.</a:t>
            </a:r>
            <a:endParaRPr lang="en-GB" sz="6400" spc="-65" dirty="0">
              <a:effectLst/>
              <a:latin typeface="Arial" panose="020B0604020202020204" pitchFamily="34" charset="0"/>
              <a:ea typeface="Calibri" panose="020F0502020204030204" pitchFamily="34" charset="0"/>
              <a:cs typeface="Arial" panose="020B0604020202020204" pitchFamily="34" charset="0"/>
            </a:endParaRPr>
          </a:p>
          <a:p>
            <a:br>
              <a:rPr lang="en-US" sz="1800" spc="-65" dirty="0">
                <a:effectLst/>
                <a:latin typeface="Arial" panose="020B0604020202020204" pitchFamily="34" charset="0"/>
                <a:ea typeface="Calibri" panose="020F0502020204030204" pitchFamily="34" charset="0"/>
                <a:cs typeface="Arial" panose="020B0604020202020204" pitchFamily="34" charset="0"/>
              </a:rPr>
            </a:br>
            <a:endParaRPr lang="en-GB"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2462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05DD-FE9C-F2DE-D63D-1E912B53E132}"/>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Literature REVIEW</a:t>
            </a:r>
            <a:endParaRPr lang="en-GB"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B914169-EF9C-D701-1598-ECEA48940353}"/>
              </a:ext>
            </a:extLst>
          </p:cNvPr>
          <p:cNvSpPr>
            <a:spLocks noGrp="1"/>
          </p:cNvSpPr>
          <p:nvPr>
            <p:ph idx="1"/>
          </p:nvPr>
        </p:nvSpPr>
        <p:spPr>
          <a:xfrm>
            <a:off x="1451579" y="1955800"/>
            <a:ext cx="9603275" cy="3708400"/>
          </a:xfrm>
        </p:spPr>
        <p:txBody>
          <a:bodyPr>
            <a:normAutofit fontScale="92500" lnSpcReduction="20000"/>
          </a:bodyPr>
          <a:lstStyle/>
          <a:p>
            <a:pPr>
              <a:lnSpc>
                <a:spcPct val="150000"/>
              </a:lnSpc>
              <a:spcBef>
                <a:spcPts val="0"/>
              </a:spcBef>
            </a:pP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Broadly, previously proposed systems can be grouped as IoT-based, machine learning shallow classifiers and deep learning algorithms.</a:t>
            </a:r>
            <a:endPar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first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uses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connection of sensors, actuators and communication technologies eliminates human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intervention. Sensor-based systems offer a decent approach in terms of automation but can only achieve semi-intelligence at best and are therefore limited in the accuracy.</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Some </a:t>
            </a:r>
            <a:r>
              <a:rPr lang="en-US" sz="1800" b="0" dirty="0">
                <a:effectLst/>
                <a:latin typeface="Arial" panose="020B0604020202020204" pitchFamily="34" charset="0"/>
                <a:ea typeface="Calibri" panose="020F0502020204030204" pitchFamily="34" charset="0"/>
                <a:cs typeface="Arial" panose="020B0604020202020204" pitchFamily="34" charset="0"/>
              </a:rPr>
              <a:t>include additional web and mobile applications where there is need to collect and process additional data from sensors that serve other functions besides waste detection and classification.</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Shallow classifiers use machine learning algorithms to generate a  generalized predictive models. </a:t>
            </a:r>
          </a:p>
          <a:p>
            <a:pPr>
              <a:lnSpc>
                <a:spcPct val="150000"/>
              </a:lnSpc>
              <a:spcBef>
                <a:spcPts val="0"/>
              </a:spcBef>
            </a:pPr>
            <a:endParaRPr lang="en-US" sz="1800" b="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Bef>
                <a:spcPts val="0"/>
              </a:spcBef>
            </a:pPr>
            <a:endParaRPr lang="en-GB"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Bef>
                <a:spcPts val="0"/>
              </a:spcBef>
            </a:pPr>
            <a:endPar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pPr>
            <a:endParaRPr lang="en-GB"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5578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BB18-CB2D-B065-D305-7306A78C731F}"/>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CONT.</a:t>
            </a:r>
            <a:endParaRPr lang="en-GB"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4A6E565-4681-F134-D902-FF2EF0FDDD6E}"/>
              </a:ext>
            </a:extLst>
          </p:cNvPr>
          <p:cNvSpPr>
            <a:spLocks noGrp="1"/>
          </p:cNvSpPr>
          <p:nvPr>
            <p:ph idx="1"/>
          </p:nvPr>
        </p:nvSpPr>
        <p:spPr/>
        <p:txBody>
          <a:bodyPr>
            <a:normAutofit/>
          </a:bodyPr>
          <a:lstStyle/>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common shallow classifier algorithms that have been applied in image classification for waste management are Support Vector Machine (SVM) and Random Forest (RF). </a:t>
            </a:r>
          </a:p>
          <a:p>
            <a:pPr>
              <a:lnSpc>
                <a:spcPct val="150000"/>
              </a:lnSpc>
              <a:spcBef>
                <a:spcPts val="0"/>
              </a:spcBef>
            </a:pP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Shallow classifiers, however, require the designer choose image features to work with hence not ideal in a practical context.</a:t>
            </a:r>
          </a:p>
          <a:p>
            <a:pPr>
              <a:lnSpc>
                <a:spcPct val="150000"/>
              </a:lnSpc>
              <a:spcBef>
                <a:spcPts val="0"/>
              </a:spcBef>
            </a:pPr>
            <a:r>
              <a:rPr lang="en-GB" sz="1800" dirty="0">
                <a:latin typeface="Arial" panose="020B0604020202020204" pitchFamily="34" charset="0"/>
                <a:cs typeface="Arial" panose="020B0604020202020204" pitchFamily="34" charset="0"/>
              </a:rPr>
              <a:t>The image classification use case of deep learning (convolutional neural networks) has also been explored in this context. </a:t>
            </a:r>
          </a:p>
          <a:p>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This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approach guarantees a high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accuracy for waste classification if is executed well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and in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 supporting environment.</a:t>
            </a:r>
          </a:p>
          <a:p>
            <a:pPr>
              <a:lnSpc>
                <a:spcPct val="150000"/>
              </a:lnSpc>
              <a:spcBef>
                <a:spcPts val="0"/>
              </a:spcBef>
            </a:pPr>
            <a:endParaRPr lang="en-GB"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endParaRPr lang="en-GB" dirty="0"/>
          </a:p>
        </p:txBody>
      </p:sp>
    </p:spTree>
    <p:extLst>
      <p:ext uri="{BB962C8B-B14F-4D97-AF65-F5344CB8AC3E}">
        <p14:creationId xmlns:p14="http://schemas.microsoft.com/office/powerpoint/2010/main" val="300504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43B1-AB82-E0A3-AAE3-A5D54130F5EF}"/>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METHODOLOGY</a:t>
            </a:r>
            <a:endParaRPr lang="en-GB" sz="2400"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031CCCCB-6184-835C-F2B7-C50EF067D31D}"/>
              </a:ext>
            </a:extLst>
          </p:cNvPr>
          <p:cNvSpPr>
            <a:spLocks noGrp="1"/>
          </p:cNvSpPr>
          <p:nvPr>
            <p:ph idx="1"/>
          </p:nvPr>
        </p:nvSpPr>
        <p:spPr/>
        <p:txBody>
          <a:bodyPr>
            <a:normAutofit/>
          </a:bodyPr>
          <a:lstStyle/>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 CNN is made of a sequence of several layers interspersed with activation functions. </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CNN architecture is made of the convolutional layer, a pooling layer and a fully connected layer</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 Each consecutive layer performs a differentiable function to transform one volume of activations into another.</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prototype build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consists of two functional elements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  waste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detection &amp; classification and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real-time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sorting. </a:t>
            </a:r>
          </a:p>
          <a:p>
            <a:pPr>
              <a:lnSpc>
                <a:spcPct val="150000"/>
              </a:lnSpc>
              <a:spcBef>
                <a:spcPts val="0"/>
              </a:spcBef>
            </a:pPr>
            <a:endPar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6370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CF9A-76C7-A096-A667-394E28047E6E}"/>
              </a:ext>
            </a:extLst>
          </p:cNvPr>
          <p:cNvSpPr>
            <a:spLocks noGrp="1"/>
          </p:cNvSpPr>
          <p:nvPr>
            <p:ph type="title"/>
          </p:nvPr>
        </p:nvSpPr>
        <p:spPr>
          <a:xfrm>
            <a:off x="1451579" y="474134"/>
            <a:ext cx="9603275" cy="812800"/>
          </a:xfrm>
        </p:spPr>
        <p:txBody>
          <a:bodyPr>
            <a:normAutofit/>
          </a:bodyPr>
          <a:lstStyle/>
          <a:p>
            <a:r>
              <a:rPr lang="en-US" sz="2400" b="1" dirty="0">
                <a:latin typeface="Arial" panose="020B0604020202020204" pitchFamily="34" charset="0"/>
                <a:cs typeface="Arial" panose="020B0604020202020204" pitchFamily="34" charset="0"/>
              </a:rPr>
              <a:t>PROTOTYPE DEVELOPMENT</a:t>
            </a:r>
            <a:endParaRPr lang="en-GB" sz="2400" b="1"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DF06C61B-6F58-0A33-07B8-81FAEC420C8F}"/>
              </a:ext>
            </a:extLst>
          </p:cNvPr>
          <p:cNvGraphicFramePr>
            <a:graphicFrameLocks noGrp="1"/>
          </p:cNvGraphicFramePr>
          <p:nvPr>
            <p:ph idx="1"/>
            <p:extLst>
              <p:ext uri="{D42A27DB-BD31-4B8C-83A1-F6EECF244321}">
                <p14:modId xmlns:p14="http://schemas.microsoft.com/office/powerpoint/2010/main" val="399654530"/>
              </p:ext>
            </p:extLst>
          </p:nvPr>
        </p:nvGraphicFramePr>
        <p:xfrm>
          <a:off x="1451579" y="1443567"/>
          <a:ext cx="9724421" cy="3619499"/>
        </p:xfrm>
        <a:graphic>
          <a:graphicData uri="http://schemas.openxmlformats.org/drawingml/2006/table">
            <a:tbl>
              <a:tblPr firstRow="1" firstCol="1" bandRow="1">
                <a:tableStyleId>{5C22544A-7EE6-4342-B048-85BDC9FD1C3A}</a:tableStyleId>
              </a:tblPr>
              <a:tblGrid>
                <a:gridCol w="1955157">
                  <a:extLst>
                    <a:ext uri="{9D8B030D-6E8A-4147-A177-3AD203B41FA5}">
                      <a16:colId xmlns:a16="http://schemas.microsoft.com/office/drawing/2014/main" val="2353204855"/>
                    </a:ext>
                  </a:extLst>
                </a:gridCol>
                <a:gridCol w="2469131">
                  <a:extLst>
                    <a:ext uri="{9D8B030D-6E8A-4147-A177-3AD203B41FA5}">
                      <a16:colId xmlns:a16="http://schemas.microsoft.com/office/drawing/2014/main" val="292878529"/>
                    </a:ext>
                  </a:extLst>
                </a:gridCol>
                <a:gridCol w="2480733">
                  <a:extLst>
                    <a:ext uri="{9D8B030D-6E8A-4147-A177-3AD203B41FA5}">
                      <a16:colId xmlns:a16="http://schemas.microsoft.com/office/drawing/2014/main" val="2820688972"/>
                    </a:ext>
                  </a:extLst>
                </a:gridCol>
                <a:gridCol w="2819400">
                  <a:extLst>
                    <a:ext uri="{9D8B030D-6E8A-4147-A177-3AD203B41FA5}">
                      <a16:colId xmlns:a16="http://schemas.microsoft.com/office/drawing/2014/main" val="613818811"/>
                    </a:ext>
                  </a:extLst>
                </a:gridCol>
              </a:tblGrid>
              <a:tr h="1082022">
                <a:tc>
                  <a:txBody>
                    <a:bodyPr/>
                    <a:lstStyle/>
                    <a:p>
                      <a:pPr marL="0" marR="0" indent="0" algn="ctr">
                        <a:lnSpc>
                          <a:spcPct val="107000"/>
                        </a:lnSpc>
                        <a:spcBef>
                          <a:spcPts val="0"/>
                        </a:spcBef>
                        <a:spcAft>
                          <a:spcPts val="800"/>
                        </a:spcAft>
                      </a:pPr>
                      <a:endParaRPr lang="en-US" sz="1600" b="1" dirty="0">
                        <a:solidFill>
                          <a:schemeClr val="bg1"/>
                        </a:solidFill>
                        <a:effectLst/>
                        <a:latin typeface="Arial" panose="020B0604020202020204" pitchFamily="34" charset="0"/>
                        <a:cs typeface="Arial" panose="020B0604020202020204" pitchFamily="34" charset="0"/>
                      </a:endParaRPr>
                    </a:p>
                    <a:p>
                      <a:pPr marL="0" marR="0" indent="0" algn="ctr">
                        <a:lnSpc>
                          <a:spcPct val="107000"/>
                        </a:lnSpc>
                        <a:spcBef>
                          <a:spcPts val="0"/>
                        </a:spcBef>
                        <a:spcAft>
                          <a:spcPts val="800"/>
                        </a:spcAft>
                      </a:pPr>
                      <a:r>
                        <a:rPr lang="en-US" sz="1600" b="1" dirty="0">
                          <a:solidFill>
                            <a:schemeClr val="bg1"/>
                          </a:solidFill>
                          <a:effectLst/>
                          <a:latin typeface="Arial" panose="020B0604020202020204" pitchFamily="34" charset="0"/>
                          <a:cs typeface="Arial" panose="020B0604020202020204" pitchFamily="34" charset="0"/>
                        </a:rPr>
                        <a:t>DATA PREPARATION</a:t>
                      </a:r>
                      <a:endParaRPr lang="en-GB" sz="1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1">
                        <a:lumMod val="65000"/>
                        <a:lumOff val="35000"/>
                      </a:schemeClr>
                    </a:solidFill>
                  </a:tcPr>
                </a:tc>
                <a:tc>
                  <a:txBody>
                    <a:bodyPr/>
                    <a:lstStyle/>
                    <a:p>
                      <a:pPr marL="0" marR="0" indent="0" algn="ctr">
                        <a:lnSpc>
                          <a:spcPct val="107000"/>
                        </a:lnSpc>
                        <a:spcBef>
                          <a:spcPts val="0"/>
                        </a:spcBef>
                        <a:spcAft>
                          <a:spcPts val="800"/>
                        </a:spcAft>
                      </a:pPr>
                      <a:endParaRPr lang="en-US" sz="1600" dirty="0">
                        <a:solidFill>
                          <a:schemeClr val="bg1"/>
                        </a:solidFill>
                        <a:effectLst/>
                        <a:latin typeface="Arial" panose="020B0604020202020204" pitchFamily="34" charset="0"/>
                        <a:cs typeface="Arial" panose="020B0604020202020204" pitchFamily="34" charset="0"/>
                      </a:endParaRPr>
                    </a:p>
                    <a:p>
                      <a:pPr marL="0" marR="0" indent="0" algn="ctr">
                        <a:lnSpc>
                          <a:spcPct val="107000"/>
                        </a:lnSpc>
                        <a:spcBef>
                          <a:spcPts val="0"/>
                        </a:spcBef>
                        <a:spcAft>
                          <a:spcPts val="800"/>
                        </a:spcAft>
                      </a:pPr>
                      <a:r>
                        <a:rPr lang="en-US" sz="1600" dirty="0">
                          <a:solidFill>
                            <a:schemeClr val="bg1"/>
                          </a:solidFill>
                          <a:effectLst/>
                          <a:latin typeface="Arial" panose="020B0604020202020204" pitchFamily="34" charset="0"/>
                          <a:cs typeface="Arial" panose="020B0604020202020204" pitchFamily="34" charset="0"/>
                        </a:rPr>
                        <a:t>MODEL TRAINING AND VALIDATION</a:t>
                      </a:r>
                      <a:endParaRPr lang="en-GB" sz="1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1">
                        <a:lumMod val="65000"/>
                        <a:lumOff val="35000"/>
                      </a:schemeClr>
                    </a:solidFill>
                  </a:tcPr>
                </a:tc>
                <a:tc>
                  <a:txBody>
                    <a:bodyPr/>
                    <a:lstStyle/>
                    <a:p>
                      <a:pPr marL="0" marR="0" indent="0" algn="ctr">
                        <a:lnSpc>
                          <a:spcPct val="107000"/>
                        </a:lnSpc>
                        <a:spcBef>
                          <a:spcPts val="0"/>
                        </a:spcBef>
                        <a:spcAft>
                          <a:spcPts val="0"/>
                        </a:spcAft>
                      </a:pPr>
                      <a:endParaRPr lang="en-US" sz="1600" dirty="0">
                        <a:solidFill>
                          <a:schemeClr val="bg1"/>
                        </a:solidFill>
                        <a:effectLst/>
                        <a:latin typeface="Arial" panose="020B0604020202020204" pitchFamily="34" charset="0"/>
                        <a:cs typeface="Arial" panose="020B0604020202020204" pitchFamily="34" charset="0"/>
                      </a:endParaRPr>
                    </a:p>
                    <a:p>
                      <a:pPr marL="0" marR="0" indent="0" algn="ctr">
                        <a:lnSpc>
                          <a:spcPct val="107000"/>
                        </a:lnSpc>
                        <a:spcBef>
                          <a:spcPts val="0"/>
                        </a:spcBef>
                        <a:spcAft>
                          <a:spcPts val="0"/>
                        </a:spcAft>
                      </a:pPr>
                      <a:r>
                        <a:rPr lang="en-US" sz="1600" dirty="0">
                          <a:solidFill>
                            <a:schemeClr val="bg1"/>
                          </a:solidFill>
                          <a:effectLst/>
                          <a:latin typeface="Arial" panose="020B0604020202020204" pitchFamily="34" charset="0"/>
                          <a:cs typeface="Arial" panose="020B0604020202020204" pitchFamily="34" charset="0"/>
                        </a:rPr>
                        <a:t>FINAL DEPLOYMENT </a:t>
                      </a:r>
                      <a:endParaRPr lang="en-GB" sz="1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1">
                        <a:lumMod val="65000"/>
                        <a:lumOff val="35000"/>
                      </a:schemeClr>
                    </a:solidFill>
                  </a:tcPr>
                </a:tc>
                <a:tc>
                  <a:txBody>
                    <a:bodyPr/>
                    <a:lstStyle/>
                    <a:p>
                      <a:pPr marL="0" marR="0" indent="0" algn="ctr">
                        <a:lnSpc>
                          <a:spcPct val="107000"/>
                        </a:lnSpc>
                        <a:spcBef>
                          <a:spcPts val="0"/>
                        </a:spcBef>
                        <a:spcAft>
                          <a:spcPts val="800"/>
                        </a:spcAft>
                      </a:pPr>
                      <a:endParaRPr lang="en-US" sz="1600" dirty="0">
                        <a:solidFill>
                          <a:schemeClr val="bg1"/>
                        </a:solidFill>
                        <a:effectLst/>
                        <a:latin typeface="Arial" panose="020B0604020202020204" pitchFamily="34" charset="0"/>
                        <a:cs typeface="Arial" panose="020B0604020202020204" pitchFamily="34" charset="0"/>
                      </a:endParaRPr>
                    </a:p>
                    <a:p>
                      <a:pPr marL="0" marR="0" indent="0" algn="ctr">
                        <a:lnSpc>
                          <a:spcPct val="107000"/>
                        </a:lnSpc>
                        <a:spcBef>
                          <a:spcPts val="0"/>
                        </a:spcBef>
                        <a:spcAft>
                          <a:spcPts val="800"/>
                        </a:spcAft>
                      </a:pPr>
                      <a:r>
                        <a:rPr lang="en-US" sz="1600" dirty="0">
                          <a:solidFill>
                            <a:schemeClr val="bg1"/>
                          </a:solidFill>
                          <a:effectLst/>
                          <a:latin typeface="Arial" panose="020B0604020202020204" pitchFamily="34" charset="0"/>
                          <a:cs typeface="Arial" panose="020B0604020202020204" pitchFamily="34" charset="0"/>
                        </a:rPr>
                        <a:t>SYSTEM TESTING</a:t>
                      </a:r>
                      <a:endParaRPr lang="en-GB" sz="1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1">
                        <a:lumMod val="65000"/>
                        <a:lumOff val="35000"/>
                      </a:schemeClr>
                    </a:solidFill>
                  </a:tcPr>
                </a:tc>
                <a:extLst>
                  <a:ext uri="{0D108BD9-81ED-4DB2-BD59-A6C34878D82A}">
                    <a16:rowId xmlns:a16="http://schemas.microsoft.com/office/drawing/2014/main" val="1831401746"/>
                  </a:ext>
                </a:extLst>
              </a:tr>
              <a:tr h="2537477">
                <a:tc>
                  <a:txBody>
                    <a:bodyPr/>
                    <a:lstStyle/>
                    <a:p>
                      <a:pPr marL="342900" marR="0" lvl="0" indent="-342900">
                        <a:lnSpc>
                          <a:spcPct val="107000"/>
                        </a:lnSpc>
                        <a:spcBef>
                          <a:spcPts val="0"/>
                        </a:spcBef>
                        <a:spcAft>
                          <a:spcPts val="800"/>
                        </a:spcAft>
                        <a:buFont typeface="Symbol" panose="05050102010706020507" pitchFamily="18" charset="2"/>
                        <a:buChar char=""/>
                      </a:pPr>
                      <a:r>
                        <a:rPr lang="en-US" sz="1600" b="0" dirty="0">
                          <a:solidFill>
                            <a:schemeClr val="bg1"/>
                          </a:solidFill>
                          <a:effectLst/>
                          <a:latin typeface="Arial" panose="020B0604020202020204" pitchFamily="34" charset="0"/>
                          <a:cs typeface="Arial" panose="020B0604020202020204" pitchFamily="34" charset="0"/>
                        </a:rPr>
                        <a:t>Data (Image) collection</a:t>
                      </a:r>
                    </a:p>
                    <a:p>
                      <a:pPr marL="342900" marR="0" lvl="0" indent="-342900">
                        <a:lnSpc>
                          <a:spcPct val="107000"/>
                        </a:lnSpc>
                        <a:spcBef>
                          <a:spcPts val="0"/>
                        </a:spcBef>
                        <a:spcAft>
                          <a:spcPts val="800"/>
                        </a:spcAft>
                        <a:buFont typeface="Symbol" panose="05050102010706020507" pitchFamily="18" charset="2"/>
                        <a:buChar char=""/>
                      </a:pPr>
                      <a:r>
                        <a:rPr lang="en-US" sz="1600" b="0" dirty="0">
                          <a:solidFill>
                            <a:schemeClr val="bg1"/>
                          </a:solidFill>
                          <a:effectLst/>
                          <a:latin typeface="Arial" panose="020B0604020202020204" pitchFamily="34" charset="0"/>
                          <a:cs typeface="Arial" panose="020B0604020202020204" pitchFamily="34" charset="0"/>
                        </a:rPr>
                        <a:t>Dataset organization</a:t>
                      </a:r>
                      <a:endParaRPr lang="en-GB" sz="1600" b="0" dirty="0">
                        <a:solidFill>
                          <a:schemeClr val="bg1"/>
                        </a:solidFill>
                        <a:effectLst/>
                        <a:latin typeface="Arial" panose="020B0604020202020204" pitchFamily="34" charset="0"/>
                        <a:cs typeface="Arial" panose="020B0604020202020204" pitchFamily="34" charset="0"/>
                      </a:endParaRPr>
                    </a:p>
                  </a:txBody>
                  <a:tcPr marL="68580" marR="68580" marT="0" marB="0">
                    <a:solidFill>
                      <a:schemeClr val="accent6">
                        <a:lumMod val="75000"/>
                      </a:schemeClr>
                    </a:solidFill>
                  </a:tcPr>
                </a:tc>
                <a:tc>
                  <a:txBody>
                    <a:bodyPr/>
                    <a:lstStyle/>
                    <a:p>
                      <a:pPr marL="342900" marR="0" lvl="0" indent="-342900">
                        <a:lnSpc>
                          <a:spcPct val="107000"/>
                        </a:lnSpc>
                        <a:spcBef>
                          <a:spcPts val="0"/>
                        </a:spcBef>
                        <a:spcAft>
                          <a:spcPts val="800"/>
                        </a:spcAft>
                        <a:buFont typeface="Symbol" panose="05050102010706020507" pitchFamily="18" charset="2"/>
                        <a:buChar char=""/>
                      </a:pPr>
                      <a:r>
                        <a:rPr lang="en-US" sz="1600" dirty="0">
                          <a:solidFill>
                            <a:schemeClr val="bg1"/>
                          </a:solidFill>
                          <a:effectLst/>
                          <a:latin typeface="Arial" panose="020B0604020202020204" pitchFamily="34" charset="0"/>
                          <a:cs typeface="Arial" panose="020B0604020202020204" pitchFamily="34" charset="0"/>
                        </a:rPr>
                        <a:t>CNN model selections</a:t>
                      </a:r>
                      <a:endParaRPr lang="en-GB" sz="1600" dirty="0">
                        <a:solidFill>
                          <a:schemeClr val="bg1"/>
                        </a:solidFill>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600" dirty="0">
                          <a:solidFill>
                            <a:schemeClr val="bg1"/>
                          </a:solidFill>
                          <a:effectLst/>
                          <a:latin typeface="Arial" panose="020B0604020202020204" pitchFamily="34" charset="0"/>
                          <a:cs typeface="Arial" panose="020B0604020202020204" pitchFamily="34" charset="0"/>
                        </a:rPr>
                        <a:t>Hyperparameter selection</a:t>
                      </a:r>
                      <a:endParaRPr lang="en-GB" sz="1600" dirty="0">
                        <a:solidFill>
                          <a:schemeClr val="bg1"/>
                        </a:solidFill>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600" dirty="0">
                          <a:solidFill>
                            <a:schemeClr val="bg1"/>
                          </a:solidFill>
                          <a:effectLst/>
                          <a:latin typeface="Arial" panose="020B0604020202020204" pitchFamily="34" charset="0"/>
                          <a:cs typeface="Arial" panose="020B0604020202020204" pitchFamily="34" charset="0"/>
                        </a:rPr>
                        <a:t>Testing with dataset images</a:t>
                      </a:r>
                      <a:endParaRPr lang="en-GB" sz="1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accent6">
                        <a:lumMod val="75000"/>
                      </a:schemeClr>
                    </a:solidFill>
                  </a:tcPr>
                </a:tc>
                <a:tc>
                  <a:txBody>
                    <a:bodyPr/>
                    <a:lstStyle/>
                    <a:p>
                      <a:pPr marL="342900" marR="0" lvl="0" indent="-342900">
                        <a:lnSpc>
                          <a:spcPct val="107000"/>
                        </a:lnSpc>
                        <a:spcBef>
                          <a:spcPts val="0"/>
                        </a:spcBef>
                        <a:spcAft>
                          <a:spcPts val="800"/>
                        </a:spcAft>
                        <a:buFont typeface="Symbol" panose="05050102010706020507" pitchFamily="18" charset="2"/>
                        <a:buChar char=""/>
                      </a:pPr>
                      <a:r>
                        <a:rPr lang="en-US" sz="1600" dirty="0">
                          <a:solidFill>
                            <a:schemeClr val="bg1"/>
                          </a:solidFill>
                          <a:effectLst/>
                          <a:latin typeface="Arial" panose="020B0604020202020204" pitchFamily="34" charset="0"/>
                          <a:cs typeface="Arial" panose="020B0604020202020204" pitchFamily="34" charset="0"/>
                        </a:rPr>
                        <a:t>Deploying the model in on the cloud platform.</a:t>
                      </a:r>
                      <a:endParaRPr lang="en-GB" sz="1600" b="0" dirty="0">
                        <a:solidFill>
                          <a:schemeClr val="bg1"/>
                        </a:solidFill>
                        <a:effectLst/>
                        <a:latin typeface="Arial" panose="020B0604020202020204" pitchFamily="34" charset="0"/>
                        <a:cs typeface="Arial" panose="020B0604020202020204" pitchFamily="34" charset="0"/>
                      </a:endParaRPr>
                    </a:p>
                  </a:txBody>
                  <a:tcPr marL="68580" marR="68580" marT="0" marB="0">
                    <a:solidFill>
                      <a:schemeClr val="accent6">
                        <a:lumMod val="75000"/>
                      </a:schemeClr>
                    </a:solidFill>
                  </a:tcPr>
                </a:tc>
                <a:tc>
                  <a:txBody>
                    <a:bodyPr/>
                    <a:lstStyle/>
                    <a:p>
                      <a:pPr marL="342900" marR="0" lvl="0" indent="-342900">
                        <a:lnSpc>
                          <a:spcPct val="107000"/>
                        </a:lnSpc>
                        <a:spcBef>
                          <a:spcPts val="0"/>
                        </a:spcBef>
                        <a:spcAft>
                          <a:spcPts val="800"/>
                        </a:spcAft>
                        <a:buFont typeface="Symbol" panose="05050102010706020507" pitchFamily="18" charset="2"/>
                        <a:buChar char=""/>
                      </a:pPr>
                      <a:r>
                        <a:rPr lang="en-US" sz="1600" dirty="0">
                          <a:solidFill>
                            <a:schemeClr val="bg1"/>
                          </a:solidFill>
                          <a:effectLst/>
                          <a:latin typeface="Arial" panose="020B0604020202020204" pitchFamily="34" charset="0"/>
                          <a:cs typeface="Arial" panose="020B0604020202020204" pitchFamily="34" charset="0"/>
                        </a:rPr>
                        <a:t>Testing the model when implemented in a real-life prototype</a:t>
                      </a:r>
                      <a:endParaRPr lang="en-GB" sz="1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accent6">
                        <a:lumMod val="75000"/>
                      </a:schemeClr>
                    </a:solidFill>
                  </a:tcPr>
                </a:tc>
                <a:extLst>
                  <a:ext uri="{0D108BD9-81ED-4DB2-BD59-A6C34878D82A}">
                    <a16:rowId xmlns:a16="http://schemas.microsoft.com/office/drawing/2014/main" val="895786554"/>
                  </a:ext>
                </a:extLst>
              </a:tr>
            </a:tbl>
          </a:graphicData>
        </a:graphic>
      </p:graphicFrame>
    </p:spTree>
    <p:extLst>
      <p:ext uri="{BB962C8B-B14F-4D97-AF65-F5344CB8AC3E}">
        <p14:creationId xmlns:p14="http://schemas.microsoft.com/office/powerpoint/2010/main" val="1285235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A112-9B96-7D84-2BEB-042C2E04F34B}"/>
              </a:ext>
            </a:extLst>
          </p:cNvPr>
          <p:cNvSpPr>
            <a:spLocks noGrp="1"/>
          </p:cNvSpPr>
          <p:nvPr>
            <p:ph type="title"/>
          </p:nvPr>
        </p:nvSpPr>
        <p:spPr>
          <a:xfrm>
            <a:off x="1451579" y="804520"/>
            <a:ext cx="9603275" cy="587136"/>
          </a:xfrm>
        </p:spPr>
        <p:txBody>
          <a:bodyPr>
            <a:normAutofit/>
          </a:bodyPr>
          <a:lstStyle/>
          <a:p>
            <a:r>
              <a:rPr lang="en-US" sz="2400" b="1" dirty="0">
                <a:latin typeface="Arial" panose="020B0604020202020204" pitchFamily="34" charset="0"/>
                <a:cs typeface="Arial" panose="020B0604020202020204" pitchFamily="34" charset="0"/>
              </a:rPr>
              <a:t>WASTE BIN BUILD</a:t>
            </a:r>
            <a:endParaRPr lang="en-GB"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05EA21F-EEB7-8B6A-F3EF-8B750AB086DB}"/>
              </a:ext>
            </a:extLst>
          </p:cNvPr>
          <p:cNvSpPr>
            <a:spLocks noGrp="1"/>
          </p:cNvSpPr>
          <p:nvPr>
            <p:ph idx="1"/>
          </p:nvPr>
        </p:nvSpPr>
        <p:spPr/>
        <p:txBody>
          <a:bodyPr>
            <a:normAutofit/>
          </a:bodyPr>
          <a:lstStyle/>
          <a:p>
            <a:pPr marL="0" indent="0">
              <a:lnSpc>
                <a:spcPct val="107000"/>
              </a:lnSpc>
              <a:spcBef>
                <a:spcPts val="0"/>
              </a:spcBef>
              <a:spcAft>
                <a:spcPts val="800"/>
              </a:spcAft>
            </a:pPr>
            <a:r>
              <a:rPr lang="en-US"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bin is structurally designed to accommodate this and has two sections, the waste detection and separator disk at the top and the compartment unit housing the waste collection section. </a:t>
            </a:r>
          </a:p>
          <a:p>
            <a:pPr marL="0" indent="0">
              <a:lnSpc>
                <a:spcPct val="107000"/>
              </a:lnSpc>
              <a:spcBef>
                <a:spcPts val="0"/>
              </a:spcBef>
              <a:spcAft>
                <a:spcPts val="800"/>
              </a:spcAft>
            </a:pPr>
            <a:r>
              <a:rPr lang="en-US"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system uses a sensor that signals the camera to take a picture once waste is detected</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 The sensor starts up and transmits a signal when the garbage unit is opened or garbage is deposited. </a:t>
            </a:r>
          </a:p>
          <a:p>
            <a:pPr marL="0" indent="0">
              <a:lnSpc>
                <a:spcPct val="107000"/>
              </a:lnSpc>
              <a:spcBef>
                <a:spcPts val="0"/>
              </a:spcBef>
              <a:spcAft>
                <a:spcPts val="800"/>
              </a:spcAft>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If the transmitted signal hits any obstacle on its way, in this case trash, it triggers the camera module. </a:t>
            </a:r>
          </a:p>
          <a:p>
            <a:pPr marL="0" indent="0">
              <a:buNone/>
            </a:pPr>
            <a:endParaRPr lang="en-GB" dirty="0"/>
          </a:p>
        </p:txBody>
      </p:sp>
    </p:spTree>
    <p:extLst>
      <p:ext uri="{BB962C8B-B14F-4D97-AF65-F5344CB8AC3E}">
        <p14:creationId xmlns:p14="http://schemas.microsoft.com/office/powerpoint/2010/main" val="31987183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276</TotalTime>
  <Words>831</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Symbol</vt:lpstr>
      <vt:lpstr>Times New Roman</vt:lpstr>
      <vt:lpstr>Gallery</vt:lpstr>
      <vt:lpstr>DEEP NEURAL NETWORKS FOR AN INTELLIGENT WASTE SORTING SYSTEM </vt:lpstr>
      <vt:lpstr>Introduction</vt:lpstr>
      <vt:lpstr>Problem statement</vt:lpstr>
      <vt:lpstr>OBJECTIVES</vt:lpstr>
      <vt:lpstr>Literature REVIEW</vt:lpstr>
      <vt:lpstr>CONT.</vt:lpstr>
      <vt:lpstr>METHODOLOGY</vt:lpstr>
      <vt:lpstr>PROTOTYPE DEVELOPMENT</vt:lpstr>
      <vt:lpstr>WASTE BIN BUILD</vt:lpstr>
      <vt:lpstr>Cont.</vt:lpstr>
      <vt:lpstr>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NETWORKS FOR AN INTELLIGENT WASTE SORTING SYSTEM </dc:title>
  <dc:creator>SAMMY O.</dc:creator>
  <cp:lastModifiedBy>SAMMY O.</cp:lastModifiedBy>
  <cp:revision>41</cp:revision>
  <dcterms:created xsi:type="dcterms:W3CDTF">2022-07-20T07:20:41Z</dcterms:created>
  <dcterms:modified xsi:type="dcterms:W3CDTF">2022-11-29T06:21:10Z</dcterms:modified>
</cp:coreProperties>
</file>