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0"/>
  </p:notesMasterIdLst>
  <p:sldIdLst>
    <p:sldId id="256" r:id="rId2"/>
    <p:sldId id="257" r:id="rId3"/>
    <p:sldId id="267" r:id="rId4"/>
    <p:sldId id="259" r:id="rId5"/>
    <p:sldId id="260" r:id="rId6"/>
    <p:sldId id="261" r:id="rId7"/>
    <p:sldId id="282" r:id="rId8"/>
    <p:sldId id="284" r:id="rId9"/>
    <p:sldId id="283" r:id="rId10"/>
    <p:sldId id="262" r:id="rId11"/>
    <p:sldId id="275" r:id="rId12"/>
    <p:sldId id="276" r:id="rId13"/>
    <p:sldId id="264" r:id="rId14"/>
    <p:sldId id="277" r:id="rId15"/>
    <p:sldId id="285" r:id="rId16"/>
    <p:sldId id="279" r:id="rId17"/>
    <p:sldId id="26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0EF00-A261-447E-92B3-4D24350F7A90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07CF6-C0EA-407E-8F4C-C478A7F17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4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07CF6-C0EA-407E-8F4C-C478A7F17C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090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69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10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2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3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6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991F-B474-493E-A87D-C6885F8E621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7782E6-D4EC-4D23-9994-FC3A725A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9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B8BB-6B55-5AD5-DFFF-B523D687B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288" y="920352"/>
            <a:ext cx="9768577" cy="2085108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 LANGUAGE TO TEXT AND SPEECH TRANSLATION USING COMPUTER VISION AND DEEP LEARNING</a:t>
            </a:r>
            <a:br>
              <a:rPr lang="en-US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5D80E-52C5-3010-E847-2A1998F9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3179" y="3080085"/>
            <a:ext cx="9833809" cy="377791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EDWIN MUTWO					 ENE221-0101/2017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KIMUTAI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SAMUEL MAIYO </a:t>
            </a:r>
            <a:r>
              <a:rPr lang="en-U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 ENE221-0094/2017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Supervisor: 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MR. STEPHEN KIAMBI</a:t>
            </a:r>
            <a:endParaRPr lang="en-US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B577C-08D4-4CC6-8F72-CBD6C7D7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98" y="112295"/>
            <a:ext cx="2092407" cy="189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BB8D-D789-CAD7-F9EE-3720C6AD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10" y="476954"/>
            <a:ext cx="8911687" cy="939647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4780-9046-DF29-4466-5F65B236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18" y="1399309"/>
            <a:ext cx="10027864" cy="5038813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 smtClean="0"/>
              <a:t>Sign </a:t>
            </a:r>
            <a:r>
              <a:rPr lang="en-US" b="1" dirty="0"/>
              <a:t>Language Detection </a:t>
            </a:r>
            <a:r>
              <a:rPr lang="en-US" b="1" dirty="0" smtClean="0"/>
              <a:t>Model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u="sng" dirty="0"/>
              <a:t>Data </a:t>
            </a:r>
            <a:r>
              <a:rPr lang="en-US" u="sng" dirty="0" smtClean="0"/>
              <a:t>Collection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This is the first step towards creating a working model.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aim of this step is to collect the dataset that will be used in training and testing the model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These images collected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depict the signs of the letters of the alphabet and numbers made by the signer by hand. 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567" y="0"/>
            <a:ext cx="1585433" cy="13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1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METHODS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535" y="1644450"/>
            <a:ext cx="4866913" cy="4304095"/>
          </a:xfrm>
        </p:spPr>
        <p:txBody>
          <a:bodyPr>
            <a:normAutofit/>
          </a:bodyPr>
          <a:lstStyle/>
          <a:p>
            <a:pPr marL="0" lvl="3" indent="0">
              <a:lnSpc>
                <a:spcPct val="150000"/>
              </a:lnSpc>
              <a:buNone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Neural Network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Artificial neural networks are used for classification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Type of ANN used is Multilayer Perceptron(MLP)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77" y="1905000"/>
            <a:ext cx="4601534" cy="32835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52" y="1"/>
            <a:ext cx="2103748" cy="18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MATERIALS AND METHODS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4" y="1551709"/>
            <a:ext cx="9634248" cy="435951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Training and testing the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will use the train/test split model validation technique.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of the dataset will be used for training while 20% will be used for validation and testing.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neural network will be trained using the backpropagation approach utilizing a collection of labeled training examples provided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Backpropagation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supervised learning algorithm used to train Multi-Layer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Perceptrons.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122" y="0"/>
            <a:ext cx="1737878" cy="16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9F27E2-C7A2-E73E-F1C6-FAE3DADB51A1}"/>
              </a:ext>
            </a:extLst>
          </p:cNvPr>
          <p:cNvGrpSpPr>
            <a:grpSpLocks/>
          </p:cNvGrpSpPr>
          <p:nvPr/>
        </p:nvGrpSpPr>
        <p:grpSpPr bwMode="auto">
          <a:xfrm>
            <a:off x="2100556" y="1879355"/>
            <a:ext cx="8911689" cy="4652416"/>
            <a:chOff x="1060103" y="1075719"/>
            <a:chExt cx="62400" cy="47345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975B0CED-CE4F-B4D2-9E2E-4A9E320BB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103" y="1091078"/>
              <a:ext cx="62400" cy="27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dk1">
                      <a:lumMod val="0"/>
                      <a:lumOff val="0"/>
                    </a:schemeClr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just">
                <a:lnSpc>
                  <a:spcPct val="200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A3469D76-BD36-D63F-2ECA-A6BEDD8D5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71" y="1075839"/>
              <a:ext cx="19958" cy="1143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Image Acquisition from the Web camera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2">
              <a:extLst>
                <a:ext uri="{FF2B5EF4-FFF2-40B4-BE49-F238E27FC236}">
                  <a16:creationId xmlns:a16="http://schemas.microsoft.com/office/drawing/2014/main" id="{F6683440-6B15-305E-8A2A-389A7388A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54" y="1075719"/>
              <a:ext cx="19958" cy="10388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Pre-Processing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57BB44B0-69E0-36F0-B7B7-ACEFA35AB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54" y="1094228"/>
              <a:ext cx="20224" cy="9906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Hand Tracking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001E487A-E282-1F87-BBFB-C4EC31AE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854" y="1111634"/>
              <a:ext cx="20574" cy="1143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Feature Extraction</a:t>
              </a:r>
              <a:endPara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6765471A-428F-8418-6D44-7956D710C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271" y="1111151"/>
              <a:ext cx="21762" cy="11913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 w="12700">
              <a:solidFill>
                <a:srgbClr val="1F3763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Final Output as Text and Speech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60FFFA-A632-4FFD-180E-A7A9F367D2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81229" y="1080620"/>
              <a:ext cx="16625" cy="210"/>
            </a:xfrm>
            <a:prstGeom prst="straightConnector1">
              <a:avLst/>
            </a:prstGeom>
            <a:noFill/>
            <a:ln w="6350">
              <a:solidFill>
                <a:srgbClr val="4472C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C38679B-EFA1-50AA-0D50-AE5B0F141D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7829" y="1103144"/>
              <a:ext cx="0" cy="8102"/>
            </a:xfrm>
            <a:prstGeom prst="straightConnector1">
              <a:avLst/>
            </a:prstGeom>
            <a:noFill/>
            <a:ln w="6350">
              <a:solidFill>
                <a:srgbClr val="4472C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381620A-6386-1AD3-50BE-F0B0A1642A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82893" y="1116688"/>
              <a:ext cx="14687" cy="70"/>
            </a:xfrm>
            <a:prstGeom prst="straightConnector1">
              <a:avLst/>
            </a:prstGeom>
            <a:noFill/>
            <a:ln w="6350">
              <a:solidFill>
                <a:srgbClr val="4472C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605660-DBE9-8859-A28A-554E2AF2B5A8}"/>
                </a:ext>
              </a:extLst>
            </p:cNvPr>
            <p:cNvCxnSpPr>
              <a:cxnSpLocks noChangeShapeType="1"/>
              <a:stCxn id="7" idx="2"/>
            </p:cNvCxnSpPr>
            <p:nvPr/>
          </p:nvCxnSpPr>
          <p:spPr bwMode="auto">
            <a:xfrm>
              <a:off x="1107833" y="1086107"/>
              <a:ext cx="136" cy="7664"/>
            </a:xfrm>
            <a:prstGeom prst="straightConnector1">
              <a:avLst/>
            </a:prstGeom>
            <a:noFill/>
            <a:ln w="6350">
              <a:solidFill>
                <a:srgbClr val="4472C4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81D351-C3B4-BE70-82E4-ED8DE45F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365" y="307910"/>
            <a:ext cx="8744878" cy="1271074"/>
          </a:xfrm>
        </p:spPr>
        <p:txBody>
          <a:bodyPr>
            <a:normAutofit fontScale="90000"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MATERIALS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Time Sign Language Architecture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97" y="0"/>
            <a:ext cx="1849703" cy="16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874" y="624110"/>
            <a:ext cx="8911687" cy="830617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METHODS AND MATERIALS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64" y="1454727"/>
            <a:ext cx="9177048" cy="445649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</a:p>
          <a:p>
            <a:pPr marL="0" lvl="2" indent="0">
              <a:lnSpc>
                <a:spcPct val="150000"/>
              </a:lnSpc>
              <a:buNone/>
            </a:pP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list summarizes the system's minimum hardware requirements: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 sensor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CPU: Intel Core I3 or above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 Speed: 2.0GHz or above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RAM: 4GB or above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 disk: 512gb or above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9" y="2894"/>
            <a:ext cx="1844351" cy="15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55308"/>
          </a:xfrm>
        </p:spPr>
        <p:txBody>
          <a:bodyPr/>
          <a:lstStyle/>
          <a:p>
            <a:r>
              <a:rPr lang="en-US" sz="2200" b="1" dirty="0">
                <a:solidFill>
                  <a:srgbClr val="31B4E6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AND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6653" y="1579418"/>
            <a:ext cx="5203971" cy="43318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language that will be used is Python.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dynamic language which helps to write the code in fewer lines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widely used in machine learning and for producing deep learning algorithm.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includes frameworks such as Tensorflow and Keras, as well as libraries such as NumPy, Scipy, and others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936383"/>
            <a:ext cx="4553338" cy="3974839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9" y="0"/>
            <a:ext cx="1555102" cy="1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7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573" y="597160"/>
            <a:ext cx="9205040" cy="857568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METHODS AND MATERIALS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572" y="1212131"/>
            <a:ext cx="8850509" cy="52446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 and Platforms</a:t>
            </a: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iii.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iv.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Notebook </a:t>
            </a:r>
          </a:p>
          <a:p>
            <a:pPr marL="400050" lvl="0" indent="-400050">
              <a:lnSpc>
                <a:spcPct val="150000"/>
              </a:lnSpc>
              <a:buFont typeface="+mj-lt"/>
              <a:buAutoNum type="romanLcPeriod"/>
            </a:pP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499" y="0"/>
            <a:ext cx="1745501" cy="128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FAA6-6393-1823-FA19-23C54B95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04800"/>
            <a:ext cx="8911687" cy="108065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9854-BD79-1C02-FA2C-CECB73D5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85455"/>
            <a:ext cx="8911687" cy="408709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 smtClean="0"/>
              <a:t>The proposed system </a:t>
            </a:r>
            <a:r>
              <a:rPr lang="en-US" dirty="0"/>
              <a:t>enables people who do not understand sign language to communicate effectively with individuals who have a hearing disability.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It improves the social life of the deaf since they are able to communicate effectively with other people, thus they can express themselves.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It gives sound to the deaf.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5559" y="-1"/>
            <a:ext cx="1536441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FE80E-4168-F543-2357-50F55ABF6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010399"/>
          </a:xfrm>
        </p:spPr>
      </p:pic>
    </p:spTree>
    <p:extLst>
      <p:ext uri="{BB962C8B-B14F-4D97-AF65-F5344CB8AC3E}">
        <p14:creationId xmlns:p14="http://schemas.microsoft.com/office/powerpoint/2010/main" val="22402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58A1-6B2F-10E3-2590-DF85CF42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C735-829C-65FE-7533-F6DD8EA9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937" y="1266092"/>
            <a:ext cx="10304585" cy="54776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person with a speech impairment has a difficult time communicating with the general population.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This communication gap exists when a deaf person communicates using sign language that is incomprehensible to a non-deaf person.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alkAble: Communicative Hand Speech glove for deaf and dum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2" y="3233529"/>
            <a:ext cx="4416424" cy="336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35C4B-439F-DA06-228A-B7309A711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704" y="0"/>
            <a:ext cx="1802296" cy="12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58A1-6B2F-10E3-2590-DF85CF42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9054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C735-829C-65FE-7533-F6DD8EA98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28" y="1248508"/>
            <a:ext cx="10781234" cy="55166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major mode of communication between hearing-impaired people and other populations is sign language (SL), which is represented through both manual (body and hand motions) and non-manual (facial expressions) elements.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These characteristics are used to generate utterances, which communicate the meaning of words or phrases. 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22" y="3666392"/>
            <a:ext cx="10732477" cy="3098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A2CDF4-C6AE-67D5-E403-3E395F5F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455" y="0"/>
            <a:ext cx="1762125" cy="13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0D4A-BA04-C7B1-F58C-FACDCFA1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37965"/>
            <a:ext cx="8911687" cy="128089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36DF-6952-CABB-AD39-1615243C8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5555" y="1905000"/>
            <a:ext cx="4597823" cy="45488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project aims to break down communication </a:t>
            </a: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barriers.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Approach: M</a:t>
            </a:r>
            <a:r>
              <a:rPr lang="en-US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achine learning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84CCB-083A-1DD7-164C-BFE42DFC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980" y="0"/>
            <a:ext cx="1524000" cy="1232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9A448-A690-C5D6-5DA4-3A12BFE7A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48" y="1398104"/>
            <a:ext cx="4771148" cy="490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32E3-D9EE-8E82-D86E-1596A92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PROBLEM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22D4-E1AC-6A6D-CF3C-BA5B6E9E0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0253" y="1665954"/>
            <a:ext cx="5254027" cy="4829160"/>
          </a:xfrm>
        </p:spPr>
        <p:txBody>
          <a:bodyPr>
            <a:normAutofit/>
          </a:bodyPr>
          <a:lstStyle/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 5% of the world's population, approximately 430 million individuals, suffer from hearing loss, according to the World Health Organization (WHO</a:t>
            </a:r>
            <a:r>
              <a:rPr lang="en-GB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GB" sz="1800" baseline="300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 .</a:t>
            </a:r>
            <a:endParaRPr lang="en-GB" sz="1800" baseline="30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Also, according to World Health Organization, 700 million people will have hearing problems by 2050.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A8352-1067-DAD5-D3DD-C56C78824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6DB31-B913-A429-735B-DA99B543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749" y="0"/>
            <a:ext cx="1537251" cy="15122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5A27CA-56C6-9D88-55F9-AFEF9011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51" y="1588379"/>
            <a:ext cx="5549619" cy="454742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1091" y="6135807"/>
            <a:ext cx="9587345" cy="846883"/>
          </a:xfrm>
        </p:spPr>
        <p:txBody>
          <a:bodyPr/>
          <a:lstStyle/>
          <a:p>
            <a:pPr algn="just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[1]      J. Holt, S.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Hotto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K. Cole, Demographic aspects of hearing impairment: Questions and answers. 1994. Accessed: Jul. 12, 2022. 	[Online]. Available: https://research.gallaudet.edu/Demographics/factsheet.php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F2A6-ABCB-7A28-AD0D-4B56ED0D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875" y="557033"/>
            <a:ext cx="8911687" cy="996872"/>
          </a:xfrm>
        </p:spPr>
        <p:txBody>
          <a:bodyPr>
            <a:normAutofit/>
          </a:bodyPr>
          <a:lstStyle/>
          <a:p>
            <a:r>
              <a:rPr lang="en-US" sz="22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43D6-ACA1-ED83-245F-CA89547E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27" y="1426805"/>
            <a:ext cx="9897485" cy="4470349"/>
          </a:xfrm>
        </p:spPr>
        <p:txBody>
          <a:bodyPr>
            <a:normAutofit/>
          </a:bodyPr>
          <a:lstStyle/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Objective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develop a model that translates sign language to text and speech.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 Objectives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build a dataset for use in training and testing of the model.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train and test the model to </a:t>
            </a:r>
            <a:r>
              <a: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achieve the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level of </a:t>
            </a:r>
            <a:r>
              <a:rPr lang="en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accuracy.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convert the translated text to speech.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9299E-7CEE-5DF4-FAA0-A1117E6BC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5" y="-14068"/>
            <a:ext cx="1666875" cy="144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78217"/>
          </a:xfrm>
        </p:spPr>
        <p:txBody>
          <a:bodyPr>
            <a:normAutofit/>
          </a:bodyPr>
          <a:lstStyle/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077" y="1704109"/>
            <a:ext cx="5524598" cy="4792944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of the related works done on sign language to text and speech translation include: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Glove-based gesture recognition systems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glove-based system is a wireless wearable computer that incorporates an Arduino Nano controller, IMU and flex sensors, as well as gesture recognition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7684" y="1928699"/>
            <a:ext cx="5101389" cy="420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A5AB1D-48E4-58D9-F0BA-089A298C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993" y="0"/>
            <a:ext cx="1566007" cy="13993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1" y="6135809"/>
            <a:ext cx="8936182" cy="666044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[2]      A. Suri, S. Singh, R. Sharma, P. S. conference on smart, and  undefined 2020, “Development of sign language using flex 	sensors,” ieeexplore.ieee.org, Accessed: Jul. 06, 2022. [Online]. Available: https://ieeexplore.ieee.org/abstract/document/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31B4E6">
                    <a:lumMod val="75000"/>
                  </a:srgbClr>
                </a:solidFill>
              </a:rPr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475874"/>
            <a:ext cx="5683877" cy="4435348"/>
          </a:xfrm>
        </p:spPr>
        <p:txBody>
          <a:bodyPr>
            <a:normAutofit/>
          </a:bodyPr>
          <a:lstStyle/>
          <a:p>
            <a:pPr marL="0" lvl="2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Kinect-based gesture recognition systems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Microsoft Kinect is a motion camera that records users' movements in real time. Kinect has primarily been used for gaming in recent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[3].</a:t>
            </a:r>
            <a:endParaRPr lang="en-US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less commonly utilized for commercial purposes than the camera technique due to increased maintenance and overall costs.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1731818"/>
            <a:ext cx="5032250" cy="400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8C0A4-C988-2403-A828-7AABA221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837" y="0"/>
            <a:ext cx="1448019" cy="16318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4946" y="6135808"/>
            <a:ext cx="9157854" cy="365125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[3]	C. Sun, T. Zhang, and C. Xu, “Latent support vector machine modeling for sign language recognition with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kinect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,” ACM Trans. 	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Syst. Technol., vol. 6, no. 2, Mar. 2015,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10.1145/2629481.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6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2737" y="1427747"/>
            <a:ext cx="5860339" cy="5117431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Camera-based gesture recognition systems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Camera-based picture or video capturing is one of the most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approaches in sign language interpreting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r>
              <a:rPr lang="en-US" sz="3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Videos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are recorded first, then broken into picture frames that can be uploaded to the system for further processing </a:t>
            </a: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interpretation. </a:t>
            </a:r>
            <a:endParaRPr lang="en-US" sz="3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 result, the system receives an image stream, which is then processed in various ways depending on the application.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8767" y="1766090"/>
            <a:ext cx="4953017" cy="4105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20E846-4AFD-7851-A469-1CA386AF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596" y="-14068"/>
            <a:ext cx="1410403" cy="14486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620982" y="6135808"/>
            <a:ext cx="9767454" cy="365125"/>
          </a:xfrm>
        </p:spPr>
        <p:txBody>
          <a:bodyPr/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[4] 	U. von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Agris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J.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Zieren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U.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Canzler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B. Bauer, and K. F.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Kraiss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“Recent developments in visual sign language recognition,”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Univers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	Access Inf. Soc., vol. 6, no. 4, pp. 323–362, Feb. 2008,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 10.1007/S10209-007-0104-X.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1542</TotalTime>
  <Words>827</Words>
  <Application>Microsoft Office PowerPoint</Application>
  <PresentationFormat>Widescreen</PresentationFormat>
  <Paragraphs>101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SIGN LANGUAGE TO TEXT AND SPEECH TRANSLATION USING COMPUTER VISION AND DEEP LEARNING </vt:lpstr>
      <vt:lpstr>INTRODUCTION</vt:lpstr>
      <vt:lpstr>INTRODUCTION</vt:lpstr>
      <vt:lpstr>INTRODUCTION</vt:lpstr>
      <vt:lpstr>PROBLEM STATEMENT</vt:lpstr>
      <vt:lpstr>OBJECTIVES</vt:lpstr>
      <vt:lpstr>LITERATURE REVIEW</vt:lpstr>
      <vt:lpstr>LITERATURE REVIEW</vt:lpstr>
      <vt:lpstr>LITERATURE REVIEW</vt:lpstr>
      <vt:lpstr>MATERIALS AND METHODS</vt:lpstr>
      <vt:lpstr>MATERIALS AND METHODS</vt:lpstr>
      <vt:lpstr>MATERIALS AND METHODS</vt:lpstr>
      <vt:lpstr>               MATERIALS AND METHODS   Real Time Sign Language Architecture</vt:lpstr>
      <vt:lpstr>METHODS AND MATERIALS</vt:lpstr>
      <vt:lpstr>METHODS AND MATERIALS</vt:lpstr>
      <vt:lpstr>  METHODS AND MATERIALS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TO TEXT AND SPEECH TRANSLATION USING COMPUTER VISION AND DEEP LEARNING</dc:title>
  <dc:creator>Maiyo Samuel</dc:creator>
  <cp:lastModifiedBy>admin</cp:lastModifiedBy>
  <cp:revision>70</cp:revision>
  <dcterms:created xsi:type="dcterms:W3CDTF">2022-06-07T13:16:03Z</dcterms:created>
  <dcterms:modified xsi:type="dcterms:W3CDTF">2022-07-19T20:12:07Z</dcterms:modified>
</cp:coreProperties>
</file>