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9" r:id="rId5"/>
    <p:sldId id="259" r:id="rId6"/>
    <p:sldId id="260" r:id="rId7"/>
    <p:sldId id="263" r:id="rId8"/>
    <p:sldId id="268" r:id="rId9"/>
    <p:sldId id="270" r:id="rId10"/>
    <p:sldId id="271" r:id="rId11"/>
    <p:sldId id="272" r:id="rId12"/>
    <p:sldId id="265" r:id="rId13"/>
    <p:sldId id="264" r:id="rId14"/>
    <p:sldId id="273" r:id="rId15"/>
    <p:sldId id="274"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8" d="100"/>
          <a:sy n="68" d="100"/>
        </p:scale>
        <p:origin x="2232" y="11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11/29/2022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11/29/2022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685D3-8395-C2F2-FF3F-389611B4B3E1}"/>
              </a:ext>
            </a:extLst>
          </p:cNvPr>
          <p:cNvSpPr>
            <a:spLocks noGrp="1"/>
          </p:cNvSpPr>
          <p:nvPr>
            <p:ph type="ctrTitle"/>
          </p:nvPr>
        </p:nvSpPr>
        <p:spPr>
          <a:xfrm>
            <a:off x="2604045" y="231908"/>
            <a:ext cx="8637073" cy="1825492"/>
          </a:xfrm>
        </p:spPr>
        <p:txBody>
          <a:bodyPr/>
          <a:lstStyle/>
          <a:p>
            <a:pPr algn="ctr"/>
            <a:r>
              <a:rPr lang="en-US" sz="24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DEEP NEURAL NETWORKS FOR AN INTELLIGENT WASTE SORTING SYSTEM</a:t>
            </a:r>
            <a:br>
              <a:rPr lang="en-GB" sz="1800" b="1" dirty="0">
                <a:solidFill>
                  <a:srgbClr val="000000"/>
                </a:solidFill>
                <a:effectLst/>
                <a:latin typeface="Times New Roman" panose="02020603050405020304" pitchFamily="18" charset="0"/>
                <a:ea typeface="Calibri" panose="020F0502020204030204" pitchFamily="34" charset="0"/>
              </a:rPr>
            </a:br>
            <a:endParaRPr lang="en-GB" dirty="0"/>
          </a:p>
        </p:txBody>
      </p:sp>
      <p:pic>
        <p:nvPicPr>
          <p:cNvPr id="4" name="Picture 3">
            <a:extLst>
              <a:ext uri="{FF2B5EF4-FFF2-40B4-BE49-F238E27FC236}">
                <a16:creationId xmlns:a16="http://schemas.microsoft.com/office/drawing/2014/main" id="{744B577C-08D4-4CC6-8F72-CBD6C7D71BFD}"/>
              </a:ext>
            </a:extLst>
          </p:cNvPr>
          <p:cNvPicPr>
            <a:picLocks noChangeAspect="1"/>
          </p:cNvPicPr>
          <p:nvPr/>
        </p:nvPicPr>
        <p:blipFill>
          <a:blip r:embed="rId2"/>
          <a:stretch>
            <a:fillRect/>
          </a:stretch>
        </p:blipFill>
        <p:spPr>
          <a:xfrm>
            <a:off x="619839" y="180045"/>
            <a:ext cx="1694895" cy="1533345"/>
          </a:xfrm>
          <a:prstGeom prst="rect">
            <a:avLst/>
          </a:prstGeom>
        </p:spPr>
      </p:pic>
      <p:sp>
        <p:nvSpPr>
          <p:cNvPr id="6" name="Subtitle 5">
            <a:extLst>
              <a:ext uri="{FF2B5EF4-FFF2-40B4-BE49-F238E27FC236}">
                <a16:creationId xmlns:a16="http://schemas.microsoft.com/office/drawing/2014/main" id="{79BCAE0F-DA0F-0B61-1310-0A14B3E842B2}"/>
              </a:ext>
            </a:extLst>
          </p:cNvPr>
          <p:cNvSpPr>
            <a:spLocks noGrp="1"/>
          </p:cNvSpPr>
          <p:nvPr>
            <p:ph type="subTitle" idx="1"/>
          </p:nvPr>
        </p:nvSpPr>
        <p:spPr>
          <a:xfrm>
            <a:off x="2024109" y="2057400"/>
            <a:ext cx="8508424" cy="2451426"/>
          </a:xfrm>
        </p:spPr>
        <p:txBody>
          <a:bodyPr>
            <a:normAutofit/>
          </a:bodyPr>
          <a:lstStyle/>
          <a:p>
            <a:pPr algn="ctr"/>
            <a:r>
              <a:rPr lang="en-US" sz="1600" dirty="0">
                <a:latin typeface="Arial" panose="020B0604020202020204" pitchFamily="34" charset="0"/>
                <a:cs typeface="Arial" panose="020B0604020202020204" pitchFamily="34" charset="0"/>
              </a:rPr>
              <a:t>SAMMY OYARO NJOROGE – ENE221-0116/2017</a:t>
            </a:r>
          </a:p>
          <a:p>
            <a:pPr algn="ctr"/>
            <a:r>
              <a:rPr lang="en-US" sz="1600" dirty="0">
                <a:latin typeface="Arial" panose="020B0604020202020204" pitchFamily="34" charset="0"/>
                <a:cs typeface="Arial" panose="020B0604020202020204" pitchFamily="34" charset="0"/>
              </a:rPr>
              <a:t>BRIAN OUKO NYANAMBA – ENE221-0306/2017</a:t>
            </a:r>
          </a:p>
          <a:p>
            <a:pPr algn="ctr"/>
            <a:endParaRPr lang="en-US" sz="2000"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   Supervisor: DR. LAWRENCE C. NGUGI</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3905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46139-F20D-4C96-81EB-D0A6E8C28A0F}"/>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EBAE5B52-DDC1-4F5B-9BB3-DE0409F5378E}"/>
              </a:ext>
            </a:extLst>
          </p:cNvPr>
          <p:cNvSpPr>
            <a:spLocks noGrp="1"/>
          </p:cNvSpPr>
          <p:nvPr>
            <p:ph idx="1"/>
          </p:nvPr>
        </p:nvSpPr>
        <p:spPr/>
        <p:txBody>
          <a:bodyPr/>
          <a:lstStyle/>
          <a:p>
            <a:pPr marL="0" indent="0">
              <a:buNone/>
            </a:pPr>
            <a:r>
              <a:rPr lang="en-US" dirty="0"/>
              <a:t>Objective: </a:t>
            </a:r>
            <a:r>
              <a:rPr lang="en-US" sz="1800" b="0" dirty="0">
                <a:solidFill>
                  <a:srgbClr val="000000"/>
                </a:solidFill>
                <a:effectLst/>
                <a:latin typeface="Times New Roman" panose="02020603050405020304" pitchFamily="18" charset="0"/>
                <a:ea typeface="Calibri" panose="020F0502020204030204" pitchFamily="34" charset="0"/>
              </a:rPr>
              <a:t>To train and compare the performance of different convolutional neural network models in waste classification.</a:t>
            </a:r>
            <a:endParaRPr lang="en-US" sz="1800" b="1" dirty="0">
              <a:solidFill>
                <a:srgbClr val="000000"/>
              </a:solidFill>
              <a:effectLst/>
              <a:latin typeface="Times New Roman" panose="02020603050405020304" pitchFamily="18" charset="0"/>
              <a:ea typeface="Calibri" panose="020F0502020204030204" pitchFamily="34" charset="0"/>
            </a:endParaRPr>
          </a:p>
          <a:p>
            <a:pPr marL="0" indent="0">
              <a:buNone/>
            </a:pPr>
            <a:endParaRPr lang="en-US" dirty="0"/>
          </a:p>
        </p:txBody>
      </p:sp>
      <p:pic>
        <p:nvPicPr>
          <p:cNvPr id="4" name="Picture 3">
            <a:extLst>
              <a:ext uri="{FF2B5EF4-FFF2-40B4-BE49-F238E27FC236}">
                <a16:creationId xmlns:a16="http://schemas.microsoft.com/office/drawing/2014/main" id="{A239AEC6-E66E-4E63-B1E7-4736019C0D88}"/>
              </a:ext>
            </a:extLst>
          </p:cNvPr>
          <p:cNvPicPr/>
          <p:nvPr/>
        </p:nvPicPr>
        <p:blipFill rotWithShape="1">
          <a:blip r:embed="rId2" cstate="print">
            <a:extLst>
              <a:ext uri="{28A0092B-C50C-407E-A947-70E740481C1C}">
                <a14:useLocalDpi xmlns:a14="http://schemas.microsoft.com/office/drawing/2010/main" val="0"/>
              </a:ext>
            </a:extLst>
          </a:blip>
          <a:srcRect t="23552" r="61325" b="13390"/>
          <a:stretch/>
        </p:blipFill>
        <p:spPr bwMode="auto">
          <a:xfrm>
            <a:off x="4151366" y="3002915"/>
            <a:ext cx="4203700" cy="385508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83257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B59B-4AA4-4261-9F23-BAF0105A1BD3}"/>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CDFBF82C-C45B-496F-A9FC-A1C90B7F4797}"/>
              </a:ext>
            </a:extLst>
          </p:cNvPr>
          <p:cNvSpPr>
            <a:spLocks noGrp="1"/>
          </p:cNvSpPr>
          <p:nvPr>
            <p:ph idx="1"/>
          </p:nvPr>
        </p:nvSpPr>
        <p:spPr/>
        <p:txBody>
          <a:bodyPr/>
          <a:lstStyle/>
          <a:p>
            <a:pPr marL="0" indent="0">
              <a:buNone/>
            </a:pPr>
            <a:r>
              <a:rPr lang="en-US" sz="1800" b="1" dirty="0">
                <a:solidFill>
                  <a:srgbClr val="000000"/>
                </a:solidFill>
                <a:effectLst/>
                <a:latin typeface="Times New Roman" panose="02020603050405020304" pitchFamily="18" charset="0"/>
                <a:ea typeface="Calibri" panose="020F0502020204030204" pitchFamily="34" charset="0"/>
              </a:rPr>
              <a:t>Objective</a:t>
            </a:r>
            <a:r>
              <a:rPr lang="en-US" sz="1800" b="0" dirty="0">
                <a:solidFill>
                  <a:srgbClr val="000000"/>
                </a:solidFill>
                <a:effectLst/>
                <a:latin typeface="Times New Roman" panose="02020603050405020304" pitchFamily="18" charset="0"/>
                <a:ea typeface="Calibri" panose="020F0502020204030204" pitchFamily="34" charset="0"/>
              </a:rPr>
              <a:t>: To implement the best performing CNN model for waste classification on an embedded computer.</a:t>
            </a:r>
            <a:endParaRPr lang="en-US" sz="1800" b="1" dirty="0">
              <a:solidFill>
                <a:srgbClr val="000000"/>
              </a:solidFill>
              <a:effectLst/>
              <a:latin typeface="Times New Roman" panose="02020603050405020304" pitchFamily="18" charset="0"/>
              <a:ea typeface="Calibri" panose="020F0502020204030204" pitchFamily="34" charset="0"/>
            </a:endParaRPr>
          </a:p>
          <a:p>
            <a:pPr marL="0" indent="0">
              <a:buNone/>
            </a:pPr>
            <a:endParaRPr lang="en-US" dirty="0"/>
          </a:p>
        </p:txBody>
      </p:sp>
      <p:pic>
        <p:nvPicPr>
          <p:cNvPr id="4" name="Picture 3">
            <a:extLst>
              <a:ext uri="{FF2B5EF4-FFF2-40B4-BE49-F238E27FC236}">
                <a16:creationId xmlns:a16="http://schemas.microsoft.com/office/drawing/2014/main" id="{38017D3F-EB1D-4651-97A9-034722B9774C}"/>
              </a:ext>
            </a:extLst>
          </p:cNvPr>
          <p:cNvPicPr/>
          <p:nvPr/>
        </p:nvPicPr>
        <p:blipFill rotWithShape="1">
          <a:blip r:embed="rId2" cstate="print">
            <a:extLst>
              <a:ext uri="{28A0092B-C50C-407E-A947-70E740481C1C}">
                <a14:useLocalDpi xmlns:a14="http://schemas.microsoft.com/office/drawing/2010/main" val="0"/>
              </a:ext>
            </a:extLst>
          </a:blip>
          <a:srcRect t="23552" r="61325" b="13390"/>
          <a:stretch/>
        </p:blipFill>
        <p:spPr bwMode="auto">
          <a:xfrm>
            <a:off x="1892300" y="3002915"/>
            <a:ext cx="4203700" cy="3855085"/>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CD6E8185-C751-4299-AA46-A17A958B4FA0}"/>
              </a:ext>
            </a:extLst>
          </p:cNvPr>
          <p:cNvPicPr/>
          <p:nvPr/>
        </p:nvPicPr>
        <p:blipFill rotWithShape="1">
          <a:blip r:embed="rId3" cstate="print">
            <a:extLst>
              <a:ext uri="{28A0092B-C50C-407E-A947-70E740481C1C}">
                <a14:useLocalDpi xmlns:a14="http://schemas.microsoft.com/office/drawing/2010/main" val="0"/>
              </a:ext>
            </a:extLst>
          </a:blip>
          <a:srcRect t="18826" r="59720" b="48130"/>
          <a:stretch/>
        </p:blipFill>
        <p:spPr bwMode="auto">
          <a:xfrm>
            <a:off x="6536721" y="3002915"/>
            <a:ext cx="5165558" cy="385508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99394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B06F5CE-9D57-4397-8401-11B67DFDCB97}"/>
              </a:ext>
            </a:extLst>
          </p:cNvPr>
          <p:cNvPicPr>
            <a:picLocks noChangeAspect="1"/>
          </p:cNvPicPr>
          <p:nvPr/>
        </p:nvPicPr>
        <p:blipFill rotWithShape="1">
          <a:blip r:embed="rId2"/>
          <a:srcRect l="4731" t="26462" r="57539" b="20615"/>
          <a:stretch/>
        </p:blipFill>
        <p:spPr>
          <a:xfrm>
            <a:off x="2107808" y="459350"/>
            <a:ext cx="8288216" cy="6539327"/>
          </a:xfrm>
          <a:prstGeom prst="rect">
            <a:avLst/>
          </a:prstGeom>
        </p:spPr>
      </p:pic>
    </p:spTree>
    <p:extLst>
      <p:ext uri="{BB962C8B-B14F-4D97-AF65-F5344CB8AC3E}">
        <p14:creationId xmlns:p14="http://schemas.microsoft.com/office/powerpoint/2010/main" val="4056617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4A112-9B96-7D84-2BEB-042C2E04F34B}"/>
              </a:ext>
            </a:extLst>
          </p:cNvPr>
          <p:cNvSpPr>
            <a:spLocks noGrp="1"/>
          </p:cNvSpPr>
          <p:nvPr>
            <p:ph type="title"/>
          </p:nvPr>
        </p:nvSpPr>
        <p:spPr>
          <a:xfrm>
            <a:off x="1451579" y="804520"/>
            <a:ext cx="9603275" cy="587136"/>
          </a:xfrm>
        </p:spPr>
        <p:txBody>
          <a:bodyPr>
            <a:normAutofit/>
          </a:bodyPr>
          <a:lstStyle/>
          <a:p>
            <a:r>
              <a:rPr lang="en-US" sz="2400" b="1" dirty="0">
                <a:latin typeface="Arial" panose="020B0604020202020204" pitchFamily="34" charset="0"/>
                <a:cs typeface="Arial" panose="020B0604020202020204" pitchFamily="34" charset="0"/>
              </a:rPr>
              <a:t>THE BIN’S BUILD</a:t>
            </a:r>
            <a:endParaRPr lang="en-GB" sz="2400" b="1"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E677046A-5B63-464D-B8F4-FA8754EB508C}"/>
              </a:ext>
            </a:extLst>
          </p:cNvPr>
          <p:cNvPicPr>
            <a:picLocks noChangeAspect="1"/>
          </p:cNvPicPr>
          <p:nvPr/>
        </p:nvPicPr>
        <p:blipFill>
          <a:blip r:embed="rId2"/>
          <a:stretch>
            <a:fillRect/>
          </a:stretch>
        </p:blipFill>
        <p:spPr>
          <a:xfrm rot="5400000">
            <a:off x="3681466" y="393016"/>
            <a:ext cx="5143500" cy="6858000"/>
          </a:xfrm>
          <a:prstGeom prst="rect">
            <a:avLst/>
          </a:prstGeom>
        </p:spPr>
      </p:pic>
    </p:spTree>
    <p:extLst>
      <p:ext uri="{BB962C8B-B14F-4D97-AF65-F5344CB8AC3E}">
        <p14:creationId xmlns:p14="http://schemas.microsoft.com/office/powerpoint/2010/main" val="3844899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89C25-C89B-4E02-B18C-1FFA6D7201A4}"/>
              </a:ext>
            </a:extLst>
          </p:cNvPr>
          <p:cNvSpPr>
            <a:spLocks noGrp="1"/>
          </p:cNvSpPr>
          <p:nvPr>
            <p:ph type="title"/>
          </p:nvPr>
        </p:nvSpPr>
        <p:spPr/>
        <p:txBody>
          <a:bodyPr/>
          <a:lstStyle/>
          <a:p>
            <a:r>
              <a:rPr lang="en-US" dirty="0"/>
              <a:t>The Bin’s build</a:t>
            </a:r>
          </a:p>
        </p:txBody>
      </p:sp>
      <p:sp>
        <p:nvSpPr>
          <p:cNvPr id="3" name="Content Placeholder 2">
            <a:extLst>
              <a:ext uri="{FF2B5EF4-FFF2-40B4-BE49-F238E27FC236}">
                <a16:creationId xmlns:a16="http://schemas.microsoft.com/office/drawing/2014/main" id="{174E3747-3CAD-44BB-B383-2EEED993D91A}"/>
              </a:ext>
            </a:extLst>
          </p:cNvPr>
          <p:cNvSpPr>
            <a:spLocks noGrp="1"/>
          </p:cNvSpPr>
          <p:nvPr>
            <p:ph idx="1"/>
          </p:nvPr>
        </p:nvSpPr>
        <p:spPr/>
        <p:txBody>
          <a:bodyPr>
            <a:normAutofit fontScale="92500" lnSpcReduction="20000"/>
          </a:bodyPr>
          <a:lstStyle/>
          <a:p>
            <a:r>
              <a:rPr lang="en-US" dirty="0">
                <a:solidFill>
                  <a:srgbClr val="000000"/>
                </a:solidFill>
                <a:latin typeface="Arial" panose="020B0604020202020204" pitchFamily="34" charset="0"/>
                <a:ea typeface="Calibri" panose="020F0502020204030204" pitchFamily="34" charset="0"/>
                <a:cs typeface="Arial" panose="020B0604020202020204" pitchFamily="34" charset="0"/>
              </a:rPr>
              <a:t>T</a:t>
            </a: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he camera switches to take a picture after an interval and sends the data to the Raspberry Pi. </a:t>
            </a:r>
          </a:p>
          <a:p>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The microcontroller processes the captured image by running an inference against the optimal CNN model. </a:t>
            </a:r>
          </a:p>
          <a:p>
            <a:r>
              <a:rPr lang="en-US" sz="20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The classification result determines the action and motion of the actuator that automate the waste sorting operation. The motor (actuator) is triggered by the results to initiate motion that pushes the waste material into the right compartment. </a:t>
            </a:r>
          </a:p>
          <a:p>
            <a:r>
              <a:rPr lang="en-US" sz="20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The interval of taking images is chosen to allow for sufficient time for the disposed waste item to be still. The camera sensors are automatically adjusted to the lighting to help produce a clear picture.</a:t>
            </a:r>
            <a:endParaRPr lang="en-GB" sz="2000" b="1"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059731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ADB32-CAA5-430E-8FB2-58E467493E24}"/>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F6E778AD-9055-427A-B61D-F55EA1B7CD26}"/>
              </a:ext>
            </a:extLst>
          </p:cNvPr>
          <p:cNvSpPr>
            <a:spLocks noGrp="1"/>
          </p:cNvSpPr>
          <p:nvPr>
            <p:ph idx="1"/>
          </p:nvPr>
        </p:nvSpPr>
        <p:spPr/>
        <p:txBody>
          <a:bodyPr>
            <a:normAutofit/>
          </a:bodyPr>
          <a:lstStyle/>
          <a:p>
            <a:pPr marL="0" marR="0" indent="457200">
              <a:lnSpc>
                <a:spcPct val="150000"/>
              </a:lnSpc>
              <a:spcBef>
                <a:spcPts val="0"/>
              </a:spcBef>
              <a:spcAft>
                <a:spcPts val="0"/>
              </a:spcAft>
            </a:pPr>
            <a:r>
              <a:rPr lang="en-US" b="0" dirty="0">
                <a:solidFill>
                  <a:srgbClr val="000000"/>
                </a:solidFill>
                <a:effectLst/>
                <a:latin typeface="Arial" panose="020B0604020202020204" pitchFamily="34" charset="0"/>
                <a:ea typeface="Calibri" panose="020F0502020204030204" pitchFamily="34" charset="0"/>
                <a:cs typeface="Arial" panose="020B0604020202020204" pitchFamily="34" charset="0"/>
              </a:rPr>
              <a:t>We recommend that in the future, this project could employ a camera with motion detection to eliminate the problematic issue of getting the object at the ‘ideal’ position before a steady image is captured.</a:t>
            </a:r>
          </a:p>
          <a:p>
            <a:pPr marL="0" marR="0" indent="457200">
              <a:lnSpc>
                <a:spcPct val="150000"/>
              </a:lnSpc>
              <a:spcBef>
                <a:spcPts val="0"/>
              </a:spcBef>
              <a:spcAft>
                <a:spcPts val="0"/>
              </a:spcAft>
            </a:pPr>
            <a:r>
              <a:rPr lang="en-US" b="0" dirty="0">
                <a:solidFill>
                  <a:srgbClr val="000000"/>
                </a:solidFill>
                <a:effectLst/>
                <a:latin typeface="Arial" panose="020B0604020202020204" pitchFamily="34" charset="0"/>
                <a:ea typeface="Calibri" panose="020F0502020204030204" pitchFamily="34" charset="0"/>
                <a:cs typeface="Arial" panose="020B0604020202020204" pitchFamily="34" charset="0"/>
              </a:rPr>
              <a:t>We also recommend that more power computing hardware be employed where the classification model is deployed on the local machine. </a:t>
            </a:r>
          </a:p>
          <a:p>
            <a:pPr marL="0" marR="0" indent="457200">
              <a:lnSpc>
                <a:spcPct val="150000"/>
              </a:lnSpc>
              <a:spcBef>
                <a:spcPts val="0"/>
              </a:spcBef>
              <a:spcAft>
                <a:spcPts val="0"/>
              </a:spcAft>
            </a:pPr>
            <a:r>
              <a:rPr lang="en-US" b="0" dirty="0">
                <a:solidFill>
                  <a:srgbClr val="000000"/>
                </a:solidFill>
                <a:effectLst/>
                <a:latin typeface="Arial" panose="020B0604020202020204" pitchFamily="34" charset="0"/>
                <a:ea typeface="Calibri" panose="020F0502020204030204" pitchFamily="34" charset="0"/>
                <a:cs typeface="Arial" panose="020B0604020202020204" pitchFamily="34" charset="0"/>
              </a:rPr>
              <a:t>This alleviates the recurring cost that is otherwise incurred when paying for computing space on a cloud environment.</a:t>
            </a:r>
            <a:endParaRPr lang="en-US" b="1"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94849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54CFE-CB88-4174-A93A-46BDA6F24D14}"/>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72385A41-7F4E-4952-8C00-B9A4094826FE}"/>
              </a:ext>
            </a:extLst>
          </p:cNvPr>
          <p:cNvSpPr>
            <a:spLocks noGrp="1"/>
          </p:cNvSpPr>
          <p:nvPr>
            <p:ph idx="1"/>
          </p:nvPr>
        </p:nvSpPr>
        <p:spPr/>
        <p:txBody>
          <a:bodyPr/>
          <a:lstStyle/>
          <a:p>
            <a:r>
              <a:rPr lang="en-US" sz="24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Better computing environments will also ease on training models natively with even larger datasets and more precise </a:t>
            </a:r>
            <a:r>
              <a:rPr lang="en-US" sz="2400" b="0">
                <a:solidFill>
                  <a:srgbClr val="000000"/>
                </a:solidFill>
                <a:effectLst/>
                <a:latin typeface="Arial" panose="020B0604020202020204" pitchFamily="34" charset="0"/>
                <a:ea typeface="Calibri" panose="020F0502020204030204" pitchFamily="34" charset="0"/>
                <a:cs typeface="Arial" panose="020B0604020202020204" pitchFamily="34" charset="0"/>
              </a:rPr>
              <a:t>results.</a:t>
            </a:r>
            <a:endParaRPr lang="en-US" sz="2400" b="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r>
              <a:rPr lang="en-US" sz="24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Moreover, a more effective method of determining fill-level measurements, rather than installing individual infrared sensors across five compartments, which is ineffective and contrary to the sustainability goal of this project. </a:t>
            </a:r>
            <a:endParaRPr lang="en-US" sz="2400" b="1"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425677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5A5FD-2D68-57F2-CFDA-C0E5F96DF116}"/>
              </a:ext>
            </a:extLst>
          </p:cNvPr>
          <p:cNvSpPr>
            <a:spLocks noGrp="1"/>
          </p:cNvSpPr>
          <p:nvPr>
            <p:ph type="title"/>
          </p:nvPr>
        </p:nvSpPr>
        <p:spPr>
          <a:xfrm>
            <a:off x="1451579" y="804519"/>
            <a:ext cx="9603275" cy="668681"/>
          </a:xfrm>
        </p:spPr>
        <p:txBody>
          <a:bodyPr>
            <a:normAutofit/>
          </a:bodyPr>
          <a:lstStyle/>
          <a:p>
            <a:r>
              <a:rPr lang="en-US" sz="2400" b="1" dirty="0">
                <a:latin typeface="Arial" panose="020B0604020202020204" pitchFamily="34" charset="0"/>
                <a:cs typeface="Arial" panose="020B0604020202020204" pitchFamily="34" charset="0"/>
              </a:rPr>
              <a:t>Introduction</a:t>
            </a:r>
            <a:endParaRPr lang="en-GB" sz="2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A7F9A68-7EEF-9F01-FA1A-C59ECE5B407C}"/>
              </a:ext>
            </a:extLst>
          </p:cNvPr>
          <p:cNvSpPr>
            <a:spLocks noGrp="1"/>
          </p:cNvSpPr>
          <p:nvPr>
            <p:ph idx="1"/>
          </p:nvPr>
        </p:nvSpPr>
        <p:spPr>
          <a:xfrm>
            <a:off x="1451579" y="1837678"/>
            <a:ext cx="9603275" cy="3879541"/>
          </a:xfrm>
        </p:spPr>
        <p:txBody>
          <a:bodyPr>
            <a:noAutofit/>
          </a:bodyPr>
          <a:lstStyle/>
          <a:p>
            <a:pPr>
              <a:lnSpc>
                <a:spcPct val="150000"/>
              </a:lnSpc>
              <a:spcBef>
                <a:spcPts val="0"/>
              </a:spcBef>
            </a:pPr>
            <a:r>
              <a:rPr lang="en-US" sz="18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Waste sorting is a process in waste management that involves separation of different elements of waste based on their eventual methods of disposal, to enable more efficient handling. </a:t>
            </a:r>
          </a:p>
          <a:p>
            <a:pPr>
              <a:lnSpc>
                <a:spcPct val="150000"/>
              </a:lnSpc>
              <a:spcBef>
                <a:spcPts val="0"/>
              </a:spcBef>
            </a:pPr>
            <a:r>
              <a:rPr lang="en-US" sz="18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Though sorting is only an intermediary step in the process of waste management, it has been found to reduce the amount of household waste that ends up in landfills by about two thirds, when done in decentralized locations. </a:t>
            </a:r>
          </a:p>
          <a:p>
            <a:pPr marL="0" marR="0" indent="0">
              <a:lnSpc>
                <a:spcPct val="150000"/>
              </a:lnSpc>
              <a:spcBef>
                <a:spcPts val="0"/>
              </a:spcBef>
              <a:spcAft>
                <a:spcPts val="0"/>
              </a:spcAft>
              <a:buNone/>
            </a:pP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4073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63415-4FB5-5A52-9AA8-F9A0DD4B87EA}"/>
              </a:ext>
            </a:extLst>
          </p:cNvPr>
          <p:cNvSpPr>
            <a:spLocks noGrp="1"/>
          </p:cNvSpPr>
          <p:nvPr>
            <p:ph type="title"/>
          </p:nvPr>
        </p:nvSpPr>
        <p:spPr>
          <a:xfrm>
            <a:off x="1451579" y="804520"/>
            <a:ext cx="9603275" cy="587136"/>
          </a:xfrm>
        </p:spPr>
        <p:txBody>
          <a:bodyPr>
            <a:normAutofit/>
          </a:bodyPr>
          <a:lstStyle/>
          <a:p>
            <a:r>
              <a:rPr lang="en-US" sz="2400" b="1" dirty="0">
                <a:latin typeface="Arial" panose="020B0604020202020204" pitchFamily="34" charset="0"/>
                <a:cs typeface="Arial" panose="020B0604020202020204" pitchFamily="34" charset="0"/>
              </a:rPr>
              <a:t>Problem statement</a:t>
            </a:r>
            <a:endParaRPr lang="en-GB" sz="2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A8999F8-44FD-51BA-4099-8A44139FE303}"/>
              </a:ext>
            </a:extLst>
          </p:cNvPr>
          <p:cNvSpPr>
            <a:spLocks noGrp="1"/>
          </p:cNvSpPr>
          <p:nvPr>
            <p:ph idx="1"/>
          </p:nvPr>
        </p:nvSpPr>
        <p:spPr>
          <a:xfrm>
            <a:off x="1451579" y="2015732"/>
            <a:ext cx="9603275" cy="3225135"/>
          </a:xfrm>
        </p:spPr>
        <p:txBody>
          <a:bodyPr>
            <a:noAutofit/>
          </a:bodyPr>
          <a:lstStyle/>
          <a:p>
            <a:pPr>
              <a:lnSpc>
                <a:spcPct val="150000"/>
              </a:lnSpc>
              <a:spcBef>
                <a:spcPts val="0"/>
              </a:spcBef>
            </a:pPr>
            <a:r>
              <a:rPr lang="en-US" sz="1800" dirty="0">
                <a:solidFill>
                  <a:srgbClr val="000000"/>
                </a:solidFill>
                <a:latin typeface="Arial" panose="020B0604020202020204" pitchFamily="34" charset="0"/>
                <a:ea typeface="Calibri" panose="020F0502020204030204" pitchFamily="34" charset="0"/>
                <a:cs typeface="Arial" panose="020B0604020202020204" pitchFamily="34" charset="0"/>
              </a:rPr>
              <a:t>Different waste sorting and classification </a:t>
            </a:r>
            <a:r>
              <a:rPr lang="en-US" sz="18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approaches have limiting shortcomings that affect the </a:t>
            </a:r>
            <a:r>
              <a:rPr lang="en-US" sz="1800" dirty="0">
                <a:solidFill>
                  <a:srgbClr val="000000"/>
                </a:solidFill>
                <a:latin typeface="Arial" panose="020B0604020202020204" pitchFamily="34" charset="0"/>
                <a:ea typeface="Calibri" panose="020F0502020204030204" pitchFamily="34" charset="0"/>
                <a:cs typeface="Arial" panose="020B0604020202020204" pitchFamily="34" charset="0"/>
              </a:rPr>
              <a:t>implementation and eventual </a:t>
            </a:r>
            <a:r>
              <a:rPr lang="en-US" sz="18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performance of the final prototypes.</a:t>
            </a:r>
          </a:p>
          <a:p>
            <a:pPr>
              <a:lnSpc>
                <a:spcPct val="150000"/>
              </a:lnSpc>
              <a:spcBef>
                <a:spcPts val="0"/>
              </a:spcBef>
            </a:pPr>
            <a:r>
              <a:rPr lang="en-US" sz="18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Waste sorting systems using sensors </a:t>
            </a:r>
            <a:r>
              <a:rPr lang="en-US" sz="1800" dirty="0">
                <a:solidFill>
                  <a:srgbClr val="000000"/>
                </a:solidFill>
                <a:latin typeface="Arial" panose="020B0604020202020204" pitchFamily="34" charset="0"/>
                <a:ea typeface="Calibri" panose="020F0502020204030204" pitchFamily="34" charset="0"/>
                <a:cs typeface="Arial" panose="020B0604020202020204" pitchFamily="34" charset="0"/>
              </a:rPr>
              <a:t>often inaccurate as some items can hardly been detected using conventional sensing techniques.</a:t>
            </a:r>
          </a:p>
          <a:p>
            <a:pPr>
              <a:lnSpc>
                <a:spcPct val="150000"/>
              </a:lnSpc>
              <a:spcBef>
                <a:spcPts val="0"/>
              </a:spcBef>
            </a:pPr>
            <a:r>
              <a:rPr lang="en-US" sz="1800" dirty="0">
                <a:solidFill>
                  <a:srgbClr val="000000"/>
                </a:solidFill>
                <a:latin typeface="Arial" panose="020B0604020202020204" pitchFamily="34" charset="0"/>
                <a:ea typeface="Calibri" panose="020F0502020204030204" pitchFamily="34" charset="0"/>
                <a:cs typeface="Arial" panose="020B0604020202020204" pitchFamily="34" charset="0"/>
              </a:rPr>
              <a:t>The majority of current waste classification systems are resource-intensive in terms of computational power</a:t>
            </a:r>
          </a:p>
          <a:p>
            <a:pPr>
              <a:lnSpc>
                <a:spcPct val="150000"/>
              </a:lnSpc>
              <a:spcBef>
                <a:spcPts val="0"/>
              </a:spcBef>
            </a:pPr>
            <a:r>
              <a:rPr lang="en-US" sz="1800" dirty="0">
                <a:solidFill>
                  <a:srgbClr val="000000"/>
                </a:solidFill>
                <a:latin typeface="Arial" panose="020B0604020202020204" pitchFamily="34" charset="0"/>
                <a:ea typeface="Calibri" panose="020F0502020204030204" pitchFamily="34" charset="0"/>
                <a:cs typeface="Arial" panose="020B0604020202020204" pitchFamily="34" charset="0"/>
              </a:rPr>
              <a:t>Existing automated systems are implemented using expensive equipment resulting to high realization cost.</a:t>
            </a:r>
          </a:p>
          <a:p>
            <a:pPr>
              <a:lnSpc>
                <a:spcPct val="150000"/>
              </a:lnSpc>
              <a:spcBef>
                <a:spcPts val="0"/>
              </a:spcBef>
            </a:pPr>
            <a:endParaRPr lang="en-US" sz="1800" dirty="0">
              <a:solidFill>
                <a:srgbClr val="000000"/>
              </a:solidFill>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93120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0FCAA-07E0-CA2C-BAAE-6D67704E9996}"/>
              </a:ext>
            </a:extLst>
          </p:cNvPr>
          <p:cNvSpPr>
            <a:spLocks noGrp="1"/>
          </p:cNvSpPr>
          <p:nvPr>
            <p:ph type="title"/>
          </p:nvPr>
        </p:nvSpPr>
        <p:spPr/>
        <p:txBody>
          <a:bodyPr>
            <a:normAutofit/>
          </a:bodyPr>
          <a:lstStyle/>
          <a:p>
            <a:r>
              <a:rPr lang="en-US" sz="2400" b="1" dirty="0">
                <a:latin typeface="Arial" panose="020B0604020202020204" pitchFamily="34" charset="0"/>
                <a:cs typeface="Arial" panose="020B0604020202020204" pitchFamily="34" charset="0"/>
              </a:rPr>
              <a:t>OBJECTIVES</a:t>
            </a:r>
            <a:endParaRPr lang="en-GB" sz="2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12CEB3C-F033-1B40-57F6-D6546D3134FD}"/>
              </a:ext>
            </a:extLst>
          </p:cNvPr>
          <p:cNvSpPr>
            <a:spLocks noGrp="1"/>
          </p:cNvSpPr>
          <p:nvPr>
            <p:ph idx="1"/>
          </p:nvPr>
        </p:nvSpPr>
        <p:spPr>
          <a:xfrm>
            <a:off x="1451579" y="1853754"/>
            <a:ext cx="9603275" cy="3612591"/>
          </a:xfrm>
        </p:spPr>
        <p:txBody>
          <a:bodyPr>
            <a:normAutofit fontScale="25000" lnSpcReduction="20000"/>
          </a:bodyPr>
          <a:lstStyle/>
          <a:p>
            <a:pPr marL="342900" marR="0" lvl="0" indent="-342900">
              <a:lnSpc>
                <a:spcPct val="115000"/>
              </a:lnSpc>
              <a:spcBef>
                <a:spcPts val="0"/>
              </a:spcBef>
              <a:spcAft>
                <a:spcPts val="600"/>
              </a:spcAft>
              <a:buFont typeface="+mj-lt"/>
              <a:buAutoNum type="arabicPeriod"/>
            </a:pPr>
            <a:r>
              <a:rPr lang="en-US" sz="7200" spc="-65" dirty="0">
                <a:effectLst/>
                <a:latin typeface="Arial" panose="020B0604020202020204" pitchFamily="34" charset="0"/>
                <a:ea typeface="Calibri" panose="020F0502020204030204" pitchFamily="34" charset="0"/>
                <a:cs typeface="Arial" panose="020B0604020202020204" pitchFamily="34" charset="0"/>
              </a:rPr>
              <a:t>To develop an intelligent waste sorting system based on convolution neural networks to achieve waste sorting.</a:t>
            </a:r>
            <a:endParaRPr lang="en-GB" sz="7200" spc="-65"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600"/>
              </a:spcAft>
              <a:buFont typeface="+mj-lt"/>
              <a:buAutoNum type="arabicPeriod"/>
            </a:pPr>
            <a:r>
              <a:rPr lang="en-US" sz="7200" spc="-65" dirty="0">
                <a:effectLst/>
                <a:latin typeface="Arial" panose="020B0604020202020204" pitchFamily="34" charset="0"/>
                <a:ea typeface="Calibri" panose="020F0502020204030204" pitchFamily="34" charset="0"/>
                <a:cs typeface="Arial" panose="020B0604020202020204" pitchFamily="34" charset="0"/>
              </a:rPr>
              <a:t>To collect and organize a large image dataset of four categories of waste items, i.e., glass, plastic, cans, metal and paper.</a:t>
            </a:r>
            <a:endParaRPr lang="en-GB" sz="7200" spc="-65"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600"/>
              </a:spcAft>
              <a:buFont typeface="+mj-lt"/>
              <a:buAutoNum type="arabicPeriod"/>
            </a:pPr>
            <a:r>
              <a:rPr lang="en-US" sz="7200" spc="-65" dirty="0">
                <a:effectLst/>
                <a:latin typeface="Arial" panose="020B0604020202020204" pitchFamily="34" charset="0"/>
                <a:ea typeface="Calibri" panose="020F0502020204030204" pitchFamily="34" charset="0"/>
                <a:cs typeface="Arial" panose="020B0604020202020204" pitchFamily="34" charset="0"/>
              </a:rPr>
              <a:t>To train and compare the performance of different convolutional neural network architectures in waste classification.</a:t>
            </a:r>
            <a:endParaRPr lang="en-GB" sz="7200" spc="-65"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600"/>
              </a:spcAft>
              <a:buFont typeface="+mj-lt"/>
              <a:buAutoNum type="arabicPeriod"/>
            </a:pPr>
            <a:r>
              <a:rPr lang="en-US" sz="7200" spc="-65" dirty="0">
                <a:effectLst/>
                <a:latin typeface="Arial" panose="020B0604020202020204" pitchFamily="34" charset="0"/>
                <a:ea typeface="Calibri" panose="020F0502020204030204" pitchFamily="34" charset="0"/>
                <a:cs typeface="Arial" panose="020B0604020202020204" pitchFamily="34" charset="0"/>
              </a:rPr>
              <a:t>To implement the best performing CNN model for waste classification on an embedded computer.</a:t>
            </a:r>
            <a:endParaRPr lang="en-GB" sz="7200" spc="-65"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600"/>
              </a:spcAft>
              <a:buFont typeface="+mj-lt"/>
              <a:buAutoNum type="arabicPeriod"/>
            </a:pPr>
            <a:r>
              <a:rPr lang="en-US" sz="7200" spc="-65" dirty="0">
                <a:effectLst/>
                <a:latin typeface="Arial" panose="020B0604020202020204" pitchFamily="34" charset="0"/>
                <a:ea typeface="Calibri" panose="020F0502020204030204" pitchFamily="34" charset="0"/>
                <a:cs typeface="Arial" panose="020B0604020202020204" pitchFamily="34" charset="0"/>
              </a:rPr>
              <a:t>To construct a garbage sorting machine with distinct compartments for the four categories of waste.</a:t>
            </a:r>
            <a:endParaRPr lang="en-GB" sz="7200" spc="-65"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600"/>
              </a:spcAft>
              <a:buFont typeface="+mj-lt"/>
              <a:buAutoNum type="arabicPeriod"/>
            </a:pPr>
            <a:r>
              <a:rPr lang="en-US" sz="7200" spc="-65" dirty="0">
                <a:effectLst/>
                <a:latin typeface="Arial" panose="020B0604020202020204" pitchFamily="34" charset="0"/>
                <a:ea typeface="Calibri" panose="020F0502020204030204" pitchFamily="34" charset="0"/>
                <a:cs typeface="Arial" panose="020B0604020202020204" pitchFamily="34" charset="0"/>
              </a:rPr>
              <a:t>To achieve an accurate and low computational cost model for waste sorting.</a:t>
            </a:r>
            <a:endParaRPr lang="en-GB" sz="7200" spc="-65"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600"/>
              </a:spcAft>
              <a:buFont typeface="+mj-lt"/>
              <a:buAutoNum type="arabicPeriod"/>
            </a:pPr>
            <a:r>
              <a:rPr lang="en-US" sz="7200" spc="-65" dirty="0">
                <a:effectLst/>
                <a:latin typeface="Arial" panose="020B0604020202020204" pitchFamily="34" charset="0"/>
                <a:ea typeface="Calibri" panose="020F0502020204030204" pitchFamily="34" charset="0"/>
                <a:cs typeface="Arial" panose="020B0604020202020204" pitchFamily="34" charset="0"/>
              </a:rPr>
              <a:t>To interface sensors with the embedded computer for fill-level monitoring.</a:t>
            </a:r>
            <a:endParaRPr lang="en-GB" sz="7200" spc="-65"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600"/>
              </a:spcAft>
              <a:buFont typeface="+mj-lt"/>
              <a:buAutoNum type="arabicPeriod"/>
            </a:pPr>
            <a:r>
              <a:rPr lang="en-US" sz="7200" spc="-65" dirty="0">
                <a:effectLst/>
                <a:latin typeface="Arial" panose="020B0604020202020204" pitchFamily="34" charset="0"/>
                <a:ea typeface="Calibri" panose="020F0502020204030204" pitchFamily="34" charset="0"/>
                <a:cs typeface="Arial" panose="020B0604020202020204" pitchFamily="34" charset="0"/>
              </a:rPr>
              <a:t>To test the waste sorting system for detection of waste items in the desired category.</a:t>
            </a:r>
            <a:endParaRPr lang="en-GB" sz="6400" spc="-65"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24623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05DD-FE9C-F2DE-D63D-1E912B53E132}"/>
              </a:ext>
            </a:extLst>
          </p:cNvPr>
          <p:cNvSpPr>
            <a:spLocks noGrp="1"/>
          </p:cNvSpPr>
          <p:nvPr>
            <p:ph type="title"/>
          </p:nvPr>
        </p:nvSpPr>
        <p:spPr/>
        <p:txBody>
          <a:bodyPr>
            <a:normAutofit/>
          </a:bodyPr>
          <a:lstStyle/>
          <a:p>
            <a:r>
              <a:rPr lang="en-US" sz="2400" b="1" dirty="0">
                <a:latin typeface="Arial" panose="020B0604020202020204" pitchFamily="34" charset="0"/>
                <a:cs typeface="Arial" panose="020B0604020202020204" pitchFamily="34" charset="0"/>
              </a:rPr>
              <a:t>Literature REVIEW</a:t>
            </a:r>
            <a:endParaRPr lang="en-GB" sz="2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B914169-EF9C-D701-1598-ECEA48940353}"/>
              </a:ext>
            </a:extLst>
          </p:cNvPr>
          <p:cNvSpPr>
            <a:spLocks noGrp="1"/>
          </p:cNvSpPr>
          <p:nvPr>
            <p:ph idx="1"/>
          </p:nvPr>
        </p:nvSpPr>
        <p:spPr>
          <a:xfrm>
            <a:off x="1451579" y="1955800"/>
            <a:ext cx="9603275" cy="3708400"/>
          </a:xfrm>
        </p:spPr>
        <p:txBody>
          <a:bodyPr>
            <a:normAutofit/>
          </a:bodyPr>
          <a:lstStyle/>
          <a:p>
            <a:pPr>
              <a:lnSpc>
                <a:spcPct val="150000"/>
              </a:lnSpc>
              <a:spcBef>
                <a:spcPts val="0"/>
              </a:spcBef>
            </a:pPr>
            <a:r>
              <a:rPr lang="en-US" sz="1800" dirty="0">
                <a:solidFill>
                  <a:srgbClr val="000000"/>
                </a:solidFill>
                <a:latin typeface="Arial" panose="020B0604020202020204" pitchFamily="34" charset="0"/>
                <a:ea typeface="Calibri" panose="020F0502020204030204" pitchFamily="34" charset="0"/>
                <a:cs typeface="Arial" panose="020B0604020202020204" pitchFamily="34" charset="0"/>
              </a:rPr>
              <a:t>Broadly, previously proposed systems can be grouped as IoT-based, machine learning shallow classifiers and deep learning algorithms.</a:t>
            </a:r>
            <a:endParaRPr lang="en-US" sz="1800" b="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a:lnSpc>
                <a:spcPct val="150000"/>
              </a:lnSpc>
              <a:spcBef>
                <a:spcPts val="0"/>
              </a:spcBef>
            </a:pPr>
            <a:r>
              <a:rPr lang="en-US" sz="18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The first </a:t>
            </a:r>
            <a:r>
              <a:rPr lang="en-US" sz="1800" dirty="0">
                <a:solidFill>
                  <a:srgbClr val="000000"/>
                </a:solidFill>
                <a:latin typeface="Arial" panose="020B0604020202020204" pitchFamily="34" charset="0"/>
                <a:ea typeface="Calibri" panose="020F0502020204030204" pitchFamily="34" charset="0"/>
                <a:cs typeface="Arial" panose="020B0604020202020204" pitchFamily="34" charset="0"/>
              </a:rPr>
              <a:t>uses </a:t>
            </a:r>
            <a:r>
              <a:rPr lang="en-US" sz="18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connection of sensors, actuators and communication technologies eliminates human </a:t>
            </a:r>
            <a:r>
              <a:rPr lang="en-US" sz="1800" dirty="0">
                <a:solidFill>
                  <a:srgbClr val="000000"/>
                </a:solidFill>
                <a:latin typeface="Arial" panose="020B0604020202020204" pitchFamily="34" charset="0"/>
                <a:ea typeface="Calibri" panose="020F0502020204030204" pitchFamily="34" charset="0"/>
                <a:cs typeface="Arial" panose="020B0604020202020204" pitchFamily="34" charset="0"/>
              </a:rPr>
              <a:t>intervention. Sensor-based systems offer a decent approach in terms of automation but can only achieve semi-intelligence at best and are therefore limited in the accuracy.</a:t>
            </a:r>
          </a:p>
          <a:p>
            <a:pPr>
              <a:lnSpc>
                <a:spcPct val="150000"/>
              </a:lnSpc>
              <a:spcBef>
                <a:spcPts val="0"/>
              </a:spcBef>
            </a:pPr>
            <a:r>
              <a:rPr lang="en-US" sz="18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Shallow classifiers use machine learning algorithms to generate a  generalized predictive models. </a:t>
            </a:r>
          </a:p>
          <a:p>
            <a:pPr>
              <a:lnSpc>
                <a:spcPct val="150000"/>
              </a:lnSpc>
              <a:spcBef>
                <a:spcPts val="0"/>
              </a:spcBef>
            </a:pPr>
            <a:endParaRPr lang="en-US" sz="1800" b="0" dirty="0">
              <a:effectLst/>
              <a:latin typeface="Arial" panose="020B0604020202020204" pitchFamily="34" charset="0"/>
              <a:ea typeface="Calibri" panose="020F0502020204030204" pitchFamily="34" charset="0"/>
              <a:cs typeface="Arial" panose="020B0604020202020204" pitchFamily="34" charset="0"/>
            </a:endParaRPr>
          </a:p>
          <a:p>
            <a:pPr>
              <a:lnSpc>
                <a:spcPct val="150000"/>
              </a:lnSpc>
              <a:spcBef>
                <a:spcPts val="0"/>
              </a:spcBef>
            </a:pPr>
            <a:endParaRPr lang="en-GB" sz="1800" b="1"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a:lnSpc>
                <a:spcPct val="150000"/>
              </a:lnSpc>
              <a:spcBef>
                <a:spcPts val="0"/>
              </a:spcBef>
            </a:pPr>
            <a:endParaRPr lang="en-US" sz="1800" b="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50000"/>
              </a:lnSpc>
              <a:spcBef>
                <a:spcPts val="0"/>
              </a:spcBef>
              <a:spcAft>
                <a:spcPts val="0"/>
              </a:spcAft>
            </a:pPr>
            <a:endParaRPr lang="en-GB" b="1"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55787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CBB18-CB2D-B065-D305-7306A78C731F}"/>
              </a:ext>
            </a:extLst>
          </p:cNvPr>
          <p:cNvSpPr>
            <a:spLocks noGrp="1"/>
          </p:cNvSpPr>
          <p:nvPr>
            <p:ph type="title"/>
          </p:nvPr>
        </p:nvSpPr>
        <p:spPr/>
        <p:txBody>
          <a:bodyPr>
            <a:normAutofit/>
          </a:bodyPr>
          <a:lstStyle/>
          <a:p>
            <a:r>
              <a:rPr lang="en-US" sz="2400" b="1" dirty="0">
                <a:latin typeface="Arial" panose="020B0604020202020204" pitchFamily="34" charset="0"/>
                <a:cs typeface="Arial" panose="020B0604020202020204" pitchFamily="34" charset="0"/>
              </a:rPr>
              <a:t>CONT.</a:t>
            </a:r>
            <a:endParaRPr lang="en-GB" sz="2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4A6E565-4681-F134-D902-FF2EF0FDDD6E}"/>
              </a:ext>
            </a:extLst>
          </p:cNvPr>
          <p:cNvSpPr>
            <a:spLocks noGrp="1"/>
          </p:cNvSpPr>
          <p:nvPr>
            <p:ph idx="1"/>
          </p:nvPr>
        </p:nvSpPr>
        <p:spPr/>
        <p:txBody>
          <a:bodyPr>
            <a:normAutofit/>
          </a:bodyPr>
          <a:lstStyle/>
          <a:p>
            <a:pPr>
              <a:lnSpc>
                <a:spcPct val="150000"/>
              </a:lnSpc>
              <a:spcBef>
                <a:spcPts val="0"/>
              </a:spcBef>
            </a:pPr>
            <a:r>
              <a:rPr lang="en-US" sz="18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The common shallow classifier algorithms that have been applied in image classification for waste management are Support Vector Machine (SVM) and Random Forest (RF). </a:t>
            </a:r>
          </a:p>
          <a:p>
            <a:pPr>
              <a:lnSpc>
                <a:spcPct val="150000"/>
              </a:lnSpc>
              <a:spcBef>
                <a:spcPts val="0"/>
              </a:spcBef>
            </a:pPr>
            <a:r>
              <a:rPr lang="en-US" sz="1800" dirty="0">
                <a:solidFill>
                  <a:srgbClr val="000000"/>
                </a:solidFill>
                <a:latin typeface="Arial" panose="020B0604020202020204" pitchFamily="34" charset="0"/>
                <a:ea typeface="Calibri" panose="020F0502020204030204" pitchFamily="34" charset="0"/>
                <a:cs typeface="Arial" panose="020B0604020202020204" pitchFamily="34" charset="0"/>
              </a:rPr>
              <a:t>Shallow classifiers, however, require the designer choose image features to work with hence not ideal in a practical context.</a:t>
            </a:r>
          </a:p>
          <a:p>
            <a:pPr>
              <a:lnSpc>
                <a:spcPct val="150000"/>
              </a:lnSpc>
              <a:spcBef>
                <a:spcPts val="0"/>
              </a:spcBef>
            </a:pPr>
            <a:r>
              <a:rPr lang="en-GB" sz="1800" dirty="0">
                <a:latin typeface="Arial" panose="020B0604020202020204" pitchFamily="34" charset="0"/>
                <a:cs typeface="Arial" panose="020B0604020202020204" pitchFamily="34" charset="0"/>
              </a:rPr>
              <a:t>The image classification use case of deep learning (convolutional neural networks) has also been explored in this context. </a:t>
            </a:r>
          </a:p>
          <a:p>
            <a:r>
              <a:rPr lang="en-US" sz="18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This </a:t>
            </a:r>
            <a:r>
              <a:rPr lang="en-US" sz="1800" dirty="0">
                <a:solidFill>
                  <a:srgbClr val="000000"/>
                </a:solidFill>
                <a:latin typeface="Arial" panose="020B0604020202020204" pitchFamily="34" charset="0"/>
                <a:ea typeface="Calibri" panose="020F0502020204030204" pitchFamily="34" charset="0"/>
                <a:cs typeface="Arial" panose="020B0604020202020204" pitchFamily="34" charset="0"/>
              </a:rPr>
              <a:t>approach guarantees a high </a:t>
            </a:r>
            <a:r>
              <a:rPr lang="en-US" sz="18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accuracy for waste classification if is executed well </a:t>
            </a:r>
            <a:r>
              <a:rPr lang="en-US" sz="1800" dirty="0">
                <a:solidFill>
                  <a:srgbClr val="000000"/>
                </a:solidFill>
                <a:latin typeface="Arial" panose="020B0604020202020204" pitchFamily="34" charset="0"/>
                <a:ea typeface="Calibri" panose="020F0502020204030204" pitchFamily="34" charset="0"/>
                <a:cs typeface="Arial" panose="020B0604020202020204" pitchFamily="34" charset="0"/>
              </a:rPr>
              <a:t>and in </a:t>
            </a:r>
            <a:r>
              <a:rPr lang="en-US" sz="18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a supporting environment.</a:t>
            </a:r>
          </a:p>
          <a:p>
            <a:pPr>
              <a:lnSpc>
                <a:spcPct val="150000"/>
              </a:lnSpc>
              <a:spcBef>
                <a:spcPts val="0"/>
              </a:spcBef>
            </a:pPr>
            <a:endParaRPr lang="en-GB" sz="1800" b="1"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50000"/>
              </a:lnSpc>
              <a:spcBef>
                <a:spcPts val="0"/>
              </a:spcBef>
              <a:spcAft>
                <a:spcPts val="0"/>
              </a:spcAft>
              <a:buNone/>
            </a:pPr>
            <a:endParaRPr lang="en-GB" dirty="0"/>
          </a:p>
        </p:txBody>
      </p:sp>
    </p:spTree>
    <p:extLst>
      <p:ext uri="{BB962C8B-B14F-4D97-AF65-F5344CB8AC3E}">
        <p14:creationId xmlns:p14="http://schemas.microsoft.com/office/powerpoint/2010/main" val="3005041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43B1-AB82-E0A3-AAE3-A5D54130F5EF}"/>
              </a:ext>
            </a:extLst>
          </p:cNvPr>
          <p:cNvSpPr>
            <a:spLocks noGrp="1"/>
          </p:cNvSpPr>
          <p:nvPr>
            <p:ph type="title"/>
          </p:nvPr>
        </p:nvSpPr>
        <p:spPr/>
        <p:txBody>
          <a:bodyPr>
            <a:normAutofit/>
          </a:bodyPr>
          <a:lstStyle/>
          <a:p>
            <a:r>
              <a:rPr lang="en-US" sz="2400" b="1" dirty="0">
                <a:latin typeface="Arial" panose="020B0604020202020204" pitchFamily="34" charset="0"/>
                <a:cs typeface="Arial" panose="020B0604020202020204" pitchFamily="34" charset="0"/>
              </a:rPr>
              <a:t>METHODOLOGY</a:t>
            </a:r>
            <a:endParaRPr lang="en-GB" sz="2400" b="1" dirty="0">
              <a:latin typeface="Arial" panose="020B0604020202020204" pitchFamily="34" charset="0"/>
              <a:cs typeface="Arial" panose="020B0604020202020204" pitchFamily="34" charset="0"/>
            </a:endParaRPr>
          </a:p>
        </p:txBody>
      </p:sp>
      <p:sp>
        <p:nvSpPr>
          <p:cNvPr id="8" name="Content Placeholder 7">
            <a:extLst>
              <a:ext uri="{FF2B5EF4-FFF2-40B4-BE49-F238E27FC236}">
                <a16:creationId xmlns:a16="http://schemas.microsoft.com/office/drawing/2014/main" id="{031CCCCB-6184-835C-F2B7-C50EF067D31D}"/>
              </a:ext>
            </a:extLst>
          </p:cNvPr>
          <p:cNvSpPr>
            <a:spLocks noGrp="1"/>
          </p:cNvSpPr>
          <p:nvPr>
            <p:ph idx="1"/>
          </p:nvPr>
        </p:nvSpPr>
        <p:spPr/>
        <p:txBody>
          <a:bodyPr>
            <a:normAutofit/>
          </a:bodyPr>
          <a:lstStyle/>
          <a:p>
            <a:pPr>
              <a:lnSpc>
                <a:spcPct val="150000"/>
              </a:lnSpc>
              <a:spcBef>
                <a:spcPts val="0"/>
              </a:spcBef>
            </a:pPr>
            <a:r>
              <a:rPr lang="en-US" sz="18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A CNN is made of a sequence of several layers interspersed with activation functions. </a:t>
            </a:r>
          </a:p>
          <a:p>
            <a:pPr>
              <a:lnSpc>
                <a:spcPct val="150000"/>
              </a:lnSpc>
              <a:spcBef>
                <a:spcPts val="0"/>
              </a:spcBef>
            </a:pPr>
            <a:r>
              <a:rPr lang="en-US" sz="18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The CNN architecture is made of the convolutional layer, a pooling layer and a fully connected layer</a:t>
            </a:r>
            <a:r>
              <a:rPr lang="en-US" sz="1800" dirty="0">
                <a:solidFill>
                  <a:srgbClr val="000000"/>
                </a:solidFill>
                <a:latin typeface="Arial" panose="020B0604020202020204" pitchFamily="34" charset="0"/>
                <a:ea typeface="Calibri" panose="020F0502020204030204" pitchFamily="34" charset="0"/>
                <a:cs typeface="Arial" panose="020B0604020202020204" pitchFamily="34" charset="0"/>
              </a:rPr>
              <a:t>.</a:t>
            </a:r>
          </a:p>
          <a:p>
            <a:pPr>
              <a:lnSpc>
                <a:spcPct val="150000"/>
              </a:lnSpc>
              <a:spcBef>
                <a:spcPts val="0"/>
              </a:spcBef>
            </a:pPr>
            <a:r>
              <a:rPr lang="en-US" sz="18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 Each consecutive layer performs a differentiable function to transform one volume of activations into another.</a:t>
            </a:r>
          </a:p>
          <a:p>
            <a:pPr>
              <a:lnSpc>
                <a:spcPct val="150000"/>
              </a:lnSpc>
              <a:spcBef>
                <a:spcPts val="0"/>
              </a:spcBef>
            </a:pPr>
            <a:r>
              <a:rPr lang="en-US" sz="18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The </a:t>
            </a:r>
            <a:r>
              <a:rPr lang="en-US" sz="1800" dirty="0">
                <a:solidFill>
                  <a:srgbClr val="000000"/>
                </a:solidFill>
                <a:latin typeface="Arial" panose="020B0604020202020204" pitchFamily="34" charset="0"/>
                <a:ea typeface="Calibri" panose="020F0502020204030204" pitchFamily="34" charset="0"/>
                <a:cs typeface="Arial" panose="020B0604020202020204" pitchFamily="34" charset="0"/>
              </a:rPr>
              <a:t>prototype build </a:t>
            </a:r>
            <a:r>
              <a:rPr lang="en-US" sz="18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consists of two functional elements </a:t>
            </a:r>
            <a:r>
              <a:rPr lang="en-US" sz="1800" dirty="0">
                <a:solidFill>
                  <a:srgbClr val="000000"/>
                </a:solidFill>
                <a:latin typeface="Arial" panose="020B0604020202020204" pitchFamily="34" charset="0"/>
                <a:ea typeface="Calibri" panose="020F0502020204030204" pitchFamily="34" charset="0"/>
                <a:cs typeface="Arial" panose="020B0604020202020204" pitchFamily="34" charset="0"/>
              </a:rPr>
              <a:t>-  waste </a:t>
            </a:r>
            <a:r>
              <a:rPr lang="en-US" sz="18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detection &amp; classification and </a:t>
            </a:r>
            <a:r>
              <a:rPr lang="en-US" sz="1800" dirty="0">
                <a:solidFill>
                  <a:srgbClr val="000000"/>
                </a:solidFill>
                <a:latin typeface="Arial" panose="020B0604020202020204" pitchFamily="34" charset="0"/>
                <a:ea typeface="Calibri" panose="020F0502020204030204" pitchFamily="34" charset="0"/>
                <a:cs typeface="Arial" panose="020B0604020202020204" pitchFamily="34" charset="0"/>
              </a:rPr>
              <a:t>real-time </a:t>
            </a:r>
            <a:r>
              <a:rPr lang="en-US" sz="18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sorting. </a:t>
            </a:r>
          </a:p>
          <a:p>
            <a:pPr>
              <a:lnSpc>
                <a:spcPct val="150000"/>
              </a:lnSpc>
              <a:spcBef>
                <a:spcPts val="0"/>
              </a:spcBef>
            </a:pPr>
            <a:endParaRPr lang="en-US" sz="1800" b="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63709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CCF9A-76C7-A096-A667-394E28047E6E}"/>
              </a:ext>
            </a:extLst>
          </p:cNvPr>
          <p:cNvSpPr>
            <a:spLocks noGrp="1"/>
          </p:cNvSpPr>
          <p:nvPr>
            <p:ph type="title"/>
          </p:nvPr>
        </p:nvSpPr>
        <p:spPr>
          <a:xfrm>
            <a:off x="1451579" y="474134"/>
            <a:ext cx="9603275" cy="812800"/>
          </a:xfrm>
        </p:spPr>
        <p:txBody>
          <a:bodyPr>
            <a:normAutofit/>
          </a:bodyPr>
          <a:lstStyle/>
          <a:p>
            <a:r>
              <a:rPr lang="en-US" sz="2400" b="1" dirty="0">
                <a:latin typeface="Arial" panose="020B0604020202020204" pitchFamily="34" charset="0"/>
                <a:cs typeface="Arial" panose="020B0604020202020204" pitchFamily="34" charset="0"/>
              </a:rPr>
              <a:t>PROTOTYPE DEVELOPMENT</a:t>
            </a:r>
            <a:endParaRPr lang="en-GB" sz="2400" b="1" dirty="0">
              <a:latin typeface="Arial" panose="020B0604020202020204" pitchFamily="34" charset="0"/>
              <a:cs typeface="Arial" panose="020B0604020202020204" pitchFamily="34" charset="0"/>
            </a:endParaRPr>
          </a:p>
        </p:txBody>
      </p:sp>
      <p:graphicFrame>
        <p:nvGraphicFramePr>
          <p:cNvPr id="4" name="Content Placeholder 3">
            <a:extLst>
              <a:ext uri="{FF2B5EF4-FFF2-40B4-BE49-F238E27FC236}">
                <a16:creationId xmlns:a16="http://schemas.microsoft.com/office/drawing/2014/main" id="{DF06C61B-6F58-0A33-07B8-81FAEC420C8F}"/>
              </a:ext>
            </a:extLst>
          </p:cNvPr>
          <p:cNvGraphicFramePr>
            <a:graphicFrameLocks noGrp="1"/>
          </p:cNvGraphicFramePr>
          <p:nvPr>
            <p:ph idx="1"/>
          </p:nvPr>
        </p:nvGraphicFramePr>
        <p:xfrm>
          <a:off x="1451579" y="1443567"/>
          <a:ext cx="9724421" cy="3619499"/>
        </p:xfrm>
        <a:graphic>
          <a:graphicData uri="http://schemas.openxmlformats.org/drawingml/2006/table">
            <a:tbl>
              <a:tblPr firstRow="1" firstCol="1" bandRow="1">
                <a:tableStyleId>{5C22544A-7EE6-4342-B048-85BDC9FD1C3A}</a:tableStyleId>
              </a:tblPr>
              <a:tblGrid>
                <a:gridCol w="1955157">
                  <a:extLst>
                    <a:ext uri="{9D8B030D-6E8A-4147-A177-3AD203B41FA5}">
                      <a16:colId xmlns:a16="http://schemas.microsoft.com/office/drawing/2014/main" val="2353204855"/>
                    </a:ext>
                  </a:extLst>
                </a:gridCol>
                <a:gridCol w="2469131">
                  <a:extLst>
                    <a:ext uri="{9D8B030D-6E8A-4147-A177-3AD203B41FA5}">
                      <a16:colId xmlns:a16="http://schemas.microsoft.com/office/drawing/2014/main" val="292878529"/>
                    </a:ext>
                  </a:extLst>
                </a:gridCol>
                <a:gridCol w="2480733">
                  <a:extLst>
                    <a:ext uri="{9D8B030D-6E8A-4147-A177-3AD203B41FA5}">
                      <a16:colId xmlns:a16="http://schemas.microsoft.com/office/drawing/2014/main" val="2820688972"/>
                    </a:ext>
                  </a:extLst>
                </a:gridCol>
                <a:gridCol w="2819400">
                  <a:extLst>
                    <a:ext uri="{9D8B030D-6E8A-4147-A177-3AD203B41FA5}">
                      <a16:colId xmlns:a16="http://schemas.microsoft.com/office/drawing/2014/main" val="613818811"/>
                    </a:ext>
                  </a:extLst>
                </a:gridCol>
              </a:tblGrid>
              <a:tr h="1082022">
                <a:tc>
                  <a:txBody>
                    <a:bodyPr/>
                    <a:lstStyle/>
                    <a:p>
                      <a:pPr marL="0" marR="0" indent="0" algn="ctr">
                        <a:lnSpc>
                          <a:spcPct val="107000"/>
                        </a:lnSpc>
                        <a:spcBef>
                          <a:spcPts val="0"/>
                        </a:spcBef>
                        <a:spcAft>
                          <a:spcPts val="800"/>
                        </a:spcAft>
                      </a:pPr>
                      <a:endParaRPr lang="en-US" sz="1600" b="1" dirty="0">
                        <a:solidFill>
                          <a:schemeClr val="bg1"/>
                        </a:solidFill>
                        <a:effectLst/>
                        <a:latin typeface="Arial" panose="020B0604020202020204" pitchFamily="34" charset="0"/>
                        <a:cs typeface="Arial" panose="020B0604020202020204" pitchFamily="34" charset="0"/>
                      </a:endParaRPr>
                    </a:p>
                    <a:p>
                      <a:pPr marL="0" marR="0" indent="0" algn="ctr">
                        <a:lnSpc>
                          <a:spcPct val="107000"/>
                        </a:lnSpc>
                        <a:spcBef>
                          <a:spcPts val="0"/>
                        </a:spcBef>
                        <a:spcAft>
                          <a:spcPts val="800"/>
                        </a:spcAft>
                      </a:pPr>
                      <a:r>
                        <a:rPr lang="en-US" sz="1600" b="1" dirty="0">
                          <a:solidFill>
                            <a:schemeClr val="bg1"/>
                          </a:solidFill>
                          <a:effectLst/>
                          <a:latin typeface="Arial" panose="020B0604020202020204" pitchFamily="34" charset="0"/>
                          <a:cs typeface="Arial" panose="020B0604020202020204" pitchFamily="34" charset="0"/>
                        </a:rPr>
                        <a:t>DATA PREPARATION</a:t>
                      </a:r>
                      <a:endParaRPr lang="en-GB" sz="1600" b="1"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chemeClr val="tx1">
                        <a:lumMod val="65000"/>
                        <a:lumOff val="35000"/>
                      </a:schemeClr>
                    </a:solidFill>
                  </a:tcPr>
                </a:tc>
                <a:tc>
                  <a:txBody>
                    <a:bodyPr/>
                    <a:lstStyle/>
                    <a:p>
                      <a:pPr marL="0" marR="0" indent="0" algn="ctr">
                        <a:lnSpc>
                          <a:spcPct val="107000"/>
                        </a:lnSpc>
                        <a:spcBef>
                          <a:spcPts val="0"/>
                        </a:spcBef>
                        <a:spcAft>
                          <a:spcPts val="800"/>
                        </a:spcAft>
                      </a:pPr>
                      <a:endParaRPr lang="en-US" sz="1600" dirty="0">
                        <a:solidFill>
                          <a:schemeClr val="bg1"/>
                        </a:solidFill>
                        <a:effectLst/>
                        <a:latin typeface="Arial" panose="020B0604020202020204" pitchFamily="34" charset="0"/>
                        <a:cs typeface="Arial" panose="020B0604020202020204" pitchFamily="34" charset="0"/>
                      </a:endParaRPr>
                    </a:p>
                    <a:p>
                      <a:pPr marL="0" marR="0" indent="0" algn="ctr">
                        <a:lnSpc>
                          <a:spcPct val="107000"/>
                        </a:lnSpc>
                        <a:spcBef>
                          <a:spcPts val="0"/>
                        </a:spcBef>
                        <a:spcAft>
                          <a:spcPts val="800"/>
                        </a:spcAft>
                      </a:pPr>
                      <a:r>
                        <a:rPr lang="en-US" sz="1600" dirty="0">
                          <a:solidFill>
                            <a:schemeClr val="bg1"/>
                          </a:solidFill>
                          <a:effectLst/>
                          <a:latin typeface="Arial" panose="020B0604020202020204" pitchFamily="34" charset="0"/>
                          <a:cs typeface="Arial" panose="020B0604020202020204" pitchFamily="34" charset="0"/>
                        </a:rPr>
                        <a:t>MODEL TRAINING AND VALIDATION</a:t>
                      </a:r>
                      <a:endParaRPr lang="en-GB" sz="1600" b="1"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chemeClr val="tx1">
                        <a:lumMod val="65000"/>
                        <a:lumOff val="35000"/>
                      </a:schemeClr>
                    </a:solidFill>
                  </a:tcPr>
                </a:tc>
                <a:tc>
                  <a:txBody>
                    <a:bodyPr/>
                    <a:lstStyle/>
                    <a:p>
                      <a:pPr marL="0" marR="0" indent="0" algn="ctr">
                        <a:lnSpc>
                          <a:spcPct val="107000"/>
                        </a:lnSpc>
                        <a:spcBef>
                          <a:spcPts val="0"/>
                        </a:spcBef>
                        <a:spcAft>
                          <a:spcPts val="0"/>
                        </a:spcAft>
                      </a:pPr>
                      <a:endParaRPr lang="en-US" sz="1600" dirty="0">
                        <a:solidFill>
                          <a:schemeClr val="bg1"/>
                        </a:solidFill>
                        <a:effectLst/>
                        <a:latin typeface="Arial" panose="020B0604020202020204" pitchFamily="34" charset="0"/>
                        <a:cs typeface="Arial" panose="020B0604020202020204" pitchFamily="34" charset="0"/>
                      </a:endParaRPr>
                    </a:p>
                    <a:p>
                      <a:pPr marL="0" marR="0" indent="0" algn="ctr">
                        <a:lnSpc>
                          <a:spcPct val="107000"/>
                        </a:lnSpc>
                        <a:spcBef>
                          <a:spcPts val="0"/>
                        </a:spcBef>
                        <a:spcAft>
                          <a:spcPts val="0"/>
                        </a:spcAft>
                      </a:pPr>
                      <a:r>
                        <a:rPr lang="en-US" sz="1600" dirty="0">
                          <a:solidFill>
                            <a:schemeClr val="bg1"/>
                          </a:solidFill>
                          <a:effectLst/>
                          <a:latin typeface="Arial" panose="020B0604020202020204" pitchFamily="34" charset="0"/>
                          <a:cs typeface="Arial" panose="020B0604020202020204" pitchFamily="34" charset="0"/>
                        </a:rPr>
                        <a:t>FINAL DEPLOYMENT </a:t>
                      </a:r>
                      <a:endParaRPr lang="en-GB" sz="1600" b="1"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chemeClr val="tx1">
                        <a:lumMod val="65000"/>
                        <a:lumOff val="35000"/>
                      </a:schemeClr>
                    </a:solidFill>
                  </a:tcPr>
                </a:tc>
                <a:tc>
                  <a:txBody>
                    <a:bodyPr/>
                    <a:lstStyle/>
                    <a:p>
                      <a:pPr marL="0" marR="0" indent="0" algn="ctr">
                        <a:lnSpc>
                          <a:spcPct val="107000"/>
                        </a:lnSpc>
                        <a:spcBef>
                          <a:spcPts val="0"/>
                        </a:spcBef>
                        <a:spcAft>
                          <a:spcPts val="800"/>
                        </a:spcAft>
                      </a:pPr>
                      <a:endParaRPr lang="en-US" sz="1600" dirty="0">
                        <a:solidFill>
                          <a:schemeClr val="bg1"/>
                        </a:solidFill>
                        <a:effectLst/>
                        <a:latin typeface="Arial" panose="020B0604020202020204" pitchFamily="34" charset="0"/>
                        <a:cs typeface="Arial" panose="020B0604020202020204" pitchFamily="34" charset="0"/>
                      </a:endParaRPr>
                    </a:p>
                    <a:p>
                      <a:pPr marL="0" marR="0" indent="0" algn="ctr">
                        <a:lnSpc>
                          <a:spcPct val="107000"/>
                        </a:lnSpc>
                        <a:spcBef>
                          <a:spcPts val="0"/>
                        </a:spcBef>
                        <a:spcAft>
                          <a:spcPts val="800"/>
                        </a:spcAft>
                      </a:pPr>
                      <a:r>
                        <a:rPr lang="en-US" sz="1600" dirty="0">
                          <a:solidFill>
                            <a:schemeClr val="bg1"/>
                          </a:solidFill>
                          <a:effectLst/>
                          <a:latin typeface="Arial" panose="020B0604020202020204" pitchFamily="34" charset="0"/>
                          <a:cs typeface="Arial" panose="020B0604020202020204" pitchFamily="34" charset="0"/>
                        </a:rPr>
                        <a:t>SYSTEM TESTING</a:t>
                      </a:r>
                      <a:endParaRPr lang="en-GB" sz="1600" b="1"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chemeClr val="tx1">
                        <a:lumMod val="65000"/>
                        <a:lumOff val="35000"/>
                      </a:schemeClr>
                    </a:solidFill>
                  </a:tcPr>
                </a:tc>
                <a:extLst>
                  <a:ext uri="{0D108BD9-81ED-4DB2-BD59-A6C34878D82A}">
                    <a16:rowId xmlns:a16="http://schemas.microsoft.com/office/drawing/2014/main" val="1831401746"/>
                  </a:ext>
                </a:extLst>
              </a:tr>
              <a:tr h="2537477">
                <a:tc>
                  <a:txBody>
                    <a:bodyPr/>
                    <a:lstStyle/>
                    <a:p>
                      <a:pPr marL="342900" marR="0" lvl="0" indent="-342900">
                        <a:lnSpc>
                          <a:spcPct val="107000"/>
                        </a:lnSpc>
                        <a:spcBef>
                          <a:spcPts val="0"/>
                        </a:spcBef>
                        <a:spcAft>
                          <a:spcPts val="800"/>
                        </a:spcAft>
                        <a:buFont typeface="Symbol" panose="05050102010706020507" pitchFamily="18" charset="2"/>
                        <a:buChar char=""/>
                      </a:pPr>
                      <a:r>
                        <a:rPr lang="en-US" sz="1600" b="0" dirty="0">
                          <a:solidFill>
                            <a:schemeClr val="bg1"/>
                          </a:solidFill>
                          <a:effectLst/>
                          <a:latin typeface="Arial" panose="020B0604020202020204" pitchFamily="34" charset="0"/>
                          <a:cs typeface="Arial" panose="020B0604020202020204" pitchFamily="34" charset="0"/>
                        </a:rPr>
                        <a:t>Data (Image) collection</a:t>
                      </a:r>
                    </a:p>
                    <a:p>
                      <a:pPr marL="342900" marR="0" lvl="0" indent="-342900">
                        <a:lnSpc>
                          <a:spcPct val="107000"/>
                        </a:lnSpc>
                        <a:spcBef>
                          <a:spcPts val="0"/>
                        </a:spcBef>
                        <a:spcAft>
                          <a:spcPts val="800"/>
                        </a:spcAft>
                        <a:buFont typeface="Symbol" panose="05050102010706020507" pitchFamily="18" charset="2"/>
                        <a:buChar char=""/>
                      </a:pPr>
                      <a:r>
                        <a:rPr lang="en-US" sz="1600" b="0" dirty="0">
                          <a:solidFill>
                            <a:schemeClr val="bg1"/>
                          </a:solidFill>
                          <a:effectLst/>
                          <a:latin typeface="Arial" panose="020B0604020202020204" pitchFamily="34" charset="0"/>
                          <a:cs typeface="Arial" panose="020B0604020202020204" pitchFamily="34" charset="0"/>
                        </a:rPr>
                        <a:t>Dataset organization</a:t>
                      </a:r>
                      <a:endParaRPr lang="en-GB" sz="1600" b="0" dirty="0">
                        <a:solidFill>
                          <a:schemeClr val="bg1"/>
                        </a:solidFill>
                        <a:effectLst/>
                        <a:latin typeface="Arial" panose="020B0604020202020204" pitchFamily="34" charset="0"/>
                        <a:cs typeface="Arial" panose="020B0604020202020204" pitchFamily="34" charset="0"/>
                      </a:endParaRPr>
                    </a:p>
                  </a:txBody>
                  <a:tcPr marL="68580" marR="68580" marT="0" marB="0">
                    <a:solidFill>
                      <a:schemeClr val="accent6">
                        <a:lumMod val="75000"/>
                      </a:schemeClr>
                    </a:solidFill>
                  </a:tcPr>
                </a:tc>
                <a:tc>
                  <a:txBody>
                    <a:bodyPr/>
                    <a:lstStyle/>
                    <a:p>
                      <a:pPr marL="342900" marR="0" lvl="0" indent="-342900">
                        <a:lnSpc>
                          <a:spcPct val="107000"/>
                        </a:lnSpc>
                        <a:spcBef>
                          <a:spcPts val="0"/>
                        </a:spcBef>
                        <a:spcAft>
                          <a:spcPts val="800"/>
                        </a:spcAft>
                        <a:buFont typeface="Symbol" panose="05050102010706020507" pitchFamily="18" charset="2"/>
                        <a:buChar char=""/>
                      </a:pPr>
                      <a:r>
                        <a:rPr lang="en-US" sz="1600" dirty="0">
                          <a:solidFill>
                            <a:schemeClr val="bg1"/>
                          </a:solidFill>
                          <a:effectLst/>
                          <a:latin typeface="Arial" panose="020B0604020202020204" pitchFamily="34" charset="0"/>
                          <a:cs typeface="Arial" panose="020B0604020202020204" pitchFamily="34" charset="0"/>
                        </a:rPr>
                        <a:t>CNN model selections</a:t>
                      </a:r>
                      <a:endParaRPr lang="en-GB" sz="1600" dirty="0">
                        <a:solidFill>
                          <a:schemeClr val="bg1"/>
                        </a:solidFill>
                        <a:effectLst/>
                        <a:latin typeface="Arial" panose="020B060402020202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600" dirty="0">
                          <a:solidFill>
                            <a:schemeClr val="bg1"/>
                          </a:solidFill>
                          <a:effectLst/>
                          <a:latin typeface="Arial" panose="020B0604020202020204" pitchFamily="34" charset="0"/>
                          <a:cs typeface="Arial" panose="020B0604020202020204" pitchFamily="34" charset="0"/>
                        </a:rPr>
                        <a:t>Hyperparameter selection</a:t>
                      </a:r>
                      <a:endParaRPr lang="en-GB" sz="1600" dirty="0">
                        <a:solidFill>
                          <a:schemeClr val="bg1"/>
                        </a:solidFill>
                        <a:effectLst/>
                        <a:latin typeface="Arial" panose="020B060402020202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600" dirty="0">
                          <a:solidFill>
                            <a:schemeClr val="bg1"/>
                          </a:solidFill>
                          <a:effectLst/>
                          <a:latin typeface="Arial" panose="020B0604020202020204" pitchFamily="34" charset="0"/>
                          <a:cs typeface="Arial" panose="020B0604020202020204" pitchFamily="34" charset="0"/>
                        </a:rPr>
                        <a:t>Training with dataset images</a:t>
                      </a:r>
                      <a:endParaRPr lang="en-GB" sz="1600" b="1"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chemeClr val="accent6">
                        <a:lumMod val="75000"/>
                      </a:schemeClr>
                    </a:solidFill>
                  </a:tcPr>
                </a:tc>
                <a:tc>
                  <a:txBody>
                    <a:bodyPr/>
                    <a:lstStyle/>
                    <a:p>
                      <a:pPr marL="342900" marR="0" lvl="0" indent="-342900">
                        <a:lnSpc>
                          <a:spcPct val="107000"/>
                        </a:lnSpc>
                        <a:spcBef>
                          <a:spcPts val="0"/>
                        </a:spcBef>
                        <a:spcAft>
                          <a:spcPts val="800"/>
                        </a:spcAft>
                        <a:buFont typeface="Symbol" panose="05050102010706020507" pitchFamily="18" charset="2"/>
                        <a:buChar char=""/>
                      </a:pPr>
                      <a:r>
                        <a:rPr lang="en-US" sz="1600" dirty="0">
                          <a:solidFill>
                            <a:schemeClr val="bg1"/>
                          </a:solidFill>
                          <a:effectLst/>
                          <a:latin typeface="Arial" panose="020B0604020202020204" pitchFamily="34" charset="0"/>
                          <a:cs typeface="Arial" panose="020B0604020202020204" pitchFamily="34" charset="0"/>
                        </a:rPr>
                        <a:t>Deploying the model in on the cloud platform.</a:t>
                      </a:r>
                      <a:endParaRPr lang="en-GB" sz="1600" b="0" dirty="0">
                        <a:solidFill>
                          <a:schemeClr val="bg1"/>
                        </a:solidFill>
                        <a:effectLst/>
                        <a:latin typeface="Arial" panose="020B0604020202020204" pitchFamily="34" charset="0"/>
                        <a:cs typeface="Arial" panose="020B0604020202020204" pitchFamily="34" charset="0"/>
                      </a:endParaRPr>
                    </a:p>
                  </a:txBody>
                  <a:tcPr marL="68580" marR="68580" marT="0" marB="0">
                    <a:solidFill>
                      <a:schemeClr val="accent6">
                        <a:lumMod val="75000"/>
                      </a:schemeClr>
                    </a:solidFill>
                  </a:tcPr>
                </a:tc>
                <a:tc>
                  <a:txBody>
                    <a:bodyPr/>
                    <a:lstStyle/>
                    <a:p>
                      <a:pPr marL="342900" marR="0" lvl="0" indent="-342900">
                        <a:lnSpc>
                          <a:spcPct val="107000"/>
                        </a:lnSpc>
                        <a:spcBef>
                          <a:spcPts val="0"/>
                        </a:spcBef>
                        <a:spcAft>
                          <a:spcPts val="800"/>
                        </a:spcAft>
                        <a:buFont typeface="Symbol" panose="05050102010706020507" pitchFamily="18" charset="2"/>
                        <a:buChar char=""/>
                      </a:pPr>
                      <a:r>
                        <a:rPr lang="en-US" sz="1600" dirty="0">
                          <a:solidFill>
                            <a:schemeClr val="bg1"/>
                          </a:solidFill>
                          <a:effectLst/>
                          <a:latin typeface="Arial" panose="020B0604020202020204" pitchFamily="34" charset="0"/>
                          <a:cs typeface="Arial" panose="020B0604020202020204" pitchFamily="34" charset="0"/>
                        </a:rPr>
                        <a:t>Testing the model when implemented in a real-life prototype</a:t>
                      </a:r>
                      <a:endParaRPr lang="en-GB" sz="1600" b="1"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chemeClr val="accent6">
                        <a:lumMod val="75000"/>
                      </a:schemeClr>
                    </a:solidFill>
                  </a:tcPr>
                </a:tc>
                <a:extLst>
                  <a:ext uri="{0D108BD9-81ED-4DB2-BD59-A6C34878D82A}">
                    <a16:rowId xmlns:a16="http://schemas.microsoft.com/office/drawing/2014/main" val="895786554"/>
                  </a:ext>
                </a:extLst>
              </a:tr>
            </a:tbl>
          </a:graphicData>
        </a:graphic>
      </p:graphicFrame>
    </p:spTree>
    <p:extLst>
      <p:ext uri="{BB962C8B-B14F-4D97-AF65-F5344CB8AC3E}">
        <p14:creationId xmlns:p14="http://schemas.microsoft.com/office/powerpoint/2010/main" val="1459061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2A350-89D1-4545-A996-78A4F866E8CA}"/>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D25D75C2-EDFE-471F-8796-3AB2E73F70B7}"/>
              </a:ext>
            </a:extLst>
          </p:cNvPr>
          <p:cNvSpPr>
            <a:spLocks noGrp="1"/>
          </p:cNvSpPr>
          <p:nvPr>
            <p:ph idx="1"/>
          </p:nvPr>
        </p:nvSpPr>
        <p:spPr/>
        <p:txBody>
          <a:bodyPr/>
          <a:lstStyle/>
          <a:p>
            <a:pPr marL="0" indent="0">
              <a:buNone/>
            </a:pPr>
            <a:r>
              <a:rPr lang="en-US" sz="2400" dirty="0"/>
              <a:t>Objective: </a:t>
            </a:r>
            <a:r>
              <a:rPr lang="en-US" b="0" dirty="0">
                <a:solidFill>
                  <a:srgbClr val="000000"/>
                </a:solidFill>
                <a:effectLst/>
                <a:latin typeface="Times New Roman" panose="02020603050405020304" pitchFamily="18" charset="0"/>
                <a:ea typeface="Calibri" panose="020F0502020204030204" pitchFamily="34" charset="0"/>
              </a:rPr>
              <a:t>To collect and organize a large image dataset of four categories of garbage; glass, plastic, cans and metal, and paper waste.</a:t>
            </a:r>
          </a:p>
          <a:p>
            <a:pPr marL="0" indent="0">
              <a:buNone/>
            </a:pPr>
            <a:endParaRPr lang="en-US" b="1" dirty="0">
              <a:solidFill>
                <a:srgbClr val="000000"/>
              </a:solidFill>
              <a:effectLst/>
              <a:latin typeface="Times New Roman" panose="02020603050405020304" pitchFamily="18" charset="0"/>
              <a:ea typeface="Calibri" panose="020F0502020204030204" pitchFamily="34" charset="0"/>
            </a:endParaRPr>
          </a:p>
          <a:p>
            <a:pPr marL="0" indent="0">
              <a:buNone/>
            </a:pPr>
            <a:endParaRPr lang="en-US" dirty="0"/>
          </a:p>
        </p:txBody>
      </p:sp>
      <p:pic>
        <p:nvPicPr>
          <p:cNvPr id="8" name="Picture 7">
            <a:extLst>
              <a:ext uri="{FF2B5EF4-FFF2-40B4-BE49-F238E27FC236}">
                <a16:creationId xmlns:a16="http://schemas.microsoft.com/office/drawing/2014/main" id="{8315D2CF-3535-4A5C-851D-E2F66FDC2F6C}"/>
              </a:ext>
            </a:extLst>
          </p:cNvPr>
          <p:cNvPicPr/>
          <p:nvPr/>
        </p:nvPicPr>
        <p:blipFill rotWithShape="1">
          <a:blip r:embed="rId2" cstate="print">
            <a:extLst>
              <a:ext uri="{28A0092B-C50C-407E-A947-70E740481C1C}">
                <a14:useLocalDpi xmlns:a14="http://schemas.microsoft.com/office/drawing/2010/main" val="0"/>
              </a:ext>
            </a:extLst>
          </a:blip>
          <a:srcRect l="30254" t="31543" r="28222" b="7016"/>
          <a:stretch/>
        </p:blipFill>
        <p:spPr>
          <a:xfrm>
            <a:off x="4748463" y="3119425"/>
            <a:ext cx="3497179" cy="2725509"/>
          </a:xfrm>
          <a:prstGeom prst="rect">
            <a:avLst/>
          </a:prstGeom>
        </p:spPr>
      </p:pic>
    </p:spTree>
    <p:extLst>
      <p:ext uri="{BB962C8B-B14F-4D97-AF65-F5344CB8AC3E}">
        <p14:creationId xmlns:p14="http://schemas.microsoft.com/office/powerpoint/2010/main" val="78373123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308</TotalTime>
  <Words>905</Words>
  <Application>Microsoft Office PowerPoint</Application>
  <PresentationFormat>Widescreen</PresentationFormat>
  <Paragraphs>74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Gill Sans MT</vt:lpstr>
      <vt:lpstr>Symbol</vt:lpstr>
      <vt:lpstr>Times New Roman</vt:lpstr>
      <vt:lpstr>Gallery</vt:lpstr>
      <vt:lpstr>DEEP NEURAL NETWORKS FOR AN INTELLIGENT WASTE SORTING SYSTEM </vt:lpstr>
      <vt:lpstr>Introduction</vt:lpstr>
      <vt:lpstr>Problem statement</vt:lpstr>
      <vt:lpstr>OBJECTIVES</vt:lpstr>
      <vt:lpstr>Literature REVIEW</vt:lpstr>
      <vt:lpstr>CONT.</vt:lpstr>
      <vt:lpstr>METHODOLOGY</vt:lpstr>
      <vt:lpstr>PROTOTYPE DEVELOPMENT</vt:lpstr>
      <vt:lpstr>Implementation</vt:lpstr>
      <vt:lpstr>Implementation</vt:lpstr>
      <vt:lpstr>implementation</vt:lpstr>
      <vt:lpstr>PowerPoint Presentation</vt:lpstr>
      <vt:lpstr>THE BIN’S BUILD</vt:lpstr>
      <vt:lpstr>The Bin’s build</vt:lpstr>
      <vt:lpstr>RECOMMENDATIONS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NEURAL NETWORKS FOR AN INTELLIGENT WASTE SORTING SYSTEM </dc:title>
  <dc:creator>SAMMY O.</dc:creator>
  <cp:lastModifiedBy>Brian Ouko</cp:lastModifiedBy>
  <cp:revision>42</cp:revision>
  <dcterms:created xsi:type="dcterms:W3CDTF">2022-07-20T07:20:41Z</dcterms:created>
  <dcterms:modified xsi:type="dcterms:W3CDTF">2022-11-29T08:14:33Z</dcterms:modified>
</cp:coreProperties>
</file>