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Lst>
  <p:sldSz cx="9144000" cy="5143500" type="screen16x9"/>
  <p:notesSz cx="6858000" cy="9144000"/>
  <p:embeddedFontLst>
    <p:embeddedFont>
      <p:font typeface="Lato" panose="020F0502020204030203" pitchFamily="34" charset="0"/>
      <p:regular r:id="rId53"/>
      <p:bold r:id="rId54"/>
      <p:italic r:id="rId55"/>
      <p:boldItalic r:id="rId56"/>
    </p:embeddedFont>
    <p:embeddedFont>
      <p:font typeface="Montserrat" panose="00000500000000000000" pitchFamily="2" charset="0"/>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071" autoAdjust="0"/>
  </p:normalViewPr>
  <p:slideViewPr>
    <p:cSldViewPr snapToGrid="0">
      <p:cViewPr varScale="1">
        <p:scale>
          <a:sx n="110" d="100"/>
          <a:sy n="110" d="100"/>
        </p:scale>
        <p:origin x="1080" y="67"/>
      </p:cViewPr>
      <p:guideLst>
        <p:guide orient="horz" pos="162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93b36b16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093b36b16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93b36b16a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93b36b16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093b36b16a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093b36b16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012924bd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012924bd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012924bd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012924bd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093b36b16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093b36b16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2012924bda_8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2012924bda_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2012924bda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2012924bd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2012924bda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2012924bd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093b36b16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093b36b16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93b36b16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93b36b16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21ce813e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21ce813e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1ce813e9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21ce813e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1ce813e9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1ce813e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1ce813e9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1ce813e9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1ce813e9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21ce813e9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1ce813e9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21ce813e9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1ce813e9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1ce813e9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1ce813e9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21ce813e9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1ce813e9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1ce813e9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1ce813e9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1ce813e9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012924bda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012924bd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In order to achieve this goal, real-time recommender systems need to be able to process big data at near real-time speed. Real-time systems are often used as part of e-commerce websites or mobile apps, where they can recommend products based on what the user is currently doing. For example, if an e-commerce site is selling shoes, it might want to show the user different styles of shoes when they are looking at the "men's sneakers" page.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21ce813e9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21ce813e9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986d227c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986d227c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21ce813e9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21ce813e9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21ce813e96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21ce813e9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21ce813e9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21ce813e9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21ce813e96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21ce813e9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21ce813e96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21ce813e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21ce813e96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21ce813e9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21ce813e96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21ce813e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21ce813e96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21ce813e9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012924bda_8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012924bda_8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21ce813e96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21ce813e9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21ce813e96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21ce813e9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21ce813e96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21ce813e9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21ce813e96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21ce813e9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21ce813e96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21ce813e9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0986d227c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0986d227c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21ce813e96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21ce813e96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093b36b16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093b36b16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a:solidFill>
                  <a:schemeClr val="dk1"/>
                </a:solidFill>
              </a:rPr>
              <a:t>Pros:</a:t>
            </a:r>
            <a:r>
              <a:rPr lang="en">
                <a:solidFill>
                  <a:schemeClr val="dk1"/>
                </a:solidFill>
              </a:rPr>
              <a:t> With graph database we have fast access to both data (user, movie, genre) and relationships between them, which allow us to process queries very fast, enabling using the model for real-time recommendation engines. Another advantage of using a graph database for this model is that it’s easy to visualize and understand the connections and paths with lead us to recommendations.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300">
                <a:solidFill>
                  <a:schemeClr val="dk1"/>
                </a:solidFill>
              </a:rPr>
              <a:t>Cons:</a:t>
            </a:r>
            <a:r>
              <a:rPr lang="en">
                <a:solidFill>
                  <a:schemeClr val="dk1"/>
                </a:solidFill>
              </a:rPr>
              <a:t> It’s hard to evaluate the performance of proposed models without access to real users in real time. It would be nice to expand the model by adding more features and connections.</a:t>
            </a:r>
            <a:endParaRPr>
              <a:solidFill>
                <a:schemeClr val="dk1"/>
              </a:solidFill>
            </a:endParaRPr>
          </a:p>
          <a:p>
            <a:pPr marL="0" lvl="0" indent="0" algn="l" rtl="0">
              <a:lnSpc>
                <a:spcPct val="107000"/>
              </a:lnSpc>
              <a:spcBef>
                <a:spcPts val="1200"/>
              </a:spcBef>
              <a:spcAft>
                <a:spcPts val="0"/>
              </a:spcAft>
              <a:buClr>
                <a:schemeClr val="dk1"/>
              </a:buClr>
              <a:buSzPts val="1100"/>
              <a:buFont typeface="Arial"/>
              <a:buNone/>
            </a:pPr>
            <a:endParaRPr sz="1300">
              <a:solidFill>
                <a:srgbClr val="2E74B5"/>
              </a:solidFill>
            </a:endParaRPr>
          </a:p>
          <a:p>
            <a:pPr marL="0" lvl="0" indent="0" algn="l" rtl="0">
              <a:lnSpc>
                <a:spcPct val="115000"/>
              </a:lnSpc>
              <a:spcBef>
                <a:spcPts val="1800"/>
              </a:spcBef>
              <a:spcAft>
                <a:spcPts val="0"/>
              </a:spcAft>
              <a:buClr>
                <a:schemeClr val="dk1"/>
              </a:buClr>
              <a:buSzPts val="1100"/>
              <a:buFont typeface="Arial"/>
              <a:buNone/>
            </a:pPr>
            <a:r>
              <a:rPr lang="en" sz="1600" b="1">
                <a:solidFill>
                  <a:schemeClr val="dk1"/>
                </a:solidFill>
              </a:rPr>
              <a:t> </a:t>
            </a:r>
            <a:endParaRPr sz="1600" b="1">
              <a:solidFill>
                <a:schemeClr val="dk1"/>
              </a:solidFill>
            </a:endParaRPr>
          </a:p>
          <a:p>
            <a:pPr marL="0" lvl="0" indent="0" algn="l" rtl="0">
              <a:spcBef>
                <a:spcPts val="40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93b36b16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93b36b16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a:solidFill>
                  <a:schemeClr val="dk1"/>
                </a:solidFill>
              </a:rPr>
              <a:t>Pros:</a:t>
            </a:r>
            <a:r>
              <a:rPr lang="en">
                <a:solidFill>
                  <a:schemeClr val="dk1"/>
                </a:solidFill>
              </a:rPr>
              <a:t> With graph database we have fast access to both data (user, movie, genre) and relationships between them, which allow us to process queries very fast, enabling using the model for real-time recommendation engines. Another advantage of using a graph database for this model is that it’s easy to visualize and understand the connections and paths with lead us to recommendations.</a:t>
            </a:r>
            <a:endParaRPr>
              <a:solidFill>
                <a:schemeClr val="dk1"/>
              </a:solidFill>
            </a:endParaRPr>
          </a:p>
          <a:p>
            <a:pPr marL="0" lvl="0" indent="0" algn="l" rtl="0">
              <a:lnSpc>
                <a:spcPct val="115000"/>
              </a:lnSpc>
              <a:spcBef>
                <a:spcPts val="1200"/>
              </a:spcBef>
              <a:spcAft>
                <a:spcPts val="0"/>
              </a:spcAft>
              <a:buNone/>
            </a:pPr>
            <a:r>
              <a:rPr lang="en" sz="1300">
                <a:solidFill>
                  <a:schemeClr val="dk1"/>
                </a:solidFill>
              </a:rPr>
              <a:t>Cons:</a:t>
            </a:r>
            <a:r>
              <a:rPr lang="en">
                <a:solidFill>
                  <a:schemeClr val="dk1"/>
                </a:solidFill>
              </a:rPr>
              <a:t> It’s hard to evaluate the performance of proposed models without access to real users in real time. It would be nice to expand the model by adding more features and connections.</a:t>
            </a:r>
            <a:endParaRPr>
              <a:solidFill>
                <a:schemeClr val="dk1"/>
              </a:solidFill>
            </a:endParaRPr>
          </a:p>
          <a:p>
            <a:pPr marL="0" lvl="0" indent="0" algn="l" rtl="0">
              <a:lnSpc>
                <a:spcPct val="107000"/>
              </a:lnSpc>
              <a:spcBef>
                <a:spcPts val="1200"/>
              </a:spcBef>
              <a:spcAft>
                <a:spcPts val="0"/>
              </a:spcAft>
              <a:buNone/>
            </a:pPr>
            <a:endParaRPr sz="1300">
              <a:solidFill>
                <a:srgbClr val="2E74B5"/>
              </a:solidFill>
            </a:endParaRPr>
          </a:p>
          <a:p>
            <a:pPr marL="0" lvl="0" indent="0" algn="l" rtl="0">
              <a:lnSpc>
                <a:spcPct val="115000"/>
              </a:lnSpc>
              <a:spcBef>
                <a:spcPts val="1800"/>
              </a:spcBef>
              <a:spcAft>
                <a:spcPts val="0"/>
              </a:spcAft>
              <a:buNone/>
            </a:pPr>
            <a:r>
              <a:rPr lang="en" sz="1600" b="1">
                <a:solidFill>
                  <a:schemeClr val="dk1"/>
                </a:solidFill>
              </a:rPr>
              <a:t> </a:t>
            </a:r>
            <a:endParaRPr sz="1600" b="1">
              <a:solidFill>
                <a:schemeClr val="dk1"/>
              </a:solidFill>
            </a:endParaRPr>
          </a:p>
          <a:p>
            <a:pPr marL="0" lvl="0" indent="0" algn="l" rtl="0">
              <a:spcBef>
                <a:spcPts val="40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093b36b1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093b36b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012924bda_8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012924bda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2012924bda_8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2012924bda_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012924bda_8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012924bda_8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93b36b16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093b36b16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 graph databases are a core technology platform of internet giants like Google, Facebook and LinkedIn. But while those pioneers had to build their own in-house data stores from scratch, off-the-shelf graph databases – notably Neo4j – are now available to any business wanting to make the most of real-time recommendation engines.</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Graph technology is a good choice for real-time recommendation. It has the ability to predict user behavior and make recommendations based on it. Graph databases like Neo4j provide a flexible data model that allows you to represent any kind of relationship between entities. This includes not only the typical "product" and "user" relationships, but also any other relationships that are important to your application. For example, you can use a graph database to represent complex groupings of users (such as "friends") or categories of products (such as "books"). As long as there's an edge between two entities, you can use graph technology.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93b36b16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093b36b16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Graph databases are unlike traditional Relational Database Management Systems (RDBMSs) most people are familiar with. RDBMSs house data in a table of columns and rows with little or no relation to each other.</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Graph databases are designed to uncover important relationships between many big data sets. In other words, it can connect the dots between multiple datasets that might otherwise just be sitting useless in silos. And graph databases are already widely used for such purposes.</a:t>
            </a:r>
            <a:endParaRPr>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93b36b16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093b36b16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ovielens.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grouplens.org/datasets/movielen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tmdb/tmdb-movie-metadata"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neo4j.com/" TargetMode="External"/><Relationship Id="rId7" Type="http://schemas.openxmlformats.org/officeDocument/2006/relationships/hyperlink" Target="https://neo4j.com/blog/collaborative-filtering-creating-teams/?ref=browser-guide"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hyperlink" Target="https://neo4j.com/docs/graph-data-science/current/algorithms/similarity-functions/" TargetMode="External"/><Relationship Id="rId5" Type="http://schemas.openxmlformats.org/officeDocument/2006/relationships/hyperlink" Target="https://neo4j.com/blog/real-time-recommendation-engine-data-science/" TargetMode="External"/><Relationship Id="rId4" Type="http://schemas.openxmlformats.org/officeDocument/2006/relationships/hyperlink" Target="https://en.wikipedia.org/wiki/Jaccard_inde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92825" y="1578400"/>
            <a:ext cx="5799600" cy="15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3500">
                <a:latin typeface="Times New Roman"/>
                <a:ea typeface="Times New Roman"/>
                <a:cs typeface="Times New Roman"/>
                <a:sym typeface="Times New Roman"/>
              </a:rPr>
              <a:t>Movie Recommendation System using Graph Database</a:t>
            </a:r>
            <a:endParaRPr sz="3500">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52EE5C09-7BA9-1E79-265B-872F0ADA6724}"/>
              </a:ext>
            </a:extLst>
          </p:cNvPr>
          <p:cNvSpPr>
            <a:spLocks noGrp="1"/>
          </p:cNvSpPr>
          <p:nvPr>
            <p:ph type="subTitle" idx="1"/>
          </p:nvPr>
        </p:nvSpPr>
        <p:spPr>
          <a:xfrm>
            <a:off x="5901368" y="3530070"/>
            <a:ext cx="3470700" cy="506100"/>
          </a:xfrm>
        </p:spPr>
        <p:txBody>
          <a:bodyPr/>
          <a:lstStyle/>
          <a:p>
            <a:r>
              <a:rPr lang="en-AU" dirty="0"/>
              <a:t>Student: NGUYEN KE VAN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299900" cy="8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How graph technology is used in recommendation systems?</a:t>
            </a:r>
            <a:endParaRPr/>
          </a:p>
        </p:txBody>
      </p:sp>
      <p:sp>
        <p:nvSpPr>
          <p:cNvPr id="195" name="Google Shape;195;p22"/>
          <p:cNvSpPr txBox="1">
            <a:spLocks noGrp="1"/>
          </p:cNvSpPr>
          <p:nvPr>
            <p:ph type="body" idx="1"/>
          </p:nvPr>
        </p:nvSpPr>
        <p:spPr>
          <a:xfrm>
            <a:off x="1126200" y="1487850"/>
            <a:ext cx="7471200" cy="32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Times New Roman"/>
                <a:ea typeface="Times New Roman"/>
                <a:cs typeface="Times New Roman"/>
                <a:sym typeface="Times New Roman"/>
              </a:rPr>
              <a:t>There are two main types of recommender systems: </a:t>
            </a:r>
            <a:endParaRPr sz="1400">
              <a:latin typeface="Times New Roman"/>
              <a:ea typeface="Times New Roman"/>
              <a:cs typeface="Times New Roman"/>
              <a:sym typeface="Times New Roman"/>
            </a:endParaRPr>
          </a:p>
          <a:p>
            <a:pPr marL="0" lvl="0" indent="457200" algn="l" rtl="0">
              <a:spcBef>
                <a:spcPts val="1200"/>
              </a:spcBef>
              <a:spcAft>
                <a:spcPts val="0"/>
              </a:spcAft>
              <a:buNone/>
            </a:pPr>
            <a:r>
              <a:rPr lang="en" sz="1400">
                <a:latin typeface="Times New Roman"/>
                <a:ea typeface="Times New Roman"/>
                <a:cs typeface="Times New Roman"/>
                <a:sym typeface="Times New Roman"/>
              </a:rPr>
              <a:t>1) Collaborative filtering methods</a:t>
            </a:r>
            <a:endParaRPr sz="1400">
              <a:latin typeface="Times New Roman"/>
              <a:ea typeface="Times New Roman"/>
              <a:cs typeface="Times New Roman"/>
              <a:sym typeface="Times New Roman"/>
            </a:endParaRPr>
          </a:p>
          <a:p>
            <a:pPr marL="0" lvl="0" indent="457200" algn="l" rtl="0">
              <a:spcBef>
                <a:spcPts val="1200"/>
              </a:spcBef>
              <a:spcAft>
                <a:spcPts val="0"/>
              </a:spcAft>
              <a:buNone/>
            </a:pPr>
            <a:r>
              <a:rPr lang="en" sz="1400">
                <a:latin typeface="Times New Roman"/>
                <a:ea typeface="Times New Roman"/>
                <a:cs typeface="Times New Roman"/>
                <a:sym typeface="Times New Roman"/>
              </a:rPr>
              <a:t>2) Model-based methods</a:t>
            </a:r>
            <a:endParaRPr sz="1400">
              <a:latin typeface="Times New Roman"/>
              <a:ea typeface="Times New Roman"/>
              <a:cs typeface="Times New Roman"/>
              <a:sym typeface="Times New Roman"/>
            </a:endParaRPr>
          </a:p>
          <a:p>
            <a:pPr marL="0" lvl="0" indent="0" algn="l" rtl="0">
              <a:spcBef>
                <a:spcPts val="1200"/>
              </a:spcBef>
              <a:spcAft>
                <a:spcPts val="0"/>
              </a:spcAft>
              <a:buNone/>
            </a:pPr>
            <a:r>
              <a:rPr lang="en" sz="1400">
                <a:latin typeface="Times New Roman"/>
                <a:ea typeface="Times New Roman"/>
                <a:cs typeface="Times New Roman"/>
                <a:sym typeface="Times New Roman"/>
              </a:rPr>
              <a:t>A collaborative filtering method, such as KNN, can predict the movie rating without knowing the attributes of the movies and users. To address this challenge, the graph factorization approach combines the model-based method with the collaborative filtering method to improve prediction accuracy when the rating record is sparse</a:t>
            </a:r>
            <a:endParaRPr sz="1400">
              <a:latin typeface="Times New Roman"/>
              <a:ea typeface="Times New Roman"/>
              <a:cs typeface="Times New Roman"/>
              <a:sym typeface="Times New Roman"/>
            </a:endParaRPr>
          </a:p>
          <a:p>
            <a:pPr marL="0" lvl="0" indent="0" algn="l" rtl="0">
              <a:spcBef>
                <a:spcPts val="1200"/>
              </a:spcBef>
              <a:spcAft>
                <a:spcPts val="1200"/>
              </a:spcAft>
              <a:buNone/>
            </a:pPr>
            <a:r>
              <a:rPr lang="en" sz="1400">
                <a:latin typeface="Times New Roman"/>
                <a:ea typeface="Times New Roman"/>
                <a:cs typeface="Times New Roman"/>
                <a:sym typeface="Times New Roman"/>
              </a:rPr>
              <a:t>Graph factorization is done by breaking down the original dataset into smaller datasets or clusters. This process can be done using graph databases because they are designed to support highly connected data structures and relationships between data points.</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2999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Implementation</a:t>
            </a:r>
            <a:endParaRPr/>
          </a:p>
        </p:txBody>
      </p:sp>
      <p:sp>
        <p:nvSpPr>
          <p:cNvPr id="201" name="Google Shape;201;p23"/>
          <p:cNvSpPr txBox="1">
            <a:spLocks noGrp="1"/>
          </p:cNvSpPr>
          <p:nvPr>
            <p:ph type="body" idx="1"/>
          </p:nvPr>
        </p:nvSpPr>
        <p:spPr>
          <a:xfrm>
            <a:off x="1126200" y="1584075"/>
            <a:ext cx="7052700" cy="2072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200"/>
              </a:spcBef>
              <a:spcAft>
                <a:spcPts val="0"/>
              </a:spcAft>
              <a:buSzPts val="1500"/>
              <a:buFont typeface="Times New Roman"/>
              <a:buAutoNum type="arabicPeriod"/>
            </a:pPr>
            <a:r>
              <a:rPr lang="en" sz="1500">
                <a:latin typeface="Times New Roman"/>
                <a:ea typeface="Times New Roman"/>
                <a:cs typeface="Times New Roman"/>
                <a:sym typeface="Times New Roman"/>
              </a:rPr>
              <a:t>Find suitable dataset and obtain data</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Preprocess data</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Load data to a graph database</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Find and evaluate multiple recommendation schemas. </a:t>
            </a:r>
            <a:endParaRPr sz="1500">
              <a:latin typeface="Times New Roman"/>
              <a:ea typeface="Times New Roman"/>
              <a:cs typeface="Times New Roman"/>
              <a:sym typeface="Times New Roman"/>
            </a:endParaRPr>
          </a:p>
          <a:p>
            <a:pPr marL="457200" lvl="0" indent="-323850" algn="l" rtl="0">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Build app and demo</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body" idx="1"/>
          </p:nvPr>
        </p:nvSpPr>
        <p:spPr>
          <a:xfrm>
            <a:off x="2147850" y="2263650"/>
            <a:ext cx="4848300" cy="6162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2000" b="1">
                <a:latin typeface="Times New Roman"/>
                <a:ea typeface="Times New Roman"/>
                <a:cs typeface="Times New Roman"/>
                <a:sym typeface="Times New Roman"/>
              </a:rPr>
              <a:t>1.  Find suitable dataset and obtain data</a:t>
            </a:r>
            <a:endParaRPr sz="2000" b="1">
              <a:latin typeface="Times New Roman"/>
              <a:ea typeface="Times New Roman"/>
              <a:cs typeface="Times New Roman"/>
              <a:sym typeface="Times New Roman"/>
            </a:endParaRPr>
          </a:p>
        </p:txBody>
      </p:sp>
      <p:sp>
        <p:nvSpPr>
          <p:cNvPr id="207" name="Google Shape;207;p24"/>
          <p:cNvSpPr txBox="1">
            <a:spLocks noGrp="1"/>
          </p:cNvSpPr>
          <p:nvPr>
            <p:ph type="title"/>
          </p:nvPr>
        </p:nvSpPr>
        <p:spPr>
          <a:xfrm>
            <a:off x="1297500" y="393750"/>
            <a:ext cx="72999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Implementation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213" name="Google Shape;213;p25"/>
          <p:cNvSpPr txBox="1">
            <a:spLocks noGrp="1"/>
          </p:cNvSpPr>
          <p:nvPr>
            <p:ph type="body" idx="1"/>
          </p:nvPr>
        </p:nvSpPr>
        <p:spPr>
          <a:xfrm>
            <a:off x="1297500" y="1145650"/>
            <a:ext cx="7038900" cy="22749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en" sz="1700" b="1">
                <a:latin typeface="Times New Roman"/>
                <a:ea typeface="Times New Roman"/>
                <a:cs typeface="Times New Roman"/>
                <a:sym typeface="Times New Roman"/>
              </a:rPr>
              <a:t>MovieLens dataset</a:t>
            </a:r>
            <a:endParaRPr sz="1700" b="1">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Describes 5-star rating and free-text tagging activity from </a:t>
            </a:r>
            <a:r>
              <a:rPr lang="en" sz="1500" u="sng">
                <a:solidFill>
                  <a:schemeClr val="hlink"/>
                </a:solidFill>
                <a:latin typeface="Times New Roman"/>
                <a:ea typeface="Times New Roman"/>
                <a:cs typeface="Times New Roman"/>
                <a:sym typeface="Times New Roman"/>
                <a:hlinkClick r:id="rId3"/>
              </a:rPr>
              <a:t>MovieLens</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It contains 100836 ratings and 3683 tag applications across 9742 movies. </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These data were created by 610 users between March 29, 1996 and September 24, 2018. This dataset was generated on September 26, 2018.</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Download ml-latest-small.zip at this </a:t>
            </a:r>
            <a:r>
              <a:rPr lang="en" sz="1500" u="sng">
                <a:solidFill>
                  <a:schemeClr val="hlink"/>
                </a:solidFill>
                <a:latin typeface="Times New Roman"/>
                <a:ea typeface="Times New Roman"/>
                <a:cs typeface="Times New Roman"/>
                <a:sym typeface="Times New Roman"/>
                <a:hlinkClick r:id="rId4"/>
              </a:rPr>
              <a:t>link</a:t>
            </a:r>
            <a:endParaRPr sz="1500">
              <a:latin typeface="Times New Roman"/>
              <a:ea typeface="Times New Roman"/>
              <a:cs typeface="Times New Roman"/>
              <a:sym typeface="Times New Roman"/>
            </a:endParaRPr>
          </a:p>
          <a:p>
            <a:pPr marL="0" lvl="0" indent="0" algn="l" rtl="0">
              <a:lnSpc>
                <a:spcPct val="150000"/>
              </a:lnSpc>
              <a:spcBef>
                <a:spcPts val="0"/>
              </a:spcBef>
              <a:spcAft>
                <a:spcPts val="1200"/>
              </a:spcAft>
              <a:buNone/>
            </a:pPr>
            <a:endParaRPr sz="1500">
              <a:latin typeface="Times New Roman"/>
              <a:ea typeface="Times New Roman"/>
              <a:cs typeface="Times New Roman"/>
              <a:sym typeface="Times New Roman"/>
            </a:endParaRPr>
          </a:p>
        </p:txBody>
      </p:sp>
      <p:pic>
        <p:nvPicPr>
          <p:cNvPr id="214" name="Google Shape;214;p25"/>
          <p:cNvPicPr preferRelativeResize="0"/>
          <p:nvPr/>
        </p:nvPicPr>
        <p:blipFill>
          <a:blip r:embed="rId5">
            <a:alphaModFix/>
          </a:blip>
          <a:stretch>
            <a:fillRect/>
          </a:stretch>
        </p:blipFill>
        <p:spPr>
          <a:xfrm>
            <a:off x="1682550" y="3487525"/>
            <a:ext cx="6268800" cy="125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220" name="Google Shape;220;p26"/>
          <p:cNvSpPr txBox="1">
            <a:spLocks noGrp="1"/>
          </p:cNvSpPr>
          <p:nvPr>
            <p:ph type="body" idx="1"/>
          </p:nvPr>
        </p:nvSpPr>
        <p:spPr>
          <a:xfrm>
            <a:off x="1297500" y="995025"/>
            <a:ext cx="7038900" cy="2617800"/>
          </a:xfrm>
          <a:prstGeom prst="rect">
            <a:avLst/>
          </a:prstGeom>
        </p:spPr>
        <p:txBody>
          <a:bodyPr spcFirstLastPara="1" wrap="square" lIns="91425" tIns="91425" rIns="91425" bIns="91425" anchor="t" anchorCtr="0">
            <a:noAutofit/>
          </a:bodyPr>
          <a:lstStyle/>
          <a:p>
            <a:pPr marL="0" lvl="0" indent="0" algn="just" rtl="0">
              <a:lnSpc>
                <a:spcPct val="116727"/>
              </a:lnSpc>
              <a:spcBef>
                <a:spcPts val="0"/>
              </a:spcBef>
              <a:spcAft>
                <a:spcPts val="0"/>
              </a:spcAft>
              <a:buNone/>
            </a:pPr>
            <a:r>
              <a:rPr lang="en" sz="1000">
                <a:latin typeface="Times New Roman"/>
                <a:ea typeface="Times New Roman"/>
                <a:cs typeface="Times New Roman"/>
                <a:sym typeface="Times New Roman"/>
              </a:rPr>
              <a:t>	</a:t>
            </a:r>
            <a:r>
              <a:rPr lang="en" sz="1700" b="1">
                <a:latin typeface="Times New Roman"/>
                <a:ea typeface="Times New Roman"/>
                <a:cs typeface="Times New Roman"/>
                <a:sym typeface="Times New Roman"/>
              </a:rPr>
              <a:t>TMDB 5000 Movie Dataset</a:t>
            </a:r>
            <a:endParaRPr sz="1700" b="1">
              <a:latin typeface="Times New Roman"/>
              <a:ea typeface="Times New Roman"/>
              <a:cs typeface="Times New Roman"/>
              <a:sym typeface="Times New Roman"/>
            </a:endParaRPr>
          </a:p>
          <a:p>
            <a:pPr marL="457200" lvl="0" indent="-323850" algn="just" rtl="0">
              <a:lnSpc>
                <a:spcPct val="116727"/>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This dataset was generated from The Movie Database API. </a:t>
            </a:r>
            <a:endParaRPr sz="1500">
              <a:latin typeface="Times New Roman"/>
              <a:ea typeface="Times New Roman"/>
              <a:cs typeface="Times New Roman"/>
              <a:sym typeface="Times New Roman"/>
            </a:endParaRPr>
          </a:p>
          <a:p>
            <a:pPr marL="457200" lvl="0" indent="-323850" algn="just" rtl="0">
              <a:lnSpc>
                <a:spcPct val="116727"/>
              </a:lnSpc>
              <a:spcBef>
                <a:spcPts val="0"/>
              </a:spcBef>
              <a:spcAft>
                <a:spcPts val="0"/>
              </a:spcAft>
              <a:buSzPts val="1500"/>
              <a:buFont typeface="Times New Roman"/>
              <a:buChar char="●"/>
            </a:pPr>
            <a:r>
              <a:rPr lang="en" sz="1500">
                <a:latin typeface="Times New Roman"/>
                <a:ea typeface="Times New Roman"/>
                <a:cs typeface="Times New Roman"/>
                <a:sym typeface="Times New Roman"/>
              </a:rPr>
              <a:t>It contains 2 csv files: </a:t>
            </a:r>
            <a:endParaRPr sz="1500">
              <a:latin typeface="Times New Roman"/>
              <a:ea typeface="Times New Roman"/>
              <a:cs typeface="Times New Roman"/>
              <a:sym typeface="Times New Roman"/>
            </a:endParaRPr>
          </a:p>
          <a:p>
            <a:pPr marL="914400" lvl="1" indent="-323850" algn="just" rtl="0">
              <a:lnSpc>
                <a:spcPct val="116727"/>
              </a:lnSpc>
              <a:spcBef>
                <a:spcPts val="0"/>
              </a:spcBef>
              <a:spcAft>
                <a:spcPts val="0"/>
              </a:spcAft>
              <a:buSzPts val="1500"/>
              <a:buFont typeface="Times New Roman"/>
              <a:buChar char="○"/>
            </a:pPr>
            <a:r>
              <a:rPr lang="en" sz="1500">
                <a:latin typeface="Times New Roman"/>
                <a:ea typeface="Times New Roman"/>
                <a:cs typeface="Times New Roman"/>
                <a:sym typeface="Times New Roman"/>
              </a:rPr>
              <a:t>detailed information about the movie (budget, genres, original language and so forth), </a:t>
            </a:r>
            <a:endParaRPr sz="1500">
              <a:latin typeface="Times New Roman"/>
              <a:ea typeface="Times New Roman"/>
              <a:cs typeface="Times New Roman"/>
              <a:sym typeface="Times New Roman"/>
            </a:endParaRPr>
          </a:p>
          <a:p>
            <a:pPr marL="914400" lvl="1" indent="-323850" algn="just" rtl="0">
              <a:lnSpc>
                <a:spcPct val="116727"/>
              </a:lnSpc>
              <a:spcBef>
                <a:spcPts val="0"/>
              </a:spcBef>
              <a:spcAft>
                <a:spcPts val="0"/>
              </a:spcAft>
              <a:buSzPts val="1500"/>
              <a:buFont typeface="Times New Roman"/>
              <a:buChar char="○"/>
            </a:pPr>
            <a:r>
              <a:rPr lang="en" sz="1500">
                <a:latin typeface="Times New Roman"/>
                <a:ea typeface="Times New Roman"/>
                <a:cs typeface="Times New Roman"/>
                <a:sym typeface="Times New Roman"/>
              </a:rPr>
              <a:t>contains movies credits – actors, directors, producers. Only one of two csv files with credentials will be used.</a:t>
            </a:r>
            <a:endParaRPr sz="1500">
              <a:latin typeface="Times New Roman"/>
              <a:ea typeface="Times New Roman"/>
              <a:cs typeface="Times New Roman"/>
              <a:sym typeface="Times New Roman"/>
            </a:endParaRPr>
          </a:p>
          <a:p>
            <a:pPr marL="457200" lvl="0" indent="-323850" algn="just" rtl="0">
              <a:lnSpc>
                <a:spcPct val="116727"/>
              </a:lnSpc>
              <a:spcBef>
                <a:spcPts val="0"/>
              </a:spcBef>
              <a:spcAft>
                <a:spcPts val="0"/>
              </a:spcAft>
              <a:buSzPts val="1500"/>
              <a:buFont typeface="Times New Roman"/>
              <a:buChar char="●"/>
            </a:pPr>
            <a:r>
              <a:rPr lang="en" sz="1500">
                <a:latin typeface="Times New Roman"/>
                <a:ea typeface="Times New Roman"/>
                <a:cs typeface="Times New Roman"/>
                <a:sym typeface="Times New Roman"/>
              </a:rPr>
              <a:t>Compressed size of tmdb_5000_credits.csv file: 7.64 MB; uncompressed: 39 MB.</a:t>
            </a:r>
            <a:endParaRPr sz="1500">
              <a:latin typeface="Times New Roman"/>
              <a:ea typeface="Times New Roman"/>
              <a:cs typeface="Times New Roman"/>
              <a:sym typeface="Times New Roman"/>
            </a:endParaRPr>
          </a:p>
          <a:p>
            <a:pPr marL="457200" lvl="0" indent="-323850" algn="just" rtl="0">
              <a:lnSpc>
                <a:spcPct val="116727"/>
              </a:lnSpc>
              <a:spcBef>
                <a:spcPts val="0"/>
              </a:spcBef>
              <a:spcAft>
                <a:spcPts val="0"/>
              </a:spcAft>
              <a:buSzPts val="1500"/>
              <a:buFont typeface="Times New Roman"/>
              <a:buChar char="●"/>
            </a:pPr>
            <a:r>
              <a:rPr lang="en" sz="1500">
                <a:latin typeface="Times New Roman"/>
                <a:ea typeface="Times New Roman"/>
                <a:cs typeface="Times New Roman"/>
                <a:sym typeface="Times New Roman"/>
              </a:rPr>
              <a:t>Download at this </a:t>
            </a:r>
            <a:r>
              <a:rPr lang="en" sz="1500" u="sng">
                <a:solidFill>
                  <a:schemeClr val="hlink"/>
                </a:solidFill>
                <a:latin typeface="Times New Roman"/>
                <a:ea typeface="Times New Roman"/>
                <a:cs typeface="Times New Roman"/>
                <a:sym typeface="Times New Roman"/>
                <a:hlinkClick r:id="rId3"/>
              </a:rPr>
              <a:t>link</a:t>
            </a:r>
            <a:endParaRPr sz="1500">
              <a:latin typeface="Times New Roman"/>
              <a:ea typeface="Times New Roman"/>
              <a:cs typeface="Times New Roman"/>
              <a:sym typeface="Times New Roman"/>
            </a:endParaRPr>
          </a:p>
          <a:p>
            <a:pPr marL="0" lvl="0" indent="0" algn="just" rtl="0">
              <a:lnSpc>
                <a:spcPct val="116727"/>
              </a:lnSpc>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1200"/>
              </a:spcAft>
              <a:buNone/>
            </a:pPr>
            <a:endParaRPr sz="1900"/>
          </a:p>
        </p:txBody>
      </p:sp>
      <p:pic>
        <p:nvPicPr>
          <p:cNvPr id="221" name="Google Shape;221;p26"/>
          <p:cNvPicPr preferRelativeResize="0"/>
          <p:nvPr/>
        </p:nvPicPr>
        <p:blipFill>
          <a:blip r:embed="rId4">
            <a:alphaModFix/>
          </a:blip>
          <a:stretch>
            <a:fillRect/>
          </a:stretch>
        </p:blipFill>
        <p:spPr>
          <a:xfrm>
            <a:off x="1001450" y="3660275"/>
            <a:ext cx="7630981" cy="122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body" idx="1"/>
          </p:nvPr>
        </p:nvSpPr>
        <p:spPr>
          <a:xfrm>
            <a:off x="2727000" y="2239800"/>
            <a:ext cx="3690000" cy="778200"/>
          </a:xfrm>
          <a:prstGeom prst="rect">
            <a:avLst/>
          </a:prstGeom>
        </p:spPr>
        <p:txBody>
          <a:bodyPr spcFirstLastPara="1" wrap="square" lIns="91425" tIns="91425" rIns="91425" bIns="91425" anchor="t" anchorCtr="0">
            <a:noAutofit/>
          </a:bodyPr>
          <a:lstStyle/>
          <a:p>
            <a:pPr marL="0" lvl="0" indent="0" algn="ctr" rtl="0">
              <a:spcBef>
                <a:spcPts val="1200"/>
              </a:spcBef>
              <a:spcAft>
                <a:spcPts val="1200"/>
              </a:spcAft>
              <a:buNone/>
            </a:pPr>
            <a:r>
              <a:rPr lang="en" sz="2000" b="1">
                <a:latin typeface="Times New Roman"/>
                <a:ea typeface="Times New Roman"/>
                <a:cs typeface="Times New Roman"/>
                <a:sym typeface="Times New Roman"/>
              </a:rPr>
              <a:t>2. Preprocess data &amp; Load data to graph database</a:t>
            </a:r>
            <a:endParaRPr sz="2000" b="1">
              <a:latin typeface="Times New Roman"/>
              <a:ea typeface="Times New Roman"/>
              <a:cs typeface="Times New Roman"/>
              <a:sym typeface="Times New Roman"/>
            </a:endParaRPr>
          </a:p>
        </p:txBody>
      </p:sp>
      <p:sp>
        <p:nvSpPr>
          <p:cNvPr id="227" name="Google Shape;227;p27"/>
          <p:cNvSpPr txBox="1">
            <a:spLocks noGrp="1"/>
          </p:cNvSpPr>
          <p:nvPr>
            <p:ph type="title"/>
          </p:nvPr>
        </p:nvSpPr>
        <p:spPr>
          <a:xfrm>
            <a:off x="1297500" y="393750"/>
            <a:ext cx="72999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Implementation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reading and preprocessing</a:t>
            </a:r>
            <a:endParaRPr/>
          </a:p>
        </p:txBody>
      </p:sp>
      <p:sp>
        <p:nvSpPr>
          <p:cNvPr id="233" name="Google Shape;233;p28"/>
          <p:cNvSpPr txBox="1">
            <a:spLocks noGrp="1"/>
          </p:cNvSpPr>
          <p:nvPr>
            <p:ph type="body" idx="1"/>
          </p:nvPr>
        </p:nvSpPr>
        <p:spPr>
          <a:xfrm>
            <a:off x="4837350" y="1567550"/>
            <a:ext cx="3499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2"/>
                </a:solidFill>
                <a:latin typeface="Times New Roman"/>
                <a:ea typeface="Times New Roman"/>
                <a:cs typeface="Times New Roman"/>
                <a:sym typeface="Times New Roman"/>
              </a:rPr>
              <a:t>Neo4j</a:t>
            </a:r>
            <a:r>
              <a:rPr lang="en" sz="1500">
                <a:latin typeface="Times New Roman"/>
                <a:ea typeface="Times New Roman"/>
                <a:cs typeface="Times New Roman"/>
                <a:sym typeface="Times New Roman"/>
              </a:rPr>
              <a:t> started as a </a:t>
            </a:r>
            <a:r>
              <a:rPr lang="en" sz="1500" b="1">
                <a:latin typeface="Times New Roman"/>
                <a:ea typeface="Times New Roman"/>
                <a:cs typeface="Times New Roman"/>
                <a:sym typeface="Times New Roman"/>
              </a:rPr>
              <a:t>graph database</a:t>
            </a:r>
            <a:r>
              <a:rPr lang="en" sz="1500">
                <a:latin typeface="Times New Roman"/>
                <a:ea typeface="Times New Roman"/>
                <a:cs typeface="Times New Roman"/>
                <a:sym typeface="Times New Roman"/>
              </a:rPr>
              <a:t> and has evolved into a rich ecosystem with many tools, applications, and libraries, which allows you to integrate graph technologies with your working environment such as:</a:t>
            </a:r>
            <a:endParaRPr sz="1500">
              <a:latin typeface="Times New Roman"/>
              <a:ea typeface="Times New Roman"/>
              <a:cs typeface="Times New Roman"/>
              <a:sym typeface="Times New Roman"/>
            </a:endParaRPr>
          </a:p>
          <a:p>
            <a:pPr marL="457200" lvl="0" indent="-323850" algn="l" rtl="0">
              <a:spcBef>
                <a:spcPts val="1200"/>
              </a:spcBef>
              <a:spcAft>
                <a:spcPts val="0"/>
              </a:spcAft>
              <a:buSzPts val="1500"/>
              <a:buFont typeface="Times New Roman"/>
              <a:buChar char="-"/>
            </a:pPr>
            <a:r>
              <a:rPr lang="en" sz="1500">
                <a:latin typeface="Times New Roman"/>
                <a:ea typeface="Times New Roman"/>
                <a:cs typeface="Times New Roman"/>
                <a:sym typeface="Times New Roman"/>
              </a:rPr>
              <a:t>Neo4j Graph Database</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Neo4j Aura</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Neo4j Graph Data Science</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Cypher Query Language</a:t>
            </a:r>
            <a:endParaRPr sz="1500">
              <a:latin typeface="Times New Roman"/>
              <a:ea typeface="Times New Roman"/>
              <a:cs typeface="Times New Roman"/>
              <a:sym typeface="Times New Roman"/>
            </a:endParaRPr>
          </a:p>
        </p:txBody>
      </p:sp>
      <p:pic>
        <p:nvPicPr>
          <p:cNvPr id="234" name="Google Shape;234;p28"/>
          <p:cNvPicPr preferRelativeResize="0"/>
          <p:nvPr/>
        </p:nvPicPr>
        <p:blipFill>
          <a:blip r:embed="rId3">
            <a:alphaModFix/>
          </a:blip>
          <a:stretch>
            <a:fillRect/>
          </a:stretch>
        </p:blipFill>
        <p:spPr>
          <a:xfrm>
            <a:off x="447475" y="1472275"/>
            <a:ext cx="3752850" cy="1219200"/>
          </a:xfrm>
          <a:prstGeom prst="rect">
            <a:avLst/>
          </a:prstGeom>
          <a:noFill/>
          <a:ln>
            <a:noFill/>
          </a:ln>
        </p:spPr>
      </p:pic>
      <p:pic>
        <p:nvPicPr>
          <p:cNvPr id="235" name="Google Shape;235;p28"/>
          <p:cNvPicPr preferRelativeResize="0"/>
          <p:nvPr/>
        </p:nvPicPr>
        <p:blipFill>
          <a:blip r:embed="rId4">
            <a:alphaModFix/>
          </a:blip>
          <a:stretch>
            <a:fillRect/>
          </a:stretch>
        </p:blipFill>
        <p:spPr>
          <a:xfrm>
            <a:off x="447475" y="2930282"/>
            <a:ext cx="3752850" cy="17017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reading and preprocessing</a:t>
            </a:r>
            <a:endParaRPr/>
          </a:p>
        </p:txBody>
      </p:sp>
      <p:sp>
        <p:nvSpPr>
          <p:cNvPr id="241" name="Google Shape;241;p29"/>
          <p:cNvSpPr txBox="1">
            <a:spLocks noGrp="1"/>
          </p:cNvSpPr>
          <p:nvPr>
            <p:ph type="body" idx="1"/>
          </p:nvPr>
        </p:nvSpPr>
        <p:spPr>
          <a:xfrm>
            <a:off x="2669400" y="4104300"/>
            <a:ext cx="3805200" cy="5667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 sz="1500">
                <a:latin typeface="Times New Roman"/>
                <a:ea typeface="Times New Roman"/>
                <a:cs typeface="Times New Roman"/>
                <a:sym typeface="Times New Roman"/>
              </a:rPr>
              <a:t>Load file into </a:t>
            </a:r>
            <a:r>
              <a:rPr lang="en" sz="1500" b="1">
                <a:latin typeface="Times New Roman"/>
                <a:ea typeface="Times New Roman"/>
                <a:cs typeface="Times New Roman"/>
                <a:sym typeface="Times New Roman"/>
              </a:rPr>
              <a:t>Neo4j</a:t>
            </a:r>
            <a:r>
              <a:rPr lang="en" sz="1500">
                <a:latin typeface="Times New Roman"/>
                <a:ea typeface="Times New Roman"/>
                <a:cs typeface="Times New Roman"/>
                <a:sym typeface="Times New Roman"/>
              </a:rPr>
              <a:t> using </a:t>
            </a:r>
            <a:r>
              <a:rPr lang="en" sz="1500" b="1">
                <a:latin typeface="Times New Roman"/>
                <a:ea typeface="Times New Roman"/>
                <a:cs typeface="Times New Roman"/>
                <a:sym typeface="Times New Roman"/>
              </a:rPr>
              <a:t>Cypher</a:t>
            </a:r>
            <a:r>
              <a:rPr lang="en" sz="1500">
                <a:latin typeface="Times New Roman"/>
                <a:ea typeface="Times New Roman"/>
                <a:cs typeface="Times New Roman"/>
                <a:sym typeface="Times New Roman"/>
              </a:rPr>
              <a:t> language</a:t>
            </a:r>
            <a:endParaRPr sz="1500">
              <a:latin typeface="Times New Roman"/>
              <a:ea typeface="Times New Roman"/>
              <a:cs typeface="Times New Roman"/>
              <a:sym typeface="Times New Roman"/>
            </a:endParaRPr>
          </a:p>
        </p:txBody>
      </p:sp>
      <p:pic>
        <p:nvPicPr>
          <p:cNvPr id="242" name="Google Shape;242;p29"/>
          <p:cNvPicPr preferRelativeResize="0"/>
          <p:nvPr/>
        </p:nvPicPr>
        <p:blipFill>
          <a:blip r:embed="rId3">
            <a:alphaModFix/>
          </a:blip>
          <a:stretch>
            <a:fillRect/>
          </a:stretch>
        </p:blipFill>
        <p:spPr>
          <a:xfrm>
            <a:off x="96225" y="1567550"/>
            <a:ext cx="4337251" cy="1082925"/>
          </a:xfrm>
          <a:prstGeom prst="rect">
            <a:avLst/>
          </a:prstGeom>
          <a:noFill/>
          <a:ln>
            <a:noFill/>
          </a:ln>
        </p:spPr>
      </p:pic>
      <p:pic>
        <p:nvPicPr>
          <p:cNvPr id="243" name="Google Shape;243;p29"/>
          <p:cNvPicPr preferRelativeResize="0"/>
          <p:nvPr/>
        </p:nvPicPr>
        <p:blipFill>
          <a:blip r:embed="rId4">
            <a:alphaModFix/>
          </a:blip>
          <a:stretch>
            <a:fillRect/>
          </a:stretch>
        </p:blipFill>
        <p:spPr>
          <a:xfrm>
            <a:off x="4627400" y="1567550"/>
            <a:ext cx="4337251" cy="1082925"/>
          </a:xfrm>
          <a:prstGeom prst="rect">
            <a:avLst/>
          </a:prstGeom>
          <a:noFill/>
          <a:ln>
            <a:noFill/>
          </a:ln>
        </p:spPr>
      </p:pic>
      <p:pic>
        <p:nvPicPr>
          <p:cNvPr id="244" name="Google Shape;244;p29"/>
          <p:cNvPicPr preferRelativeResize="0"/>
          <p:nvPr/>
        </p:nvPicPr>
        <p:blipFill>
          <a:blip r:embed="rId5">
            <a:alphaModFix/>
          </a:blip>
          <a:stretch>
            <a:fillRect/>
          </a:stretch>
        </p:blipFill>
        <p:spPr>
          <a:xfrm>
            <a:off x="96225" y="2835925"/>
            <a:ext cx="4337250" cy="1082925"/>
          </a:xfrm>
          <a:prstGeom prst="rect">
            <a:avLst/>
          </a:prstGeom>
          <a:noFill/>
          <a:ln>
            <a:noFill/>
          </a:ln>
        </p:spPr>
      </p:pic>
      <p:pic>
        <p:nvPicPr>
          <p:cNvPr id="245" name="Google Shape;245;p29"/>
          <p:cNvPicPr preferRelativeResize="0"/>
          <p:nvPr/>
        </p:nvPicPr>
        <p:blipFill>
          <a:blip r:embed="rId6">
            <a:alphaModFix/>
          </a:blip>
          <a:stretch>
            <a:fillRect/>
          </a:stretch>
        </p:blipFill>
        <p:spPr>
          <a:xfrm>
            <a:off x="4572000" y="2835925"/>
            <a:ext cx="4337250" cy="108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reading and preprocessing</a:t>
            </a:r>
            <a:endParaRPr/>
          </a:p>
        </p:txBody>
      </p:sp>
      <p:pic>
        <p:nvPicPr>
          <p:cNvPr id="251" name="Google Shape;251;p30"/>
          <p:cNvPicPr preferRelativeResize="0"/>
          <p:nvPr/>
        </p:nvPicPr>
        <p:blipFill>
          <a:blip r:embed="rId3">
            <a:alphaModFix/>
          </a:blip>
          <a:stretch>
            <a:fillRect/>
          </a:stretch>
        </p:blipFill>
        <p:spPr>
          <a:xfrm>
            <a:off x="1522050" y="1030550"/>
            <a:ext cx="6201950" cy="3098250"/>
          </a:xfrm>
          <a:prstGeom prst="rect">
            <a:avLst/>
          </a:prstGeom>
          <a:noFill/>
          <a:ln>
            <a:noFill/>
          </a:ln>
        </p:spPr>
      </p:pic>
      <p:sp>
        <p:nvSpPr>
          <p:cNvPr id="252" name="Google Shape;252;p30"/>
          <p:cNvSpPr txBox="1">
            <a:spLocks noGrp="1"/>
          </p:cNvSpPr>
          <p:nvPr>
            <p:ph type="body" idx="1"/>
          </p:nvPr>
        </p:nvSpPr>
        <p:spPr>
          <a:xfrm>
            <a:off x="2624225" y="4260000"/>
            <a:ext cx="3850500" cy="8133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1500">
                <a:latin typeface="Times New Roman"/>
                <a:ea typeface="Times New Roman"/>
                <a:cs typeface="Times New Roman"/>
                <a:sym typeface="Times New Roman"/>
              </a:rPr>
              <a:t>The graph illustrates the relationship between genres, actors and director of a movie which named “Harry Potter and the Sorcerer's Stone ”</a:t>
            </a:r>
            <a:endParaRPr sz="1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body" idx="1"/>
          </p:nvPr>
        </p:nvSpPr>
        <p:spPr>
          <a:xfrm>
            <a:off x="1374900" y="2322900"/>
            <a:ext cx="6394200" cy="4977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2000" b="1">
                <a:latin typeface="Times New Roman"/>
                <a:ea typeface="Times New Roman"/>
                <a:cs typeface="Times New Roman"/>
                <a:sym typeface="Times New Roman"/>
              </a:rPr>
              <a:t>3. Find and evaluate multiple recommendation schemas. </a:t>
            </a:r>
            <a:endParaRPr sz="2000" b="1">
              <a:latin typeface="Times New Roman"/>
              <a:ea typeface="Times New Roman"/>
              <a:cs typeface="Times New Roman"/>
              <a:sym typeface="Times New Roman"/>
            </a:endParaRPr>
          </a:p>
        </p:txBody>
      </p:sp>
      <p:sp>
        <p:nvSpPr>
          <p:cNvPr id="258" name="Google Shape;258;p31"/>
          <p:cNvSpPr txBox="1">
            <a:spLocks noGrp="1"/>
          </p:cNvSpPr>
          <p:nvPr>
            <p:ph type="title"/>
          </p:nvPr>
        </p:nvSpPr>
        <p:spPr>
          <a:xfrm>
            <a:off x="1297500" y="393750"/>
            <a:ext cx="72999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5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Introduction</a:t>
            </a:r>
            <a:endParaRPr/>
          </a:p>
        </p:txBody>
      </p:sp>
      <p:sp>
        <p:nvSpPr>
          <p:cNvPr id="141" name="Google Shape;141;p14"/>
          <p:cNvSpPr txBox="1">
            <a:spLocks noGrp="1"/>
          </p:cNvSpPr>
          <p:nvPr>
            <p:ph type="body" idx="1"/>
          </p:nvPr>
        </p:nvSpPr>
        <p:spPr>
          <a:xfrm>
            <a:off x="1297500" y="1752600"/>
            <a:ext cx="7038900" cy="1638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500" b="1" u="sng">
                <a:latin typeface="Times New Roman"/>
                <a:ea typeface="Times New Roman"/>
                <a:cs typeface="Times New Roman"/>
                <a:sym typeface="Times New Roman"/>
              </a:rPr>
              <a:t>Problem Statement:</a:t>
            </a:r>
            <a:r>
              <a:rPr lang="en" sz="1500">
                <a:latin typeface="Times New Roman"/>
                <a:ea typeface="Times New Roman"/>
                <a:cs typeface="Times New Roman"/>
                <a:sym typeface="Times New Roman"/>
              </a:rPr>
              <a:t>    The goal of this project is to develop the model which will allow us to find movie recommendation based on user’s previous experience. We’ll use neo4J graph database as a tool and use 2 datasets: MovieLens, which contains ratings and tag applications applied toward movies by users, and TMDB 5000 Movie Dataset, which contains, among other, credits data for movies.</a:t>
            </a:r>
            <a:endParaRPr sz="1500">
              <a:latin typeface="Times New Roman"/>
              <a:ea typeface="Times New Roman"/>
              <a:cs typeface="Times New Roman"/>
              <a:sym typeface="Times New Roman"/>
            </a:endParaRPr>
          </a:p>
          <a:p>
            <a:pPr marL="0" lvl="0" indent="0" algn="l" rtl="0">
              <a:spcBef>
                <a:spcPts val="1200"/>
              </a:spcBef>
              <a:spcAft>
                <a:spcPts val="1200"/>
              </a:spcAft>
              <a:buNone/>
            </a:pP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a:spLocks noGrp="1"/>
          </p:cNvSpPr>
          <p:nvPr>
            <p:ph type="title"/>
          </p:nvPr>
        </p:nvSpPr>
        <p:spPr>
          <a:xfrm>
            <a:off x="1297500" y="393750"/>
            <a:ext cx="7299900" cy="5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Implementation</a:t>
            </a:r>
            <a:endParaRPr/>
          </a:p>
        </p:txBody>
      </p:sp>
      <p:sp>
        <p:nvSpPr>
          <p:cNvPr id="264" name="Google Shape;264;p32"/>
          <p:cNvSpPr txBox="1">
            <a:spLocks noGrp="1"/>
          </p:cNvSpPr>
          <p:nvPr>
            <p:ph type="body" idx="1"/>
          </p:nvPr>
        </p:nvSpPr>
        <p:spPr>
          <a:xfrm>
            <a:off x="2846700" y="2309700"/>
            <a:ext cx="3450600" cy="5241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2000" b="1">
                <a:latin typeface="Times New Roman"/>
                <a:ea typeface="Times New Roman"/>
                <a:cs typeface="Times New Roman"/>
                <a:sym typeface="Times New Roman"/>
              </a:rPr>
              <a:t>3.1. Content-Based Filtering</a:t>
            </a:r>
            <a:endParaRPr sz="2000" b="1">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
        <p:nvSpPr>
          <p:cNvPr id="270" name="Google Shape;270;p33"/>
          <p:cNvSpPr txBox="1">
            <a:spLocks noGrp="1"/>
          </p:cNvSpPr>
          <p:nvPr>
            <p:ph type="body" idx="1"/>
          </p:nvPr>
        </p:nvSpPr>
        <p:spPr>
          <a:xfrm>
            <a:off x="782700" y="1951050"/>
            <a:ext cx="7578600" cy="12414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1700">
                <a:latin typeface="Times New Roman"/>
                <a:ea typeface="Times New Roman"/>
                <a:cs typeface="Times New Roman"/>
                <a:sym typeface="Times New Roman"/>
              </a:rPr>
              <a:t>The goal of content-based filtering is to find similar items, using attributes (or traits) of the item. Using our movie data, one way we could define similarity is movies that have common genres.</a:t>
            </a:r>
            <a:endParaRPr sz="17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body" idx="1"/>
          </p:nvPr>
        </p:nvSpPr>
        <p:spPr>
          <a:xfrm>
            <a:off x="1211850" y="1153100"/>
            <a:ext cx="7471200" cy="37614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Similarity Based on Common Genres:</a:t>
            </a:r>
            <a:endParaRPr sz="1700" b="1">
              <a:latin typeface="Times New Roman"/>
              <a:ea typeface="Times New Roman"/>
              <a:cs typeface="Times New Roman"/>
              <a:sym typeface="Times New Roman"/>
            </a:endParaRPr>
          </a:p>
          <a:p>
            <a:pPr marL="0" lvl="0" indent="0" algn="l" rtl="0">
              <a:spcBef>
                <a:spcPts val="600"/>
              </a:spcBef>
              <a:spcAft>
                <a:spcPts val="0"/>
              </a:spcAft>
              <a:buNone/>
            </a:pPr>
            <a:r>
              <a:rPr lang="en" sz="1700">
                <a:latin typeface="Times New Roman"/>
                <a:ea typeface="Times New Roman"/>
                <a:cs typeface="Times New Roman"/>
                <a:sym typeface="Times New Roman"/>
              </a:rPr>
              <a:t>	Ex: Find movies most similar to movie having title “Inception” based on shared genres</a:t>
            </a:r>
            <a:endParaRPr sz="1700">
              <a:latin typeface="Times New Roman"/>
              <a:ea typeface="Times New Roman"/>
              <a:cs typeface="Times New Roman"/>
              <a:sym typeface="Times New Roman"/>
            </a:endParaRPr>
          </a:p>
          <a:p>
            <a:pPr marL="914400" lvl="0" indent="0" algn="l" rtl="0">
              <a:spcBef>
                <a:spcPts val="600"/>
              </a:spcBef>
              <a:spcAft>
                <a:spcPts val="0"/>
              </a:spcAft>
              <a:buNone/>
            </a:pPr>
            <a:r>
              <a:rPr lang="en" sz="1500">
                <a:solidFill>
                  <a:schemeClr val="dk2"/>
                </a:solidFill>
                <a:latin typeface="Times New Roman"/>
                <a:ea typeface="Times New Roman"/>
                <a:cs typeface="Times New Roman"/>
                <a:sym typeface="Times New Roman"/>
              </a:rPr>
              <a:t>MATCH (m:Movie)-[:IN_GENRE]-&gt;(g:Genre)</a:t>
            </a:r>
            <a:endParaRPr sz="1500">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sz="1500">
                <a:solidFill>
                  <a:schemeClr val="dk2"/>
                </a:solidFill>
                <a:latin typeface="Times New Roman"/>
                <a:ea typeface="Times New Roman"/>
                <a:cs typeface="Times New Roman"/>
                <a:sym typeface="Times New Roman"/>
              </a:rPr>
              <a:t>              &lt;-[:IN_GENRE]-(rec:Movie)</a:t>
            </a:r>
            <a:endParaRPr sz="1500">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sz="1500">
                <a:solidFill>
                  <a:schemeClr val="dk2"/>
                </a:solidFill>
                <a:latin typeface="Times New Roman"/>
                <a:ea typeface="Times New Roman"/>
                <a:cs typeface="Times New Roman"/>
                <a:sym typeface="Times New Roman"/>
              </a:rPr>
              <a:t>WHERE m.title = 'Inception'</a:t>
            </a:r>
            <a:endParaRPr sz="1500">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sz="1500">
                <a:solidFill>
                  <a:schemeClr val="dk2"/>
                </a:solidFill>
                <a:latin typeface="Times New Roman"/>
                <a:ea typeface="Times New Roman"/>
                <a:cs typeface="Times New Roman"/>
                <a:sym typeface="Times New Roman"/>
              </a:rPr>
              <a:t>WITH rec, collect(g.name) AS genres, count(*) AS commonGenres</a:t>
            </a:r>
            <a:endParaRPr sz="1500">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sz="1500">
                <a:solidFill>
                  <a:schemeClr val="dk2"/>
                </a:solidFill>
                <a:latin typeface="Times New Roman"/>
                <a:ea typeface="Times New Roman"/>
                <a:cs typeface="Times New Roman"/>
                <a:sym typeface="Times New Roman"/>
              </a:rPr>
              <a:t>RETURN rec.title, genres, commonGenres</a:t>
            </a:r>
            <a:endParaRPr sz="1500">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sz="1500">
                <a:solidFill>
                  <a:schemeClr val="dk2"/>
                </a:solidFill>
                <a:latin typeface="Times New Roman"/>
                <a:ea typeface="Times New Roman"/>
                <a:cs typeface="Times New Roman"/>
                <a:sym typeface="Times New Roman"/>
              </a:rPr>
              <a:t>ORDER BY commonGenres DESC LIMIT 10;</a:t>
            </a:r>
            <a:endParaRPr sz="15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600"/>
              </a:spcAft>
              <a:buNone/>
            </a:pPr>
            <a:endParaRPr sz="1700">
              <a:latin typeface="Times New Roman"/>
              <a:ea typeface="Times New Roman"/>
              <a:cs typeface="Times New Roman"/>
              <a:sym typeface="Times New Roman"/>
            </a:endParaRPr>
          </a:p>
        </p:txBody>
      </p:sp>
      <p:sp>
        <p:nvSpPr>
          <p:cNvPr id="276" name="Google Shape;276;p34"/>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body" idx="1"/>
          </p:nvPr>
        </p:nvSpPr>
        <p:spPr>
          <a:xfrm>
            <a:off x="1211850" y="1087300"/>
            <a:ext cx="7471200" cy="34674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a:latin typeface="Times New Roman"/>
                <a:ea typeface="Times New Roman"/>
                <a:cs typeface="Times New Roman"/>
                <a:sym typeface="Times New Roman"/>
              </a:rPr>
              <a:t>Similarity Based on Common Genres:</a:t>
            </a:r>
            <a:endParaRPr sz="1700">
              <a:latin typeface="Times New Roman"/>
              <a:ea typeface="Times New Roman"/>
              <a:cs typeface="Times New Roman"/>
              <a:sym typeface="Times New Roman"/>
            </a:endParaRPr>
          </a:p>
          <a:p>
            <a:pPr marL="0" lvl="0" indent="0" algn="l" rtl="0">
              <a:spcBef>
                <a:spcPts val="600"/>
              </a:spcBef>
              <a:spcAft>
                <a:spcPts val="0"/>
              </a:spcAft>
              <a:buNone/>
            </a:pPr>
            <a:r>
              <a:rPr lang="en" sz="1700">
                <a:latin typeface="Times New Roman"/>
                <a:ea typeface="Times New Roman"/>
                <a:cs typeface="Times New Roman"/>
                <a:sym typeface="Times New Roman"/>
              </a:rPr>
              <a:t>	Ex: Find movies most similar to movie having title “Inception” based on shared genres</a:t>
            </a:r>
            <a:endParaRPr sz="1700">
              <a:latin typeface="Times New Roman"/>
              <a:ea typeface="Times New Roman"/>
              <a:cs typeface="Times New Roman"/>
              <a:sym typeface="Times New Roman"/>
            </a:endParaRPr>
          </a:p>
          <a:p>
            <a:pPr marL="0" lvl="0" indent="0" algn="l" rtl="0">
              <a:spcBef>
                <a:spcPts val="600"/>
              </a:spcBef>
              <a:spcAft>
                <a:spcPts val="0"/>
              </a:spcAft>
              <a:buNone/>
            </a:pPr>
            <a:endParaRPr sz="17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600"/>
              </a:spcAft>
              <a:buNone/>
            </a:pPr>
            <a:endParaRPr sz="1700">
              <a:latin typeface="Times New Roman"/>
              <a:ea typeface="Times New Roman"/>
              <a:cs typeface="Times New Roman"/>
              <a:sym typeface="Times New Roman"/>
            </a:endParaRPr>
          </a:p>
        </p:txBody>
      </p:sp>
      <p:pic>
        <p:nvPicPr>
          <p:cNvPr id="282" name="Google Shape;282;p35"/>
          <p:cNvPicPr preferRelativeResize="0"/>
          <p:nvPr/>
        </p:nvPicPr>
        <p:blipFill>
          <a:blip r:embed="rId3">
            <a:alphaModFix/>
          </a:blip>
          <a:stretch>
            <a:fillRect/>
          </a:stretch>
        </p:blipFill>
        <p:spPr>
          <a:xfrm>
            <a:off x="982500" y="2251900"/>
            <a:ext cx="7523577" cy="2609175"/>
          </a:xfrm>
          <a:prstGeom prst="rect">
            <a:avLst/>
          </a:prstGeom>
          <a:noFill/>
          <a:ln>
            <a:noFill/>
          </a:ln>
        </p:spPr>
      </p:pic>
      <p:sp>
        <p:nvSpPr>
          <p:cNvPr id="283" name="Google Shape;283;p35"/>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body" idx="1"/>
          </p:nvPr>
        </p:nvSpPr>
        <p:spPr>
          <a:xfrm>
            <a:off x="1211850" y="1087300"/>
            <a:ext cx="7471200" cy="37632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Personalized Recommendations Based on Genres: </a:t>
            </a:r>
            <a:endParaRPr sz="1700" b="1">
              <a:latin typeface="Times New Roman"/>
              <a:ea typeface="Times New Roman"/>
              <a:cs typeface="Times New Roman"/>
              <a:sym typeface="Times New Roman"/>
            </a:endParaRPr>
          </a:p>
          <a:p>
            <a:pPr marL="0" lvl="0" indent="0" algn="l" rtl="0">
              <a:spcBef>
                <a:spcPts val="600"/>
              </a:spcBef>
              <a:spcAft>
                <a:spcPts val="0"/>
              </a:spcAft>
              <a:buNone/>
            </a:pPr>
            <a:r>
              <a:rPr lang="en" sz="1200">
                <a:latin typeface="Times New Roman"/>
                <a:ea typeface="Times New Roman"/>
                <a:cs typeface="Times New Roman"/>
                <a:sym typeface="Times New Roman"/>
              </a:rPr>
              <a:t>If we know what movies a user has watched, we can use this information to recommend similar movies:</a:t>
            </a:r>
            <a:endParaRPr sz="1200">
              <a:latin typeface="Times New Roman"/>
              <a:ea typeface="Times New Roman"/>
              <a:cs typeface="Times New Roman"/>
              <a:sym typeface="Times New Roman"/>
            </a:endParaRPr>
          </a:p>
          <a:p>
            <a:pPr marL="0" lvl="0" indent="0" algn="l" rtl="0">
              <a:spcBef>
                <a:spcPts val="600"/>
              </a:spcBef>
              <a:spcAft>
                <a:spcPts val="0"/>
              </a:spcAft>
              <a:buNone/>
            </a:pPr>
            <a:r>
              <a:rPr lang="en" sz="1200">
                <a:latin typeface="Times New Roman"/>
                <a:ea typeface="Times New Roman"/>
                <a:cs typeface="Times New Roman"/>
                <a:sym typeface="Times New Roman"/>
              </a:rPr>
              <a:t>Ex:  Recommend movies similar to the user named “</a:t>
            </a:r>
            <a:r>
              <a:rPr lang="en" sz="1200">
                <a:solidFill>
                  <a:schemeClr val="dk2"/>
                </a:solidFill>
                <a:latin typeface="Times New Roman"/>
                <a:ea typeface="Times New Roman"/>
                <a:cs typeface="Times New Roman"/>
                <a:sym typeface="Times New Roman"/>
              </a:rPr>
              <a:t>Angelica Rodriguez” </a:t>
            </a:r>
            <a:r>
              <a:rPr lang="en" sz="1200">
                <a:latin typeface="Times New Roman"/>
                <a:ea typeface="Times New Roman"/>
                <a:cs typeface="Times New Roman"/>
                <a:sym typeface="Times New Roman"/>
              </a:rPr>
              <a:t>has already watched</a:t>
            </a:r>
            <a:endParaRPr sz="1200">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MATCH (u:User {name: 'Angelica Rodriguez'})-[r:RATED]-&gt;(m:Movie),</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      (m)-[:IN_GENRE]-&gt;(g:Genre)&lt;-[:IN_GENRE]-(rec:Movie)</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WHERE NOT EXISTS{ (u)-[:RATED]-&gt;(rec) }</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WITH rec, g.name as genre, count(*) AS count</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WITH rec, collect([genre, count]) AS scoreComponents</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RETURN rec.title AS recommendation, rec.year AS year, scoreComponents,</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       reduce(s=0,x in scoreComponents | s+x[1]) AS score</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ORDER BY score DESC LIMIT 10</a:t>
            </a:r>
            <a:endParaRPr sz="12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200">
              <a:latin typeface="Times New Roman"/>
              <a:ea typeface="Times New Roman"/>
              <a:cs typeface="Times New Roman"/>
              <a:sym typeface="Times New Roman"/>
            </a:endParaRPr>
          </a:p>
          <a:p>
            <a:pPr marL="0" lvl="0" indent="0" algn="l" rtl="0">
              <a:spcBef>
                <a:spcPts val="600"/>
              </a:spcBef>
              <a:spcAft>
                <a:spcPts val="0"/>
              </a:spcAft>
              <a:buNone/>
            </a:pPr>
            <a:endParaRPr sz="17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600"/>
              </a:spcAft>
              <a:buNone/>
            </a:pPr>
            <a:endParaRPr sz="1700">
              <a:latin typeface="Times New Roman"/>
              <a:ea typeface="Times New Roman"/>
              <a:cs typeface="Times New Roman"/>
              <a:sym typeface="Times New Roman"/>
            </a:endParaRPr>
          </a:p>
        </p:txBody>
      </p:sp>
      <p:sp>
        <p:nvSpPr>
          <p:cNvPr id="289" name="Google Shape;289;p36"/>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1211850" y="1087300"/>
            <a:ext cx="7471200" cy="37632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a:latin typeface="Times New Roman"/>
                <a:ea typeface="Times New Roman"/>
                <a:cs typeface="Times New Roman"/>
                <a:sym typeface="Times New Roman"/>
              </a:rPr>
              <a:t>Personalized Recommendations Based on Genres: </a:t>
            </a:r>
            <a:endParaRPr sz="1200">
              <a:latin typeface="Times New Roman"/>
              <a:ea typeface="Times New Roman"/>
              <a:cs typeface="Times New Roman"/>
              <a:sym typeface="Times New Roman"/>
            </a:endParaRPr>
          </a:p>
          <a:p>
            <a:pPr marL="0" lvl="0" indent="0" algn="l" rtl="0">
              <a:spcBef>
                <a:spcPts val="600"/>
              </a:spcBef>
              <a:spcAft>
                <a:spcPts val="0"/>
              </a:spcAft>
              <a:buNone/>
            </a:pPr>
            <a:r>
              <a:rPr lang="en" sz="1400">
                <a:latin typeface="Times New Roman"/>
                <a:ea typeface="Times New Roman"/>
                <a:cs typeface="Times New Roman"/>
                <a:sym typeface="Times New Roman"/>
              </a:rPr>
              <a:t>Ex:  Recommend movies similar to the user named “</a:t>
            </a:r>
            <a:r>
              <a:rPr lang="en" sz="1400">
                <a:solidFill>
                  <a:schemeClr val="dk2"/>
                </a:solidFill>
                <a:latin typeface="Times New Roman"/>
                <a:ea typeface="Times New Roman"/>
                <a:cs typeface="Times New Roman"/>
                <a:sym typeface="Times New Roman"/>
              </a:rPr>
              <a:t>Angelica Rodriguez” </a:t>
            </a:r>
            <a:r>
              <a:rPr lang="en" sz="1400">
                <a:latin typeface="Times New Roman"/>
                <a:ea typeface="Times New Roman"/>
                <a:cs typeface="Times New Roman"/>
                <a:sym typeface="Times New Roman"/>
              </a:rPr>
              <a:t>has already watched</a:t>
            </a:r>
            <a:endParaRPr sz="1400">
              <a:latin typeface="Times New Roman"/>
              <a:ea typeface="Times New Roman"/>
              <a:cs typeface="Times New Roman"/>
              <a:sym typeface="Times New Roman"/>
            </a:endParaRPr>
          </a:p>
          <a:p>
            <a:pPr marL="457200" lvl="0" indent="0" algn="l" rtl="0">
              <a:spcBef>
                <a:spcPts val="600"/>
              </a:spcBef>
              <a:spcAft>
                <a:spcPts val="0"/>
              </a:spcAft>
              <a:buNone/>
            </a:pPr>
            <a:endParaRPr sz="12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200">
              <a:latin typeface="Times New Roman"/>
              <a:ea typeface="Times New Roman"/>
              <a:cs typeface="Times New Roman"/>
              <a:sym typeface="Times New Roman"/>
            </a:endParaRPr>
          </a:p>
          <a:p>
            <a:pPr marL="0" lvl="0" indent="0" algn="l" rtl="0">
              <a:spcBef>
                <a:spcPts val="600"/>
              </a:spcBef>
              <a:spcAft>
                <a:spcPts val="0"/>
              </a:spcAft>
              <a:buNone/>
            </a:pPr>
            <a:endParaRPr sz="17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600"/>
              </a:spcAft>
              <a:buNone/>
            </a:pPr>
            <a:endParaRPr sz="1700">
              <a:latin typeface="Times New Roman"/>
              <a:ea typeface="Times New Roman"/>
              <a:cs typeface="Times New Roman"/>
              <a:sym typeface="Times New Roman"/>
            </a:endParaRPr>
          </a:p>
        </p:txBody>
      </p:sp>
      <p:pic>
        <p:nvPicPr>
          <p:cNvPr id="295" name="Google Shape;295;p37"/>
          <p:cNvPicPr preferRelativeResize="0"/>
          <p:nvPr/>
        </p:nvPicPr>
        <p:blipFill>
          <a:blip r:embed="rId3">
            <a:alphaModFix/>
          </a:blip>
          <a:stretch>
            <a:fillRect/>
          </a:stretch>
        </p:blipFill>
        <p:spPr>
          <a:xfrm>
            <a:off x="780650" y="1931075"/>
            <a:ext cx="7945175" cy="2652100"/>
          </a:xfrm>
          <a:prstGeom prst="rect">
            <a:avLst/>
          </a:prstGeom>
          <a:noFill/>
          <a:ln>
            <a:noFill/>
          </a:ln>
        </p:spPr>
      </p:pic>
      <p:sp>
        <p:nvSpPr>
          <p:cNvPr id="296" name="Google Shape;296;p37"/>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8"/>
          <p:cNvSpPr txBox="1">
            <a:spLocks noGrp="1"/>
          </p:cNvSpPr>
          <p:nvPr>
            <p:ph type="body" idx="1"/>
          </p:nvPr>
        </p:nvSpPr>
        <p:spPr>
          <a:xfrm>
            <a:off x="836400" y="1497150"/>
            <a:ext cx="7471200" cy="21492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Weighted Content Algorithm:</a:t>
            </a:r>
            <a:endParaRPr sz="1700" b="1">
              <a:latin typeface="Times New Roman"/>
              <a:ea typeface="Times New Roman"/>
              <a:cs typeface="Times New Roman"/>
              <a:sym typeface="Times New Roman"/>
            </a:endParaRPr>
          </a:p>
          <a:p>
            <a:pPr marL="0" lvl="0" indent="457200" algn="l" rtl="0">
              <a:spcBef>
                <a:spcPts val="600"/>
              </a:spcBef>
              <a:spcAft>
                <a:spcPts val="0"/>
              </a:spcAft>
              <a:buNone/>
            </a:pPr>
            <a:r>
              <a:rPr lang="en" sz="1500">
                <a:latin typeface="Times New Roman"/>
                <a:ea typeface="Times New Roman"/>
                <a:cs typeface="Times New Roman"/>
                <a:sym typeface="Times New Roman"/>
              </a:rPr>
              <a:t>There are many more traits in addition to just genre that we can consider to compute similarity, such as actors and directors. Let’s use a weighted sum to score the recommendations based on the number of actors (3x), genres (5x) and directors (4x) they have in common to boost the score: </a:t>
            </a:r>
            <a:r>
              <a:rPr lang="en" sz="1700">
                <a:latin typeface="Times New Roman"/>
                <a:ea typeface="Times New Roman"/>
                <a:cs typeface="Times New Roman"/>
                <a:sym typeface="Times New Roman"/>
              </a:rPr>
              <a:t>Compute a weighted sum based on the number and types of overlapping traits</a:t>
            </a:r>
            <a:endParaRPr sz="1000">
              <a:latin typeface="Times New Roman"/>
              <a:ea typeface="Times New Roman"/>
              <a:cs typeface="Times New Roman"/>
              <a:sym typeface="Times New Roman"/>
            </a:endParaRPr>
          </a:p>
          <a:p>
            <a:pPr marL="457200" lvl="0" indent="0" algn="l" rtl="0">
              <a:spcBef>
                <a:spcPts val="600"/>
              </a:spcBef>
              <a:spcAft>
                <a:spcPts val="0"/>
              </a:spcAft>
              <a:buNone/>
            </a:pPr>
            <a:endParaRPr sz="12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200">
              <a:latin typeface="Times New Roman"/>
              <a:ea typeface="Times New Roman"/>
              <a:cs typeface="Times New Roman"/>
              <a:sym typeface="Times New Roman"/>
            </a:endParaRPr>
          </a:p>
          <a:p>
            <a:pPr marL="0" lvl="0" indent="0" algn="l" rtl="0">
              <a:spcBef>
                <a:spcPts val="600"/>
              </a:spcBef>
              <a:spcAft>
                <a:spcPts val="0"/>
              </a:spcAft>
              <a:buNone/>
            </a:pPr>
            <a:endParaRPr sz="17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600"/>
              </a:spcAft>
              <a:buNone/>
            </a:pPr>
            <a:endParaRPr sz="1700">
              <a:latin typeface="Times New Roman"/>
              <a:ea typeface="Times New Roman"/>
              <a:cs typeface="Times New Roman"/>
              <a:sym typeface="Times New Roman"/>
            </a:endParaRPr>
          </a:p>
        </p:txBody>
      </p:sp>
      <p:sp>
        <p:nvSpPr>
          <p:cNvPr id="302" name="Google Shape;302;p38"/>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body" idx="1"/>
          </p:nvPr>
        </p:nvSpPr>
        <p:spPr>
          <a:xfrm>
            <a:off x="1211850" y="1087300"/>
            <a:ext cx="7471200" cy="39555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Weighted Content Algorithm:</a:t>
            </a:r>
            <a:endParaRPr sz="1700" b="1">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 sz="1700">
                <a:latin typeface="Times New Roman"/>
                <a:ea typeface="Times New Roman"/>
                <a:cs typeface="Times New Roman"/>
                <a:sym typeface="Times New Roman"/>
              </a:rPr>
              <a:t>	Ex: Find similar movies with the movie having title </a:t>
            </a:r>
            <a:endParaRPr sz="1700">
              <a:latin typeface="Times New Roman"/>
              <a:ea typeface="Times New Roman"/>
              <a:cs typeface="Times New Roman"/>
              <a:sym typeface="Times New Roman"/>
            </a:endParaRPr>
          </a:p>
          <a:p>
            <a:pPr marL="0" lvl="0" indent="457200" algn="l" rtl="0">
              <a:lnSpc>
                <a:spcPct val="100000"/>
              </a:lnSpc>
              <a:spcBef>
                <a:spcPts val="600"/>
              </a:spcBef>
              <a:spcAft>
                <a:spcPts val="0"/>
              </a:spcAft>
              <a:buNone/>
            </a:pPr>
            <a:r>
              <a:rPr lang="en" sz="1700">
                <a:latin typeface="Times New Roman"/>
                <a:ea typeface="Times New Roman"/>
                <a:cs typeface="Times New Roman"/>
                <a:sym typeface="Times New Roman"/>
              </a:rPr>
              <a:t>“Wizard of Oz, The”  by common genres</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MATCH (m:Movie) WHERE m.title = 'Wizard of Oz, The'</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MATCH (m)-[:IN_GENRE]-&gt;(g:Genre)&lt;-[:IN_GENRE]-(rec:Movie)</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WITH m, rec, count(*) AS gs</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OPTIONAL MATCH (m)&lt;-[:ACTED_IN]-(a)-[:ACTED_IN]-&gt;(rec)</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WITH m, rec, gs, count(a) AS as</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OPTIONAL MATCH (m)&lt;-[:DIRECTED]-(d)-[:DIRECTED]-&gt;(rec)</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WITH m, rec, gs, as, count(d) AS ds</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RETURN rec.title AS recommendation,</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       (5*gs)+(3*as)+(4*ds) AS score</a:t>
            </a:r>
            <a:endParaRPr sz="1000">
              <a:solidFill>
                <a:schemeClr val="dk2"/>
              </a:solidFill>
              <a:latin typeface="Times New Roman"/>
              <a:ea typeface="Times New Roman"/>
              <a:cs typeface="Times New Roman"/>
              <a:sym typeface="Times New Roman"/>
            </a:endParaRPr>
          </a:p>
          <a:p>
            <a:pPr marL="1371600" lvl="0" indent="0" algn="l" rtl="0">
              <a:spcBef>
                <a:spcPts val="600"/>
              </a:spcBef>
              <a:spcAft>
                <a:spcPts val="0"/>
              </a:spcAft>
              <a:buNone/>
            </a:pPr>
            <a:r>
              <a:rPr lang="en" sz="1000">
                <a:solidFill>
                  <a:schemeClr val="dk2"/>
                </a:solidFill>
                <a:latin typeface="Times New Roman"/>
                <a:ea typeface="Times New Roman"/>
                <a:cs typeface="Times New Roman"/>
                <a:sym typeface="Times New Roman"/>
              </a:rPr>
              <a:t>ORDER BY score DESC LIMIT 25</a:t>
            </a:r>
            <a:endParaRPr sz="10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457200" algn="l" rtl="0">
              <a:spcBef>
                <a:spcPts val="600"/>
              </a:spcBef>
              <a:spcAft>
                <a:spcPts val="0"/>
              </a:spcAft>
              <a:buNone/>
            </a:pPr>
            <a:endParaRPr sz="300">
              <a:latin typeface="Times New Roman"/>
              <a:ea typeface="Times New Roman"/>
              <a:cs typeface="Times New Roman"/>
              <a:sym typeface="Times New Roman"/>
            </a:endParaRPr>
          </a:p>
          <a:p>
            <a:pPr marL="457200" lvl="0" indent="0" algn="l" rtl="0">
              <a:spcBef>
                <a:spcPts val="600"/>
              </a:spcBef>
              <a:spcAft>
                <a:spcPts val="0"/>
              </a:spcAft>
              <a:buNone/>
            </a:pPr>
            <a:endParaRPr sz="5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500">
              <a:latin typeface="Times New Roman"/>
              <a:ea typeface="Times New Roman"/>
              <a:cs typeface="Times New Roman"/>
              <a:sym typeface="Times New Roman"/>
            </a:endParaRPr>
          </a:p>
          <a:p>
            <a:pPr marL="0" lvl="0" indent="0" algn="l" rtl="0">
              <a:spcBef>
                <a:spcPts val="600"/>
              </a:spcBef>
              <a:spcAft>
                <a:spcPts val="0"/>
              </a:spcAft>
              <a:buNone/>
            </a:pPr>
            <a:endParaRPr sz="10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600"/>
              </a:spcAft>
              <a:buNone/>
            </a:pPr>
            <a:endParaRPr sz="1000">
              <a:latin typeface="Times New Roman"/>
              <a:ea typeface="Times New Roman"/>
              <a:cs typeface="Times New Roman"/>
              <a:sym typeface="Times New Roman"/>
            </a:endParaRPr>
          </a:p>
        </p:txBody>
      </p:sp>
      <p:sp>
        <p:nvSpPr>
          <p:cNvPr id="308" name="Google Shape;308;p39"/>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body" idx="1"/>
          </p:nvPr>
        </p:nvSpPr>
        <p:spPr>
          <a:xfrm>
            <a:off x="1211850" y="1087300"/>
            <a:ext cx="7471200" cy="37632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Weighted Content Algorithm:</a:t>
            </a:r>
            <a:endParaRPr sz="1700" b="1">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 sz="1700">
                <a:latin typeface="Times New Roman"/>
                <a:ea typeface="Times New Roman"/>
                <a:cs typeface="Times New Roman"/>
                <a:sym typeface="Times New Roman"/>
              </a:rPr>
              <a:t>	Ex: Find similar movies with the movie having title </a:t>
            </a:r>
            <a:endParaRPr sz="1700">
              <a:latin typeface="Times New Roman"/>
              <a:ea typeface="Times New Roman"/>
              <a:cs typeface="Times New Roman"/>
              <a:sym typeface="Times New Roman"/>
            </a:endParaRPr>
          </a:p>
          <a:p>
            <a:pPr marL="0" lvl="0" indent="457200" algn="l" rtl="0">
              <a:lnSpc>
                <a:spcPct val="100000"/>
              </a:lnSpc>
              <a:spcBef>
                <a:spcPts val="600"/>
              </a:spcBef>
              <a:spcAft>
                <a:spcPts val="0"/>
              </a:spcAft>
              <a:buNone/>
            </a:pPr>
            <a:r>
              <a:rPr lang="en" sz="1700">
                <a:latin typeface="Times New Roman"/>
                <a:ea typeface="Times New Roman"/>
                <a:cs typeface="Times New Roman"/>
                <a:sym typeface="Times New Roman"/>
              </a:rPr>
              <a:t>“Wizard of Oz, The”  by common genres</a:t>
            </a:r>
            <a:endParaRPr sz="10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700">
              <a:latin typeface="Montserrat"/>
              <a:ea typeface="Montserrat"/>
              <a:cs typeface="Montserrat"/>
              <a:sym typeface="Montserrat"/>
            </a:endParaRPr>
          </a:p>
          <a:p>
            <a:pPr marL="0" lvl="0" indent="0" algn="l" rtl="0">
              <a:spcBef>
                <a:spcPts val="600"/>
              </a:spcBef>
              <a:spcAft>
                <a:spcPts val="0"/>
              </a:spcAft>
              <a:buNone/>
            </a:pPr>
            <a:endParaRPr sz="1000">
              <a:latin typeface="Montserrat"/>
              <a:ea typeface="Montserrat"/>
              <a:cs typeface="Montserrat"/>
              <a:sym typeface="Montserrat"/>
            </a:endParaRPr>
          </a:p>
          <a:p>
            <a:pPr marL="0" lvl="0" indent="0" algn="l" rtl="0">
              <a:spcBef>
                <a:spcPts val="600"/>
              </a:spcBef>
              <a:spcAft>
                <a:spcPts val="0"/>
              </a:spcAft>
              <a:buNone/>
            </a:pPr>
            <a:endParaRPr sz="1000">
              <a:latin typeface="Montserrat"/>
              <a:ea typeface="Montserrat"/>
              <a:cs typeface="Montserrat"/>
              <a:sym typeface="Montserrat"/>
            </a:endParaRPr>
          </a:p>
          <a:p>
            <a:pPr marL="0" lvl="0" indent="457200" algn="l" rtl="0">
              <a:spcBef>
                <a:spcPts val="600"/>
              </a:spcBef>
              <a:spcAft>
                <a:spcPts val="0"/>
              </a:spcAft>
              <a:buNone/>
            </a:pPr>
            <a:endParaRPr sz="300">
              <a:latin typeface="Montserrat"/>
              <a:ea typeface="Montserrat"/>
              <a:cs typeface="Montserrat"/>
              <a:sym typeface="Montserrat"/>
            </a:endParaRPr>
          </a:p>
          <a:p>
            <a:pPr marL="457200" lvl="0" indent="0" algn="l" rtl="0">
              <a:spcBef>
                <a:spcPts val="600"/>
              </a:spcBef>
              <a:spcAft>
                <a:spcPts val="0"/>
              </a:spcAft>
              <a:buNone/>
            </a:pPr>
            <a:endParaRPr sz="500">
              <a:solidFill>
                <a:schemeClr val="dk2"/>
              </a:solidFill>
              <a:latin typeface="Montserrat"/>
              <a:ea typeface="Montserrat"/>
              <a:cs typeface="Montserrat"/>
              <a:sym typeface="Montserrat"/>
            </a:endParaRPr>
          </a:p>
          <a:p>
            <a:pPr marL="0" lvl="0" indent="0" algn="l" rtl="0">
              <a:spcBef>
                <a:spcPts val="600"/>
              </a:spcBef>
              <a:spcAft>
                <a:spcPts val="0"/>
              </a:spcAft>
              <a:buNone/>
            </a:pPr>
            <a:endParaRPr sz="500">
              <a:latin typeface="Montserrat"/>
              <a:ea typeface="Montserrat"/>
              <a:cs typeface="Montserrat"/>
              <a:sym typeface="Montserrat"/>
            </a:endParaRPr>
          </a:p>
          <a:p>
            <a:pPr marL="0" lvl="0" indent="0" algn="l" rtl="0">
              <a:spcBef>
                <a:spcPts val="600"/>
              </a:spcBef>
              <a:spcAft>
                <a:spcPts val="0"/>
              </a:spcAft>
              <a:buNone/>
            </a:pPr>
            <a:endParaRPr sz="1000">
              <a:solidFill>
                <a:schemeClr val="dk2"/>
              </a:solidFill>
              <a:latin typeface="Montserrat"/>
              <a:ea typeface="Montserrat"/>
              <a:cs typeface="Montserrat"/>
              <a:sym typeface="Montserrat"/>
            </a:endParaRPr>
          </a:p>
          <a:p>
            <a:pPr marL="0" lvl="0" indent="0" algn="l" rtl="0">
              <a:spcBef>
                <a:spcPts val="600"/>
              </a:spcBef>
              <a:spcAft>
                <a:spcPts val="0"/>
              </a:spcAft>
              <a:buNone/>
            </a:pPr>
            <a:endParaRPr sz="1000">
              <a:latin typeface="Montserrat"/>
              <a:ea typeface="Montserrat"/>
              <a:cs typeface="Montserrat"/>
              <a:sym typeface="Montserrat"/>
            </a:endParaRPr>
          </a:p>
          <a:p>
            <a:pPr marL="0" lvl="0" indent="0" algn="l" rtl="0">
              <a:spcBef>
                <a:spcPts val="600"/>
              </a:spcBef>
              <a:spcAft>
                <a:spcPts val="600"/>
              </a:spcAft>
              <a:buNone/>
            </a:pPr>
            <a:endParaRPr sz="1000">
              <a:latin typeface="Montserrat"/>
              <a:ea typeface="Montserrat"/>
              <a:cs typeface="Montserrat"/>
              <a:sym typeface="Montserrat"/>
            </a:endParaRPr>
          </a:p>
        </p:txBody>
      </p:sp>
      <p:pic>
        <p:nvPicPr>
          <p:cNvPr id="314" name="Google Shape;314;p40"/>
          <p:cNvPicPr preferRelativeResize="0"/>
          <p:nvPr/>
        </p:nvPicPr>
        <p:blipFill>
          <a:blip r:embed="rId3">
            <a:alphaModFix/>
          </a:blip>
          <a:stretch>
            <a:fillRect/>
          </a:stretch>
        </p:blipFill>
        <p:spPr>
          <a:xfrm>
            <a:off x="669438" y="2264114"/>
            <a:ext cx="8339774" cy="2586386"/>
          </a:xfrm>
          <a:prstGeom prst="rect">
            <a:avLst/>
          </a:prstGeom>
          <a:noFill/>
          <a:ln>
            <a:noFill/>
          </a:ln>
        </p:spPr>
      </p:pic>
      <p:sp>
        <p:nvSpPr>
          <p:cNvPr id="315" name="Google Shape;315;p40"/>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body" idx="1"/>
          </p:nvPr>
        </p:nvSpPr>
        <p:spPr>
          <a:xfrm>
            <a:off x="836400" y="1449000"/>
            <a:ext cx="7471200" cy="22455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Content-Based Similarity Metrics:</a:t>
            </a:r>
            <a:endParaRPr sz="1700" b="1">
              <a:latin typeface="Times New Roman"/>
              <a:ea typeface="Times New Roman"/>
              <a:cs typeface="Times New Roman"/>
              <a:sym typeface="Times New Roman"/>
            </a:endParaRPr>
          </a:p>
          <a:p>
            <a:pPr marL="457200" lvl="0" indent="-336550" algn="l" rtl="0">
              <a:spcBef>
                <a:spcPts val="600"/>
              </a:spcBef>
              <a:spcAft>
                <a:spcPts val="0"/>
              </a:spcAft>
              <a:buSzPts val="1700"/>
              <a:buFont typeface="Times New Roman"/>
              <a:buChar char="-"/>
            </a:pPr>
            <a:r>
              <a:rPr lang="en" sz="1700" i="1" u="sng">
                <a:latin typeface="Times New Roman"/>
                <a:ea typeface="Times New Roman"/>
                <a:cs typeface="Times New Roman"/>
                <a:sym typeface="Times New Roman"/>
              </a:rPr>
              <a:t>Jaccard Index </a:t>
            </a:r>
            <a:r>
              <a:rPr lang="en" sz="1700">
                <a:latin typeface="Times New Roman"/>
                <a:ea typeface="Times New Roman"/>
                <a:cs typeface="Times New Roman"/>
                <a:sym typeface="Times New Roman"/>
              </a:rPr>
              <a:t>: The Jaccard index is a number between 0 and 1 that indicates how similar two sets are.</a:t>
            </a:r>
            <a:endParaRPr sz="1700">
              <a:latin typeface="Times New Roman"/>
              <a:ea typeface="Times New Roman"/>
              <a:cs typeface="Times New Roman"/>
              <a:sym typeface="Times New Roman"/>
            </a:endParaRPr>
          </a:p>
          <a:p>
            <a:pPr marL="457200" lvl="0" indent="0" algn="l" rtl="0">
              <a:spcBef>
                <a:spcPts val="600"/>
              </a:spcBef>
              <a:spcAft>
                <a:spcPts val="0"/>
              </a:spcAft>
              <a:buNone/>
            </a:pPr>
            <a:r>
              <a:rPr lang="en" sz="1700">
                <a:latin typeface="Times New Roman"/>
                <a:ea typeface="Times New Roman"/>
                <a:cs typeface="Times New Roman"/>
                <a:sym typeface="Times New Roman"/>
              </a:rPr>
              <a:t>We can calculate the Jaccard index for sets of movie genres to determine how similar two movies are</a:t>
            </a:r>
            <a:endParaRPr sz="1700">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457200" algn="l" rtl="0">
              <a:spcBef>
                <a:spcPts val="600"/>
              </a:spcBef>
              <a:spcAft>
                <a:spcPts val="0"/>
              </a:spcAft>
              <a:buNone/>
            </a:pPr>
            <a:endParaRPr sz="300">
              <a:latin typeface="Times New Roman"/>
              <a:ea typeface="Times New Roman"/>
              <a:cs typeface="Times New Roman"/>
              <a:sym typeface="Times New Roman"/>
            </a:endParaRPr>
          </a:p>
          <a:p>
            <a:pPr marL="457200" lvl="0" indent="0" algn="l" rtl="0">
              <a:spcBef>
                <a:spcPts val="600"/>
              </a:spcBef>
              <a:spcAft>
                <a:spcPts val="0"/>
              </a:spcAft>
              <a:buNone/>
            </a:pPr>
            <a:endParaRPr sz="5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500">
              <a:latin typeface="Times New Roman"/>
              <a:ea typeface="Times New Roman"/>
              <a:cs typeface="Times New Roman"/>
              <a:sym typeface="Times New Roman"/>
            </a:endParaRPr>
          </a:p>
          <a:p>
            <a:pPr marL="0" lvl="0" indent="0" algn="l" rtl="0">
              <a:spcBef>
                <a:spcPts val="600"/>
              </a:spcBef>
              <a:spcAft>
                <a:spcPts val="0"/>
              </a:spcAft>
              <a:buNone/>
            </a:pPr>
            <a:endParaRPr sz="10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600"/>
              </a:spcAft>
              <a:buNone/>
            </a:pPr>
            <a:endParaRPr sz="1000">
              <a:latin typeface="Times New Roman"/>
              <a:ea typeface="Times New Roman"/>
              <a:cs typeface="Times New Roman"/>
              <a:sym typeface="Times New Roman"/>
            </a:endParaRPr>
          </a:p>
        </p:txBody>
      </p:sp>
      <p:sp>
        <p:nvSpPr>
          <p:cNvPr id="321" name="Google Shape;321;p41"/>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59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Real-time Recommendation</a:t>
            </a:r>
            <a:endParaRPr/>
          </a:p>
        </p:txBody>
      </p:sp>
      <p:sp>
        <p:nvSpPr>
          <p:cNvPr id="147" name="Google Shape;147;p15"/>
          <p:cNvSpPr txBox="1">
            <a:spLocks noGrp="1"/>
          </p:cNvSpPr>
          <p:nvPr>
            <p:ph type="body" idx="1"/>
          </p:nvPr>
        </p:nvSpPr>
        <p:spPr>
          <a:xfrm>
            <a:off x="5057975" y="1456500"/>
            <a:ext cx="3470400" cy="3687000"/>
          </a:xfrm>
          <a:prstGeom prst="rect">
            <a:avLst/>
          </a:prstGeom>
        </p:spPr>
        <p:txBody>
          <a:bodyPr spcFirstLastPara="1" wrap="square" lIns="91425" tIns="91425" rIns="91425" bIns="91425" anchor="t" anchorCtr="0">
            <a:noAutofit/>
          </a:bodyPr>
          <a:lstStyle/>
          <a:p>
            <a:pPr marL="0" lvl="0" indent="0" algn="just" rtl="0">
              <a:lnSpc>
                <a:spcPct val="105000"/>
              </a:lnSpc>
              <a:spcBef>
                <a:spcPts val="1200"/>
              </a:spcBef>
              <a:spcAft>
                <a:spcPts val="0"/>
              </a:spcAft>
              <a:buSzPts val="688"/>
              <a:buNone/>
            </a:pPr>
            <a:r>
              <a:rPr lang="en" sz="1500">
                <a:latin typeface="Times New Roman"/>
                <a:ea typeface="Times New Roman"/>
                <a:cs typeface="Times New Roman"/>
                <a:sym typeface="Times New Roman"/>
              </a:rPr>
              <a:t>Real-time recommendation</a:t>
            </a:r>
            <a:r>
              <a:rPr lang="en" sz="1500" b="1">
                <a:latin typeface="Times New Roman"/>
                <a:ea typeface="Times New Roman"/>
                <a:cs typeface="Times New Roman"/>
                <a:sym typeface="Times New Roman"/>
              </a:rPr>
              <a:t> </a:t>
            </a:r>
            <a:r>
              <a:rPr lang="en" sz="1500">
                <a:solidFill>
                  <a:schemeClr val="dk2"/>
                </a:solidFill>
                <a:latin typeface="Times New Roman"/>
                <a:ea typeface="Times New Roman"/>
                <a:cs typeface="Times New Roman"/>
                <a:sym typeface="Times New Roman"/>
              </a:rPr>
              <a:t>is a very popular topic in the retail industry. </a:t>
            </a:r>
            <a:endParaRPr sz="1500">
              <a:solidFill>
                <a:schemeClr val="dk2"/>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SzPts val="688"/>
              <a:buNone/>
            </a:pPr>
            <a:r>
              <a:rPr lang="en" sz="1500">
                <a:latin typeface="Times New Roman"/>
                <a:ea typeface="Times New Roman"/>
                <a:cs typeface="Times New Roman"/>
                <a:sym typeface="Times New Roman"/>
              </a:rPr>
              <a:t>The goal of real-time recommendation </a:t>
            </a:r>
            <a:r>
              <a:rPr lang="en" sz="1500">
                <a:solidFill>
                  <a:schemeClr val="dk2"/>
                </a:solidFill>
                <a:latin typeface="Times New Roman"/>
                <a:ea typeface="Times New Roman"/>
                <a:cs typeface="Times New Roman"/>
                <a:sym typeface="Times New Roman"/>
              </a:rPr>
              <a:t>is to provide personalized recommendations for users immediately after they search for products on e-commerce websites. </a:t>
            </a:r>
            <a:endParaRPr sz="1500">
              <a:solidFill>
                <a:schemeClr val="dk2"/>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SzPts val="688"/>
              <a:buNone/>
            </a:pPr>
            <a:r>
              <a:rPr lang="en" sz="1500">
                <a:latin typeface="Times New Roman"/>
                <a:ea typeface="Times New Roman"/>
                <a:cs typeface="Times New Roman"/>
                <a:sym typeface="Times New Roman"/>
              </a:rPr>
              <a:t>It is a challenging task</a:t>
            </a:r>
            <a:r>
              <a:rPr lang="en" sz="1500">
                <a:solidFill>
                  <a:schemeClr val="dk2"/>
                </a:solidFill>
                <a:latin typeface="Times New Roman"/>
                <a:ea typeface="Times New Roman"/>
                <a:cs typeface="Times New Roman"/>
                <a:sym typeface="Times New Roman"/>
              </a:rPr>
              <a:t> since the user has not yet decided which product they want to buy, so it requires a deep understanding of their preferences and behaviors.</a:t>
            </a:r>
            <a:endParaRPr sz="1500" b="1" u="sng">
              <a:solidFill>
                <a:schemeClr val="dk2"/>
              </a:solidFill>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endParaRPr sz="1500" b="1" u="sng"/>
          </a:p>
          <a:p>
            <a:pPr marL="0" lvl="0" indent="0" algn="l" rtl="0">
              <a:lnSpc>
                <a:spcPct val="105000"/>
              </a:lnSpc>
              <a:spcBef>
                <a:spcPts val="1200"/>
              </a:spcBef>
              <a:spcAft>
                <a:spcPts val="0"/>
              </a:spcAft>
              <a:buSzPts val="688"/>
              <a:buNone/>
            </a:pPr>
            <a:endParaRPr sz="1500" b="1" u="sng"/>
          </a:p>
          <a:p>
            <a:pPr marL="0" lvl="0" indent="0" algn="l" rtl="0">
              <a:lnSpc>
                <a:spcPct val="105000"/>
              </a:lnSpc>
              <a:spcBef>
                <a:spcPts val="1200"/>
              </a:spcBef>
              <a:spcAft>
                <a:spcPts val="1200"/>
              </a:spcAft>
              <a:buSzPts val="688"/>
              <a:buNone/>
            </a:pPr>
            <a:endParaRPr sz="1500"/>
          </a:p>
        </p:txBody>
      </p:sp>
      <p:pic>
        <p:nvPicPr>
          <p:cNvPr id="148" name="Google Shape;148;p15"/>
          <p:cNvPicPr preferRelativeResize="0"/>
          <p:nvPr/>
        </p:nvPicPr>
        <p:blipFill>
          <a:blip r:embed="rId3">
            <a:alphaModFix/>
          </a:blip>
          <a:stretch>
            <a:fillRect/>
          </a:stretch>
        </p:blipFill>
        <p:spPr>
          <a:xfrm>
            <a:off x="588850" y="1652050"/>
            <a:ext cx="4381002" cy="25131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a:spLocks noGrp="1"/>
          </p:cNvSpPr>
          <p:nvPr>
            <p:ph type="body" idx="1"/>
          </p:nvPr>
        </p:nvSpPr>
        <p:spPr>
          <a:xfrm>
            <a:off x="1211850" y="980375"/>
            <a:ext cx="7471200" cy="39876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1900" b="1">
                <a:latin typeface="Times New Roman"/>
                <a:ea typeface="Times New Roman"/>
                <a:cs typeface="Times New Roman"/>
                <a:sym typeface="Times New Roman"/>
              </a:rPr>
              <a:t>Content-Based Similarity Metrics:</a:t>
            </a:r>
            <a:endParaRPr sz="1900" b="1">
              <a:latin typeface="Times New Roman"/>
              <a:ea typeface="Times New Roman"/>
              <a:cs typeface="Times New Roman"/>
              <a:sym typeface="Times New Roman"/>
            </a:endParaRPr>
          </a:p>
          <a:p>
            <a:pPr marL="457200" lvl="0" indent="-349250" algn="l" rtl="0">
              <a:lnSpc>
                <a:spcPct val="100000"/>
              </a:lnSpc>
              <a:spcBef>
                <a:spcPts val="600"/>
              </a:spcBef>
              <a:spcAft>
                <a:spcPts val="0"/>
              </a:spcAft>
              <a:buSzPts val="1900"/>
              <a:buFont typeface="Times New Roman"/>
              <a:buChar char="-"/>
            </a:pPr>
            <a:r>
              <a:rPr lang="en" sz="1900">
                <a:latin typeface="Times New Roman"/>
                <a:ea typeface="Times New Roman"/>
                <a:cs typeface="Times New Roman"/>
                <a:sym typeface="Times New Roman"/>
              </a:rPr>
              <a:t>Jaccard Index : </a:t>
            </a:r>
            <a:endParaRPr sz="1900">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r>
              <a:rPr lang="en" sz="1500">
                <a:latin typeface="Times New Roman"/>
                <a:ea typeface="Times New Roman"/>
                <a:cs typeface="Times New Roman"/>
                <a:sym typeface="Times New Roman"/>
              </a:rPr>
              <a:t>Ex: What movies are most similar to Inception based on Jaccard similarity of genres?</a:t>
            </a:r>
            <a:endParaRPr sz="1500">
              <a:latin typeface="Times New Roman"/>
              <a:ea typeface="Times New Roman"/>
              <a:cs typeface="Times New Roman"/>
              <a:sym typeface="Times New Roman"/>
            </a:endParaRPr>
          </a:p>
          <a:p>
            <a:pPr marL="457200" lvl="0" indent="0" algn="l" rtl="0">
              <a:spcBef>
                <a:spcPts val="600"/>
              </a:spcBef>
              <a:spcAft>
                <a:spcPts val="0"/>
              </a:spcAft>
              <a:buNone/>
            </a:pPr>
            <a:endParaRPr sz="800">
              <a:latin typeface="Times New Roman"/>
              <a:ea typeface="Times New Roman"/>
              <a:cs typeface="Times New Roman"/>
              <a:sym typeface="Times New Roman"/>
            </a:endParaRPr>
          </a:p>
          <a:p>
            <a:pPr marL="457200" lvl="0" indent="0" algn="l" rtl="0">
              <a:spcBef>
                <a:spcPts val="600"/>
              </a:spcBef>
              <a:spcAft>
                <a:spcPts val="0"/>
              </a:spcAft>
              <a:buNone/>
            </a:pPr>
            <a:endParaRPr sz="800">
              <a:latin typeface="Times New Roman"/>
              <a:ea typeface="Times New Roman"/>
              <a:cs typeface="Times New Roman"/>
              <a:sym typeface="Times New Roman"/>
            </a:endParaRPr>
          </a:p>
          <a:p>
            <a:pPr marL="0" lvl="0" indent="0" algn="l" rtl="0">
              <a:spcBef>
                <a:spcPts val="600"/>
              </a:spcBef>
              <a:spcAft>
                <a:spcPts val="0"/>
              </a:spcAft>
              <a:buNone/>
            </a:pPr>
            <a:endParaRPr sz="500">
              <a:latin typeface="Times New Roman"/>
              <a:ea typeface="Times New Roman"/>
              <a:cs typeface="Times New Roman"/>
              <a:sym typeface="Times New Roman"/>
            </a:endParaRPr>
          </a:p>
          <a:p>
            <a:pPr marL="0" lvl="0" indent="0" algn="l" rtl="0">
              <a:spcBef>
                <a:spcPts val="600"/>
              </a:spcBef>
              <a:spcAft>
                <a:spcPts val="0"/>
              </a:spcAft>
              <a:buNone/>
            </a:pPr>
            <a:endParaRPr sz="500">
              <a:latin typeface="Times New Roman"/>
              <a:ea typeface="Times New Roman"/>
              <a:cs typeface="Times New Roman"/>
              <a:sym typeface="Times New Roman"/>
            </a:endParaRPr>
          </a:p>
          <a:p>
            <a:pPr marL="0" lvl="0" indent="457200" algn="l" rtl="0">
              <a:spcBef>
                <a:spcPts val="600"/>
              </a:spcBef>
              <a:spcAft>
                <a:spcPts val="0"/>
              </a:spcAft>
              <a:buNone/>
            </a:pPr>
            <a:endParaRPr sz="300">
              <a:latin typeface="Times New Roman"/>
              <a:ea typeface="Times New Roman"/>
              <a:cs typeface="Times New Roman"/>
              <a:sym typeface="Times New Roman"/>
            </a:endParaRPr>
          </a:p>
          <a:p>
            <a:pPr marL="457200" lvl="0" indent="0" algn="l" rtl="0">
              <a:spcBef>
                <a:spcPts val="600"/>
              </a:spcBef>
              <a:spcAft>
                <a:spcPts val="0"/>
              </a:spcAft>
              <a:buNone/>
            </a:pPr>
            <a:endParaRPr sz="3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300">
              <a:latin typeface="Times New Roman"/>
              <a:ea typeface="Times New Roman"/>
              <a:cs typeface="Times New Roman"/>
              <a:sym typeface="Times New Roman"/>
            </a:endParaRPr>
          </a:p>
          <a:p>
            <a:pPr marL="0" lvl="0" indent="0" algn="l" rtl="0">
              <a:spcBef>
                <a:spcPts val="600"/>
              </a:spcBef>
              <a:spcAft>
                <a:spcPts val="0"/>
              </a:spcAft>
              <a:buNone/>
            </a:pPr>
            <a:endParaRPr sz="5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600"/>
              </a:spcAft>
              <a:buNone/>
            </a:pPr>
            <a:endParaRPr sz="1000">
              <a:latin typeface="Times New Roman"/>
              <a:ea typeface="Times New Roman"/>
              <a:cs typeface="Times New Roman"/>
              <a:sym typeface="Times New Roman"/>
            </a:endParaRPr>
          </a:p>
        </p:txBody>
      </p:sp>
      <p:pic>
        <p:nvPicPr>
          <p:cNvPr id="327" name="Google Shape;327;p42"/>
          <p:cNvPicPr preferRelativeResize="0"/>
          <p:nvPr/>
        </p:nvPicPr>
        <p:blipFill>
          <a:blip r:embed="rId3">
            <a:alphaModFix/>
          </a:blip>
          <a:stretch>
            <a:fillRect/>
          </a:stretch>
        </p:blipFill>
        <p:spPr>
          <a:xfrm>
            <a:off x="490850" y="2433675"/>
            <a:ext cx="8535524" cy="2086900"/>
          </a:xfrm>
          <a:prstGeom prst="rect">
            <a:avLst/>
          </a:prstGeom>
          <a:noFill/>
          <a:ln>
            <a:noFill/>
          </a:ln>
        </p:spPr>
      </p:pic>
      <p:sp>
        <p:nvSpPr>
          <p:cNvPr id="328" name="Google Shape;328;p42"/>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Content-Based Filtering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a:spLocks noGrp="1"/>
          </p:cNvSpPr>
          <p:nvPr>
            <p:ph type="title"/>
          </p:nvPr>
        </p:nvSpPr>
        <p:spPr>
          <a:xfrm>
            <a:off x="1297500" y="393750"/>
            <a:ext cx="7299900" cy="8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a:latin typeface="Times New Roman"/>
                <a:ea typeface="Times New Roman"/>
                <a:cs typeface="Times New Roman"/>
                <a:sym typeface="Times New Roman"/>
              </a:rPr>
              <a:t>Implementation</a:t>
            </a:r>
            <a:endParaRPr sz="2460">
              <a:latin typeface="Times New Roman"/>
              <a:ea typeface="Times New Roman"/>
              <a:cs typeface="Times New Roman"/>
              <a:sym typeface="Times New Roman"/>
            </a:endParaRPr>
          </a:p>
          <a:p>
            <a:pPr marL="0" lvl="0" indent="0" algn="l" rtl="0">
              <a:spcBef>
                <a:spcPts val="0"/>
              </a:spcBef>
              <a:spcAft>
                <a:spcPts val="0"/>
              </a:spcAft>
              <a:buSzPts val="990"/>
              <a:buNone/>
            </a:pPr>
            <a:endParaRPr sz="2460">
              <a:latin typeface="Times New Roman"/>
              <a:ea typeface="Times New Roman"/>
              <a:cs typeface="Times New Roman"/>
              <a:sym typeface="Times New Roman"/>
            </a:endParaRPr>
          </a:p>
        </p:txBody>
      </p:sp>
      <p:sp>
        <p:nvSpPr>
          <p:cNvPr id="334" name="Google Shape;334;p43"/>
          <p:cNvSpPr txBox="1">
            <a:spLocks noGrp="1"/>
          </p:cNvSpPr>
          <p:nvPr>
            <p:ph type="body" idx="1"/>
          </p:nvPr>
        </p:nvSpPr>
        <p:spPr>
          <a:xfrm>
            <a:off x="2968800" y="2309700"/>
            <a:ext cx="3206400" cy="5241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2000" b="1">
                <a:latin typeface="Times New Roman"/>
                <a:ea typeface="Times New Roman"/>
                <a:cs typeface="Times New Roman"/>
                <a:sym typeface="Times New Roman"/>
              </a:rPr>
              <a:t>3.2. Collaborative Filtering</a:t>
            </a:r>
            <a:endParaRPr sz="2000" b="1">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4"/>
          <p:cNvSpPr txBox="1">
            <a:spLocks noGrp="1"/>
          </p:cNvSpPr>
          <p:nvPr>
            <p:ph type="body" idx="1"/>
          </p:nvPr>
        </p:nvSpPr>
        <p:spPr>
          <a:xfrm>
            <a:off x="836400" y="2006250"/>
            <a:ext cx="7471200" cy="1562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b="1">
                <a:latin typeface="Times New Roman"/>
                <a:ea typeface="Times New Roman"/>
                <a:cs typeface="Times New Roman"/>
                <a:sym typeface="Times New Roman"/>
              </a:rPr>
              <a:t>Steps:</a:t>
            </a:r>
            <a:endParaRPr sz="1700" b="1">
              <a:latin typeface="Times New Roman"/>
              <a:ea typeface="Times New Roman"/>
              <a:cs typeface="Times New Roman"/>
              <a:sym typeface="Times New Roman"/>
            </a:endParaRPr>
          </a:p>
          <a:p>
            <a:pPr marL="457200" lvl="0" indent="-317500" algn="l" rtl="0">
              <a:spcBef>
                <a:spcPts val="1200"/>
              </a:spcBef>
              <a:spcAft>
                <a:spcPts val="0"/>
              </a:spcAft>
              <a:buSzPts val="1400"/>
              <a:buFont typeface="Times New Roman"/>
              <a:buAutoNum type="arabicPeriod"/>
            </a:pPr>
            <a:r>
              <a:rPr lang="en" sz="1700">
                <a:latin typeface="Times New Roman"/>
                <a:ea typeface="Times New Roman"/>
                <a:cs typeface="Times New Roman"/>
                <a:sym typeface="Times New Roman"/>
              </a:rPr>
              <a:t>Find similar users in the network (our peer group).</a:t>
            </a:r>
            <a:endParaRPr sz="17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 sz="1700">
                <a:latin typeface="Times New Roman"/>
                <a:ea typeface="Times New Roman"/>
                <a:cs typeface="Times New Roman"/>
                <a:sym typeface="Times New Roman"/>
              </a:rPr>
              <a:t>Assuming that similar users have similar preferences, what are the movies those similar users like?</a:t>
            </a:r>
            <a:endParaRPr sz="1700">
              <a:latin typeface="Times New Roman"/>
              <a:ea typeface="Times New Roman"/>
              <a:cs typeface="Times New Roman"/>
              <a:sym typeface="Times New Roman"/>
            </a:endParaRPr>
          </a:p>
          <a:p>
            <a:pPr marL="457200" lvl="0" indent="0" algn="l" rtl="0">
              <a:spcBef>
                <a:spcPts val="18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457200" algn="l" rtl="0">
              <a:spcBef>
                <a:spcPts val="600"/>
              </a:spcBef>
              <a:spcAft>
                <a:spcPts val="0"/>
              </a:spcAft>
              <a:buNone/>
            </a:pPr>
            <a:endParaRPr sz="300">
              <a:latin typeface="Times New Roman"/>
              <a:ea typeface="Times New Roman"/>
              <a:cs typeface="Times New Roman"/>
              <a:sym typeface="Times New Roman"/>
            </a:endParaRPr>
          </a:p>
          <a:p>
            <a:pPr marL="457200" lvl="0" indent="0" algn="l" rtl="0">
              <a:spcBef>
                <a:spcPts val="600"/>
              </a:spcBef>
              <a:spcAft>
                <a:spcPts val="0"/>
              </a:spcAft>
              <a:buNone/>
            </a:pPr>
            <a:endParaRPr sz="5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500">
              <a:latin typeface="Times New Roman"/>
              <a:ea typeface="Times New Roman"/>
              <a:cs typeface="Times New Roman"/>
              <a:sym typeface="Times New Roman"/>
            </a:endParaRPr>
          </a:p>
          <a:p>
            <a:pPr marL="0" lvl="0" indent="0" algn="l" rtl="0">
              <a:spcBef>
                <a:spcPts val="600"/>
              </a:spcBef>
              <a:spcAft>
                <a:spcPts val="0"/>
              </a:spcAft>
              <a:buNone/>
            </a:pPr>
            <a:endParaRPr sz="10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600"/>
              </a:spcAft>
              <a:buNone/>
            </a:pPr>
            <a:endParaRPr sz="1000">
              <a:latin typeface="Times New Roman"/>
              <a:ea typeface="Times New Roman"/>
              <a:cs typeface="Times New Roman"/>
              <a:sym typeface="Times New Roman"/>
            </a:endParaRPr>
          </a:p>
        </p:txBody>
      </p:sp>
      <p:sp>
        <p:nvSpPr>
          <p:cNvPr id="340" name="Google Shape;340;p44"/>
          <p:cNvSpPr txBox="1">
            <a:spLocks noGrp="1"/>
          </p:cNvSpPr>
          <p:nvPr>
            <p:ph type="title"/>
          </p:nvPr>
        </p:nvSpPr>
        <p:spPr>
          <a:xfrm>
            <a:off x="2016650" y="831025"/>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Leveraging Movie Ratings ~~</a:t>
            </a:r>
            <a:endParaRPr sz="1700" b="1">
              <a:latin typeface="Times New Roman"/>
              <a:ea typeface="Times New Roman"/>
              <a:cs typeface="Times New Roman"/>
              <a:sym typeface="Times New Roman"/>
            </a:endParaRPr>
          </a:p>
        </p:txBody>
      </p:sp>
      <p:sp>
        <p:nvSpPr>
          <p:cNvPr id="341" name="Google Shape;341;p44"/>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5"/>
          <p:cNvSpPr txBox="1">
            <a:spLocks noGrp="1"/>
          </p:cNvSpPr>
          <p:nvPr>
            <p:ph type="body" idx="1"/>
          </p:nvPr>
        </p:nvSpPr>
        <p:spPr>
          <a:xfrm>
            <a:off x="1772850" y="1756450"/>
            <a:ext cx="5598300" cy="292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a:latin typeface="Times New Roman"/>
                <a:ea typeface="Times New Roman"/>
                <a:cs typeface="Times New Roman"/>
                <a:sym typeface="Times New Roman"/>
              </a:rPr>
              <a:t>Ex: What are the movies that Misty liked more than average?</a:t>
            </a:r>
            <a:endParaRPr sz="1700">
              <a:latin typeface="Times New Roman"/>
              <a:ea typeface="Times New Roman"/>
              <a:cs typeface="Times New Roman"/>
              <a:sym typeface="Times New Roman"/>
            </a:endParaRPr>
          </a:p>
          <a:p>
            <a:pPr marL="914400" lvl="0" indent="0" algn="l" rtl="0">
              <a:spcBef>
                <a:spcPts val="1200"/>
              </a:spcBef>
              <a:spcAft>
                <a:spcPts val="0"/>
              </a:spcAft>
              <a:buNone/>
            </a:pPr>
            <a:r>
              <a:rPr lang="en">
                <a:solidFill>
                  <a:schemeClr val="dk2"/>
                </a:solidFill>
                <a:latin typeface="Times New Roman"/>
                <a:ea typeface="Times New Roman"/>
                <a:cs typeface="Times New Roman"/>
                <a:sym typeface="Times New Roman"/>
              </a:rPr>
              <a:t>MATCH (u:User {name: 'Misty Williams'})</a:t>
            </a:r>
            <a:endParaRPr>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a:solidFill>
                  <a:schemeClr val="dk2"/>
                </a:solidFill>
                <a:latin typeface="Times New Roman"/>
                <a:ea typeface="Times New Roman"/>
                <a:cs typeface="Times New Roman"/>
                <a:sym typeface="Times New Roman"/>
              </a:rPr>
              <a:t>MATCH (u)-[r:RATED]-&gt;(m:Movie)</a:t>
            </a:r>
            <a:endParaRPr>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a:solidFill>
                  <a:schemeClr val="dk2"/>
                </a:solidFill>
                <a:latin typeface="Times New Roman"/>
                <a:ea typeface="Times New Roman"/>
                <a:cs typeface="Times New Roman"/>
                <a:sym typeface="Times New Roman"/>
              </a:rPr>
              <a:t>WITH u, avg(r.rating) AS average</a:t>
            </a:r>
            <a:endParaRPr>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a:solidFill>
                  <a:schemeClr val="dk2"/>
                </a:solidFill>
                <a:latin typeface="Times New Roman"/>
                <a:ea typeface="Times New Roman"/>
                <a:cs typeface="Times New Roman"/>
                <a:sym typeface="Times New Roman"/>
              </a:rPr>
              <a:t>MATCH (u)-[r:RATED]-&gt;(m:Movie)</a:t>
            </a:r>
            <a:endParaRPr>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a:solidFill>
                  <a:schemeClr val="dk2"/>
                </a:solidFill>
                <a:latin typeface="Times New Roman"/>
                <a:ea typeface="Times New Roman"/>
                <a:cs typeface="Times New Roman"/>
                <a:sym typeface="Times New Roman"/>
              </a:rPr>
              <a:t>WHERE r.rating &gt; average</a:t>
            </a:r>
            <a:endParaRPr>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a:solidFill>
                  <a:schemeClr val="dk2"/>
                </a:solidFill>
                <a:latin typeface="Times New Roman"/>
                <a:ea typeface="Times New Roman"/>
                <a:cs typeface="Times New Roman"/>
                <a:sym typeface="Times New Roman"/>
              </a:rPr>
              <a:t>RETURN *</a:t>
            </a:r>
            <a:endParaRPr>
              <a:solidFill>
                <a:schemeClr val="dk2"/>
              </a:solidFill>
              <a:latin typeface="Times New Roman"/>
              <a:ea typeface="Times New Roman"/>
              <a:cs typeface="Times New Roman"/>
              <a:sym typeface="Times New Roman"/>
            </a:endParaRPr>
          </a:p>
          <a:p>
            <a:pPr marL="457200" lvl="0" indent="457200" algn="l" rtl="0">
              <a:spcBef>
                <a:spcPts val="600"/>
              </a:spcBef>
              <a:spcAft>
                <a:spcPts val="0"/>
              </a:spcAft>
              <a:buNone/>
            </a:pPr>
            <a:r>
              <a:rPr lang="en">
                <a:solidFill>
                  <a:schemeClr val="dk2"/>
                </a:solidFill>
                <a:latin typeface="Times New Roman"/>
                <a:ea typeface="Times New Roman"/>
                <a:cs typeface="Times New Roman"/>
                <a:sym typeface="Times New Roman"/>
              </a:rPr>
              <a:t>LIMIT 100;</a:t>
            </a:r>
            <a:endParaRPr>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457200" algn="l" rtl="0">
              <a:spcBef>
                <a:spcPts val="600"/>
              </a:spcBef>
              <a:spcAft>
                <a:spcPts val="0"/>
              </a:spcAft>
              <a:buNone/>
            </a:pPr>
            <a:endParaRPr sz="300">
              <a:latin typeface="Times New Roman"/>
              <a:ea typeface="Times New Roman"/>
              <a:cs typeface="Times New Roman"/>
              <a:sym typeface="Times New Roman"/>
            </a:endParaRPr>
          </a:p>
          <a:p>
            <a:pPr marL="457200" lvl="0" indent="0" algn="l" rtl="0">
              <a:spcBef>
                <a:spcPts val="600"/>
              </a:spcBef>
              <a:spcAft>
                <a:spcPts val="0"/>
              </a:spcAft>
              <a:buNone/>
            </a:pPr>
            <a:endParaRPr sz="5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500">
              <a:latin typeface="Times New Roman"/>
              <a:ea typeface="Times New Roman"/>
              <a:cs typeface="Times New Roman"/>
              <a:sym typeface="Times New Roman"/>
            </a:endParaRPr>
          </a:p>
          <a:p>
            <a:pPr marL="0" lvl="0" indent="0" algn="l" rtl="0">
              <a:spcBef>
                <a:spcPts val="600"/>
              </a:spcBef>
              <a:spcAft>
                <a:spcPts val="0"/>
              </a:spcAft>
              <a:buNone/>
            </a:pPr>
            <a:endParaRPr sz="10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600"/>
              </a:spcAft>
              <a:buNone/>
            </a:pPr>
            <a:endParaRPr sz="1000">
              <a:latin typeface="Times New Roman"/>
              <a:ea typeface="Times New Roman"/>
              <a:cs typeface="Times New Roman"/>
              <a:sym typeface="Times New Roman"/>
            </a:endParaRPr>
          </a:p>
        </p:txBody>
      </p:sp>
      <p:sp>
        <p:nvSpPr>
          <p:cNvPr id="347" name="Google Shape;347;p45"/>
          <p:cNvSpPr txBox="1">
            <a:spLocks noGrp="1"/>
          </p:cNvSpPr>
          <p:nvPr>
            <p:ph type="title"/>
          </p:nvPr>
        </p:nvSpPr>
        <p:spPr>
          <a:xfrm>
            <a:off x="2042900" y="787325"/>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Leveraging Movie Ratings ~~</a:t>
            </a:r>
            <a:endParaRPr sz="1700" b="1">
              <a:latin typeface="Times New Roman"/>
              <a:ea typeface="Times New Roman"/>
              <a:cs typeface="Times New Roman"/>
              <a:sym typeface="Times New Roman"/>
            </a:endParaRPr>
          </a:p>
        </p:txBody>
      </p:sp>
      <p:sp>
        <p:nvSpPr>
          <p:cNvPr id="348" name="Google Shape;348;p45"/>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a:spLocks noGrp="1"/>
          </p:cNvSpPr>
          <p:nvPr>
            <p:ph type="body" idx="1"/>
          </p:nvPr>
        </p:nvSpPr>
        <p:spPr>
          <a:xfrm>
            <a:off x="1797000" y="1441525"/>
            <a:ext cx="5550000" cy="51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a:latin typeface="Times New Roman"/>
                <a:ea typeface="Times New Roman"/>
                <a:cs typeface="Times New Roman"/>
                <a:sym typeface="Times New Roman"/>
              </a:rPr>
              <a:t>Ex: What are the movies that Misty liked more than average?</a:t>
            </a:r>
            <a:endParaRPr sz="1700">
              <a:latin typeface="Times New Roman"/>
              <a:ea typeface="Times New Roman"/>
              <a:cs typeface="Times New Roman"/>
              <a:sym typeface="Times New Roman"/>
            </a:endParaRPr>
          </a:p>
          <a:p>
            <a:pPr marL="457200" lvl="0" indent="0" algn="l" rtl="0">
              <a:spcBef>
                <a:spcPts val="1200"/>
              </a:spcBef>
              <a:spcAft>
                <a:spcPts val="0"/>
              </a:spcAft>
              <a:buNone/>
            </a:pPr>
            <a:endParaRPr sz="15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0"/>
              </a:spcAft>
              <a:buNone/>
            </a:pPr>
            <a:endParaRPr sz="17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457200" algn="l" rtl="0">
              <a:spcBef>
                <a:spcPts val="600"/>
              </a:spcBef>
              <a:spcAft>
                <a:spcPts val="0"/>
              </a:spcAft>
              <a:buNone/>
            </a:pPr>
            <a:endParaRPr sz="300">
              <a:latin typeface="Times New Roman"/>
              <a:ea typeface="Times New Roman"/>
              <a:cs typeface="Times New Roman"/>
              <a:sym typeface="Times New Roman"/>
            </a:endParaRPr>
          </a:p>
          <a:p>
            <a:pPr marL="457200" lvl="0" indent="0" algn="l" rtl="0">
              <a:spcBef>
                <a:spcPts val="600"/>
              </a:spcBef>
              <a:spcAft>
                <a:spcPts val="0"/>
              </a:spcAft>
              <a:buNone/>
            </a:pPr>
            <a:endParaRPr sz="5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500">
              <a:latin typeface="Times New Roman"/>
              <a:ea typeface="Times New Roman"/>
              <a:cs typeface="Times New Roman"/>
              <a:sym typeface="Times New Roman"/>
            </a:endParaRPr>
          </a:p>
          <a:p>
            <a:pPr marL="0" lvl="0" indent="0" algn="l" rtl="0">
              <a:spcBef>
                <a:spcPts val="600"/>
              </a:spcBef>
              <a:spcAft>
                <a:spcPts val="0"/>
              </a:spcAft>
              <a:buNone/>
            </a:pPr>
            <a:endParaRPr sz="10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000">
              <a:latin typeface="Times New Roman"/>
              <a:ea typeface="Times New Roman"/>
              <a:cs typeface="Times New Roman"/>
              <a:sym typeface="Times New Roman"/>
            </a:endParaRPr>
          </a:p>
          <a:p>
            <a:pPr marL="0" lvl="0" indent="0" algn="l" rtl="0">
              <a:spcBef>
                <a:spcPts val="600"/>
              </a:spcBef>
              <a:spcAft>
                <a:spcPts val="600"/>
              </a:spcAft>
              <a:buNone/>
            </a:pPr>
            <a:endParaRPr sz="1000">
              <a:latin typeface="Times New Roman"/>
              <a:ea typeface="Times New Roman"/>
              <a:cs typeface="Times New Roman"/>
              <a:sym typeface="Times New Roman"/>
            </a:endParaRPr>
          </a:p>
        </p:txBody>
      </p:sp>
      <p:pic>
        <p:nvPicPr>
          <p:cNvPr id="354" name="Google Shape;354;p46"/>
          <p:cNvPicPr preferRelativeResize="0"/>
          <p:nvPr/>
        </p:nvPicPr>
        <p:blipFill>
          <a:blip r:embed="rId3">
            <a:alphaModFix/>
          </a:blip>
          <a:stretch>
            <a:fillRect/>
          </a:stretch>
        </p:blipFill>
        <p:spPr>
          <a:xfrm>
            <a:off x="2257425" y="1957525"/>
            <a:ext cx="4629150" cy="2943225"/>
          </a:xfrm>
          <a:prstGeom prst="rect">
            <a:avLst/>
          </a:prstGeom>
          <a:noFill/>
          <a:ln>
            <a:noFill/>
          </a:ln>
        </p:spPr>
      </p:pic>
      <p:sp>
        <p:nvSpPr>
          <p:cNvPr id="355" name="Google Shape;355;p46"/>
          <p:cNvSpPr txBox="1">
            <a:spLocks noGrp="1"/>
          </p:cNvSpPr>
          <p:nvPr>
            <p:ph type="title"/>
          </p:nvPr>
        </p:nvSpPr>
        <p:spPr>
          <a:xfrm>
            <a:off x="2042900" y="794325"/>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Leveraging Movie Ratings ~~</a:t>
            </a:r>
            <a:endParaRPr sz="1700" b="1">
              <a:latin typeface="Times New Roman"/>
              <a:ea typeface="Times New Roman"/>
              <a:cs typeface="Times New Roman"/>
              <a:sym typeface="Times New Roman"/>
            </a:endParaRPr>
          </a:p>
        </p:txBody>
      </p:sp>
      <p:sp>
        <p:nvSpPr>
          <p:cNvPr id="356" name="Google Shape;356;p46"/>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a:spLocks noGrp="1"/>
          </p:cNvSpPr>
          <p:nvPr>
            <p:ph type="body" idx="1"/>
          </p:nvPr>
        </p:nvSpPr>
        <p:spPr>
          <a:xfrm>
            <a:off x="836400" y="1614575"/>
            <a:ext cx="7471200" cy="30390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1860" b="1">
                <a:latin typeface="Times New Roman"/>
                <a:ea typeface="Times New Roman"/>
                <a:cs typeface="Times New Roman"/>
                <a:sym typeface="Times New Roman"/>
              </a:rPr>
              <a:t> </a:t>
            </a:r>
            <a:r>
              <a:rPr lang="en" sz="1560" b="1">
                <a:latin typeface="Times New Roman"/>
                <a:ea typeface="Times New Roman"/>
                <a:cs typeface="Times New Roman"/>
                <a:sym typeface="Times New Roman"/>
              </a:rPr>
              <a:t>Consider Genres Liked by the User:</a:t>
            </a:r>
            <a:endParaRPr sz="1560" b="1">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560">
                <a:latin typeface="Times New Roman"/>
                <a:ea typeface="Times New Roman"/>
                <a:cs typeface="Times New Roman"/>
                <a:sym typeface="Times New Roman"/>
              </a:rPr>
              <a:t>Ex: For a particular user, what genres have a higher-than-average rating? Use this to score similar movies.</a:t>
            </a:r>
            <a:endParaRPr sz="1560">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460">
                <a:latin typeface="Times New Roman"/>
                <a:ea typeface="Times New Roman"/>
                <a:cs typeface="Times New Roman"/>
                <a:sym typeface="Times New Roman"/>
              </a:rPr>
              <a:t>Step:</a:t>
            </a:r>
            <a:br>
              <a:rPr lang="en" sz="1460">
                <a:latin typeface="Times New Roman"/>
                <a:ea typeface="Times New Roman"/>
                <a:cs typeface="Times New Roman"/>
                <a:sym typeface="Times New Roman"/>
              </a:rPr>
            </a:br>
            <a:r>
              <a:rPr lang="en" sz="1460">
                <a:latin typeface="Times New Roman"/>
                <a:ea typeface="Times New Roman"/>
                <a:cs typeface="Times New Roman"/>
                <a:sym typeface="Times New Roman"/>
              </a:rPr>
              <a:t>	- Compute mean rating</a:t>
            </a:r>
            <a:endParaRPr sz="1460">
              <a:latin typeface="Times New Roman"/>
              <a:ea typeface="Times New Roman"/>
              <a:cs typeface="Times New Roman"/>
              <a:sym typeface="Times New Roman"/>
            </a:endParaRPr>
          </a:p>
          <a:p>
            <a:pPr marL="914400" lvl="0" indent="0" algn="l" rtl="0">
              <a:lnSpc>
                <a:spcPct val="100000"/>
              </a:lnSpc>
              <a:spcBef>
                <a:spcPts val="1200"/>
              </a:spcBef>
              <a:spcAft>
                <a:spcPts val="0"/>
              </a:spcAft>
              <a:buNone/>
            </a:pPr>
            <a:r>
              <a:rPr lang="en" sz="1460">
                <a:latin typeface="Times New Roman"/>
                <a:ea typeface="Times New Roman"/>
                <a:cs typeface="Times New Roman"/>
                <a:sym typeface="Times New Roman"/>
              </a:rPr>
              <a:t>-Find genres with higher than average rating and their number of rated movies</a:t>
            </a:r>
            <a:endParaRPr sz="146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460">
                <a:latin typeface="Times New Roman"/>
                <a:ea typeface="Times New Roman"/>
                <a:cs typeface="Times New Roman"/>
                <a:sym typeface="Times New Roman"/>
              </a:rPr>
              <a:t>		-Find movies in those genres, that have not been watched yet</a:t>
            </a:r>
            <a:endParaRPr sz="146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460">
                <a:latin typeface="Times New Roman"/>
                <a:ea typeface="Times New Roman"/>
                <a:cs typeface="Times New Roman"/>
                <a:sym typeface="Times New Roman"/>
              </a:rPr>
              <a:t>		- Order by sum of scores</a:t>
            </a:r>
            <a:endParaRPr sz="1460">
              <a:latin typeface="Times New Roman"/>
              <a:ea typeface="Times New Roman"/>
              <a:cs typeface="Times New Roman"/>
              <a:sym typeface="Times New Roman"/>
            </a:endParaRPr>
          </a:p>
          <a:p>
            <a:pPr marL="0" lvl="0" indent="0" algn="l" rtl="0">
              <a:spcBef>
                <a:spcPts val="1200"/>
              </a:spcBef>
              <a:spcAft>
                <a:spcPts val="0"/>
              </a:spcAft>
              <a:buNone/>
            </a:pPr>
            <a:endParaRPr sz="1560">
              <a:latin typeface="Times New Roman"/>
              <a:ea typeface="Times New Roman"/>
              <a:cs typeface="Times New Roman"/>
              <a:sym typeface="Times New Roman"/>
            </a:endParaRPr>
          </a:p>
          <a:p>
            <a:pPr marL="0" lvl="0" indent="0" algn="l" rtl="0">
              <a:spcBef>
                <a:spcPts val="1200"/>
              </a:spcBef>
              <a:spcAft>
                <a:spcPts val="0"/>
              </a:spcAft>
              <a:buNone/>
            </a:pPr>
            <a:endParaRPr sz="1560">
              <a:latin typeface="Times New Roman"/>
              <a:ea typeface="Times New Roman"/>
              <a:cs typeface="Times New Roman"/>
              <a:sym typeface="Times New Roman"/>
            </a:endParaRPr>
          </a:p>
          <a:p>
            <a:pPr marL="457200" lvl="0" indent="0" algn="l" rtl="0">
              <a:spcBef>
                <a:spcPts val="1200"/>
              </a:spcBef>
              <a:spcAft>
                <a:spcPts val="0"/>
              </a:spcAft>
              <a:buNone/>
            </a:pPr>
            <a:endParaRPr sz="1560">
              <a:latin typeface="Times New Roman"/>
              <a:ea typeface="Times New Roman"/>
              <a:cs typeface="Times New Roman"/>
              <a:sym typeface="Times New Roman"/>
            </a:endParaRPr>
          </a:p>
          <a:p>
            <a:pPr marL="0" lvl="0" indent="0" algn="l" rtl="0">
              <a:spcBef>
                <a:spcPts val="12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1200"/>
              </a:spcBef>
              <a:spcAft>
                <a:spcPts val="0"/>
              </a:spcAft>
              <a:buNone/>
            </a:pPr>
            <a:endParaRPr sz="1860">
              <a:latin typeface="Times New Roman"/>
              <a:ea typeface="Times New Roman"/>
              <a:cs typeface="Times New Roman"/>
              <a:sym typeface="Times New Roman"/>
            </a:endParaRPr>
          </a:p>
          <a:p>
            <a:pPr marL="457200" lvl="0" indent="0" algn="l" rtl="0">
              <a:spcBef>
                <a:spcPts val="1200"/>
              </a:spcBef>
              <a:spcAft>
                <a:spcPts val="0"/>
              </a:spcAft>
              <a:buNone/>
            </a:pPr>
            <a:endParaRPr sz="1860">
              <a:latin typeface="Times New Roman"/>
              <a:ea typeface="Times New Roman"/>
              <a:cs typeface="Times New Roman"/>
              <a:sym typeface="Times New Roman"/>
            </a:endParaRPr>
          </a:p>
          <a:p>
            <a:pPr marL="45720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457200" algn="l" rtl="0">
              <a:spcBef>
                <a:spcPts val="600"/>
              </a:spcBef>
              <a:spcAft>
                <a:spcPts val="0"/>
              </a:spcAft>
              <a:buNone/>
            </a:pPr>
            <a:endParaRPr sz="1860">
              <a:latin typeface="Times New Roman"/>
              <a:ea typeface="Times New Roman"/>
              <a:cs typeface="Times New Roman"/>
              <a:sym typeface="Times New Roman"/>
            </a:endParaRPr>
          </a:p>
          <a:p>
            <a:pPr marL="45720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600"/>
              </a:spcAft>
              <a:buNone/>
            </a:pPr>
            <a:endParaRPr sz="1860">
              <a:latin typeface="Times New Roman"/>
              <a:ea typeface="Times New Roman"/>
              <a:cs typeface="Times New Roman"/>
              <a:sym typeface="Times New Roman"/>
            </a:endParaRPr>
          </a:p>
        </p:txBody>
      </p:sp>
      <p:sp>
        <p:nvSpPr>
          <p:cNvPr id="362" name="Google Shape;362;p47"/>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The Wisdom of Crowds ~~</a:t>
            </a:r>
            <a:endParaRPr sz="1700" b="1">
              <a:latin typeface="Times New Roman"/>
              <a:ea typeface="Times New Roman"/>
              <a:cs typeface="Times New Roman"/>
              <a:sym typeface="Times New Roman"/>
            </a:endParaRPr>
          </a:p>
        </p:txBody>
      </p:sp>
      <p:sp>
        <p:nvSpPr>
          <p:cNvPr id="363" name="Google Shape;363;p47"/>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8"/>
          <p:cNvSpPr txBox="1">
            <a:spLocks noGrp="1"/>
          </p:cNvSpPr>
          <p:nvPr>
            <p:ph type="body" idx="1"/>
          </p:nvPr>
        </p:nvSpPr>
        <p:spPr>
          <a:xfrm>
            <a:off x="836400" y="1415238"/>
            <a:ext cx="7471200" cy="1070700"/>
          </a:xfrm>
          <a:prstGeom prst="rect">
            <a:avLst/>
          </a:prstGeom>
        </p:spPr>
        <p:txBody>
          <a:bodyPr spcFirstLastPara="1" wrap="square" lIns="91425" tIns="91425" rIns="91425" bIns="91425" anchor="t" anchorCtr="0">
            <a:noAutofit/>
          </a:bodyPr>
          <a:lstStyle/>
          <a:p>
            <a:pPr marL="0" lvl="0" indent="0" algn="l" rtl="0">
              <a:lnSpc>
                <a:spcPct val="100000"/>
              </a:lnSpc>
              <a:spcBef>
                <a:spcPts val="400"/>
              </a:spcBef>
              <a:spcAft>
                <a:spcPts val="0"/>
              </a:spcAft>
              <a:buNone/>
            </a:pPr>
            <a:r>
              <a:rPr lang="en" sz="1860" b="1">
                <a:latin typeface="Times New Roman"/>
                <a:ea typeface="Times New Roman"/>
                <a:cs typeface="Times New Roman"/>
                <a:sym typeface="Times New Roman"/>
              </a:rPr>
              <a:t> </a:t>
            </a:r>
            <a:r>
              <a:rPr lang="en" sz="1560" b="1">
                <a:latin typeface="Times New Roman"/>
                <a:ea typeface="Times New Roman"/>
                <a:cs typeface="Times New Roman"/>
                <a:sym typeface="Times New Roman"/>
              </a:rPr>
              <a:t>Consider Genres Liked by the User:</a:t>
            </a:r>
            <a:endParaRPr sz="1560" b="1">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r>
              <a:rPr lang="en" sz="1560">
                <a:latin typeface="Times New Roman"/>
                <a:ea typeface="Times New Roman"/>
                <a:cs typeface="Times New Roman"/>
                <a:sym typeface="Times New Roman"/>
              </a:rPr>
              <a:t>Ex: For a particular user, what genres have a higher-than-average rating? Use this to score similar movies.</a:t>
            </a:r>
            <a:endParaRPr sz="1560">
              <a:latin typeface="Times New Roman"/>
              <a:ea typeface="Times New Roman"/>
              <a:cs typeface="Times New Roman"/>
              <a:sym typeface="Times New Roman"/>
            </a:endParaRPr>
          </a:p>
          <a:p>
            <a:pPr marL="0" lvl="0" indent="0" algn="l" rtl="0">
              <a:spcBef>
                <a:spcPts val="1200"/>
              </a:spcBef>
              <a:spcAft>
                <a:spcPts val="0"/>
              </a:spcAft>
              <a:buNone/>
            </a:pPr>
            <a:endParaRPr sz="1560">
              <a:latin typeface="Times New Roman"/>
              <a:ea typeface="Times New Roman"/>
              <a:cs typeface="Times New Roman"/>
              <a:sym typeface="Times New Roman"/>
            </a:endParaRPr>
          </a:p>
          <a:p>
            <a:pPr marL="457200" lvl="0" indent="0" algn="l" rtl="0">
              <a:spcBef>
                <a:spcPts val="1200"/>
              </a:spcBef>
              <a:spcAft>
                <a:spcPts val="0"/>
              </a:spcAft>
              <a:buNone/>
            </a:pPr>
            <a:endParaRPr sz="1560">
              <a:latin typeface="Times New Roman"/>
              <a:ea typeface="Times New Roman"/>
              <a:cs typeface="Times New Roman"/>
              <a:sym typeface="Times New Roman"/>
            </a:endParaRPr>
          </a:p>
          <a:p>
            <a:pPr marL="0" lvl="0" indent="0" algn="l" rtl="0">
              <a:spcBef>
                <a:spcPts val="12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1200"/>
              </a:spcBef>
              <a:spcAft>
                <a:spcPts val="0"/>
              </a:spcAft>
              <a:buNone/>
            </a:pPr>
            <a:endParaRPr sz="1860">
              <a:latin typeface="Times New Roman"/>
              <a:ea typeface="Times New Roman"/>
              <a:cs typeface="Times New Roman"/>
              <a:sym typeface="Times New Roman"/>
            </a:endParaRPr>
          </a:p>
          <a:p>
            <a:pPr marL="457200" lvl="0" indent="0" algn="l" rtl="0">
              <a:spcBef>
                <a:spcPts val="1200"/>
              </a:spcBef>
              <a:spcAft>
                <a:spcPts val="0"/>
              </a:spcAft>
              <a:buNone/>
            </a:pPr>
            <a:endParaRPr sz="1860">
              <a:latin typeface="Times New Roman"/>
              <a:ea typeface="Times New Roman"/>
              <a:cs typeface="Times New Roman"/>
              <a:sym typeface="Times New Roman"/>
            </a:endParaRPr>
          </a:p>
          <a:p>
            <a:pPr marL="45720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457200" algn="l" rtl="0">
              <a:spcBef>
                <a:spcPts val="600"/>
              </a:spcBef>
              <a:spcAft>
                <a:spcPts val="0"/>
              </a:spcAft>
              <a:buNone/>
            </a:pPr>
            <a:endParaRPr sz="1860">
              <a:latin typeface="Times New Roman"/>
              <a:ea typeface="Times New Roman"/>
              <a:cs typeface="Times New Roman"/>
              <a:sym typeface="Times New Roman"/>
            </a:endParaRPr>
          </a:p>
          <a:p>
            <a:pPr marL="45720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600"/>
              </a:spcAft>
              <a:buNone/>
            </a:pPr>
            <a:endParaRPr sz="1860">
              <a:latin typeface="Times New Roman"/>
              <a:ea typeface="Times New Roman"/>
              <a:cs typeface="Times New Roman"/>
              <a:sym typeface="Times New Roman"/>
            </a:endParaRPr>
          </a:p>
        </p:txBody>
      </p:sp>
      <p:pic>
        <p:nvPicPr>
          <p:cNvPr id="369" name="Google Shape;369;p48"/>
          <p:cNvPicPr preferRelativeResize="0"/>
          <p:nvPr/>
        </p:nvPicPr>
        <p:blipFill>
          <a:blip r:embed="rId3">
            <a:alphaModFix/>
          </a:blip>
          <a:stretch>
            <a:fillRect/>
          </a:stretch>
        </p:blipFill>
        <p:spPr>
          <a:xfrm>
            <a:off x="585012" y="2527925"/>
            <a:ext cx="7973975" cy="2215475"/>
          </a:xfrm>
          <a:prstGeom prst="rect">
            <a:avLst/>
          </a:prstGeom>
          <a:noFill/>
          <a:ln>
            <a:noFill/>
          </a:ln>
        </p:spPr>
      </p:pic>
      <p:sp>
        <p:nvSpPr>
          <p:cNvPr id="370" name="Google Shape;370;p48"/>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The Wisdom of Crowds ~~</a:t>
            </a:r>
            <a:endParaRPr sz="1700" b="1">
              <a:latin typeface="Times New Roman"/>
              <a:ea typeface="Times New Roman"/>
              <a:cs typeface="Times New Roman"/>
              <a:sym typeface="Times New Roman"/>
            </a:endParaRPr>
          </a:p>
        </p:txBody>
      </p:sp>
      <p:sp>
        <p:nvSpPr>
          <p:cNvPr id="371" name="Google Shape;371;p48"/>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9"/>
          <p:cNvSpPr txBox="1">
            <a:spLocks noGrp="1"/>
          </p:cNvSpPr>
          <p:nvPr>
            <p:ph type="body" idx="1"/>
          </p:nvPr>
        </p:nvSpPr>
        <p:spPr>
          <a:xfrm>
            <a:off x="836400" y="1776650"/>
            <a:ext cx="7471200" cy="24747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Cosine Similarity</a:t>
            </a:r>
            <a:endParaRPr sz="1700" b="1">
              <a:latin typeface="Times New Roman"/>
              <a:ea typeface="Times New Roman"/>
              <a:cs typeface="Times New Roman"/>
              <a:sym typeface="Times New Roman"/>
            </a:endParaRPr>
          </a:p>
          <a:p>
            <a:pPr marL="0" lvl="0" indent="0" algn="l" rtl="0">
              <a:spcBef>
                <a:spcPts val="1200"/>
              </a:spcBef>
              <a:spcAft>
                <a:spcPts val="0"/>
              </a:spcAft>
              <a:buNone/>
            </a:pPr>
            <a:endParaRPr sz="1860">
              <a:latin typeface="Times New Roman"/>
              <a:ea typeface="Times New Roman"/>
              <a:cs typeface="Times New Roman"/>
              <a:sym typeface="Times New Roman"/>
            </a:endParaRPr>
          </a:p>
          <a:p>
            <a:pPr marL="457200" lvl="0" indent="0" algn="l" rtl="0">
              <a:spcBef>
                <a:spcPts val="12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r>
              <a:rPr lang="en" sz="1500">
                <a:latin typeface="Times New Roman"/>
                <a:ea typeface="Times New Roman"/>
                <a:cs typeface="Times New Roman"/>
                <a:sym typeface="Times New Roman"/>
              </a:rPr>
              <a:t>The cosine similarity of two users will tell us how similar two users' preferences for movies are. Users with a high cosine similarity will have similar preferences.</a:t>
            </a:r>
            <a:endParaRPr sz="1500">
              <a:latin typeface="Times New Roman"/>
              <a:ea typeface="Times New Roman"/>
              <a:cs typeface="Times New Roman"/>
              <a:sym typeface="Times New Roman"/>
            </a:endParaRPr>
          </a:p>
          <a:p>
            <a:pPr marL="0" lvl="0" indent="0" algn="l" rtl="0">
              <a:spcBef>
                <a:spcPts val="600"/>
              </a:spcBef>
              <a:spcAft>
                <a:spcPts val="0"/>
              </a:spcAft>
              <a:buNone/>
            </a:pPr>
            <a:endParaRPr sz="150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457200" algn="l" rtl="0">
              <a:spcBef>
                <a:spcPts val="600"/>
              </a:spcBef>
              <a:spcAft>
                <a:spcPts val="0"/>
              </a:spcAft>
              <a:buNone/>
            </a:pPr>
            <a:endParaRPr sz="1860">
              <a:latin typeface="Times New Roman"/>
              <a:ea typeface="Times New Roman"/>
              <a:cs typeface="Times New Roman"/>
              <a:sym typeface="Times New Roman"/>
            </a:endParaRPr>
          </a:p>
          <a:p>
            <a:pPr marL="45720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600"/>
              </a:spcAft>
              <a:buNone/>
            </a:pPr>
            <a:endParaRPr sz="1860">
              <a:latin typeface="Times New Roman"/>
              <a:ea typeface="Times New Roman"/>
              <a:cs typeface="Times New Roman"/>
              <a:sym typeface="Times New Roman"/>
            </a:endParaRPr>
          </a:p>
        </p:txBody>
      </p:sp>
      <p:pic>
        <p:nvPicPr>
          <p:cNvPr id="377" name="Google Shape;377;p49"/>
          <p:cNvPicPr preferRelativeResize="0"/>
          <p:nvPr/>
        </p:nvPicPr>
        <p:blipFill>
          <a:blip r:embed="rId3">
            <a:alphaModFix/>
          </a:blip>
          <a:stretch>
            <a:fillRect/>
          </a:stretch>
        </p:blipFill>
        <p:spPr>
          <a:xfrm>
            <a:off x="2352588" y="2345225"/>
            <a:ext cx="4438825" cy="952500"/>
          </a:xfrm>
          <a:prstGeom prst="rect">
            <a:avLst/>
          </a:prstGeom>
          <a:noFill/>
          <a:ln>
            <a:noFill/>
          </a:ln>
        </p:spPr>
      </p:pic>
      <p:sp>
        <p:nvSpPr>
          <p:cNvPr id="378" name="Google Shape;378;p49"/>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Similarity Metrics ~~</a:t>
            </a:r>
            <a:endParaRPr sz="1700" b="1">
              <a:latin typeface="Times New Roman"/>
              <a:ea typeface="Times New Roman"/>
              <a:cs typeface="Times New Roman"/>
              <a:sym typeface="Times New Roman"/>
            </a:endParaRPr>
          </a:p>
        </p:txBody>
      </p:sp>
      <p:sp>
        <p:nvSpPr>
          <p:cNvPr id="379" name="Google Shape;379;p49"/>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0"/>
          <p:cNvSpPr txBox="1">
            <a:spLocks noGrp="1"/>
          </p:cNvSpPr>
          <p:nvPr>
            <p:ph type="body" idx="1"/>
          </p:nvPr>
        </p:nvSpPr>
        <p:spPr>
          <a:xfrm>
            <a:off x="836400" y="1373250"/>
            <a:ext cx="7471200" cy="35883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Cosine Similarity</a:t>
            </a:r>
            <a:endParaRPr sz="1700" b="1">
              <a:latin typeface="Times New Roman"/>
              <a:ea typeface="Times New Roman"/>
              <a:cs typeface="Times New Roman"/>
              <a:sym typeface="Times New Roman"/>
            </a:endParaRPr>
          </a:p>
          <a:p>
            <a:pPr marL="0" lvl="0" indent="0" algn="l" rtl="0">
              <a:spcBef>
                <a:spcPts val="600"/>
              </a:spcBef>
              <a:spcAft>
                <a:spcPts val="0"/>
              </a:spcAft>
              <a:buNone/>
            </a:pPr>
            <a:r>
              <a:rPr lang="en" sz="1500">
                <a:latin typeface="Times New Roman"/>
                <a:ea typeface="Times New Roman"/>
                <a:cs typeface="Times New Roman"/>
                <a:sym typeface="Times New Roman"/>
              </a:rPr>
              <a:t>Ex: Find the users with the most similar preferences to Cynthia Freeman, according to cosine similarity</a:t>
            </a:r>
            <a:endParaRPr sz="1500">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MATCH (p1:User {name: 'Cynthia Freeman'})-[x:RATED]-&gt;(movie)&lt;-[x2:RATED]-(p2:User)</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WHERE p2 &lt;&gt; p1</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WITH p1, p2, collect(x.rating) AS p1Ratings, collect(x2.rating) AS p2Ratings</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WHERE size(p1Ratings) &gt; 10</a:t>
            </a:r>
            <a:endParaRPr sz="1200">
              <a:solidFill>
                <a:schemeClr val="dk2"/>
              </a:solidFill>
              <a:latin typeface="Times New Roman"/>
              <a:ea typeface="Times New Roman"/>
              <a:cs typeface="Times New Roman"/>
              <a:sym typeface="Times New Roman"/>
            </a:endParaRPr>
          </a:p>
          <a:p>
            <a:pPr marL="4572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RETURN p1.name AS from,</a:t>
            </a:r>
            <a:endParaRPr sz="1200">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       p2.name AS to,</a:t>
            </a:r>
            <a:endParaRPr sz="1200">
              <a:solidFill>
                <a:schemeClr val="dk2"/>
              </a:solidFill>
              <a:latin typeface="Times New Roman"/>
              <a:ea typeface="Times New Roman"/>
              <a:cs typeface="Times New Roman"/>
              <a:sym typeface="Times New Roman"/>
            </a:endParaRPr>
          </a:p>
          <a:p>
            <a:pPr marL="914400" lvl="0" indent="0" algn="l" rtl="0">
              <a:spcBef>
                <a:spcPts val="600"/>
              </a:spcBef>
              <a:spcAft>
                <a:spcPts val="0"/>
              </a:spcAft>
              <a:buNone/>
            </a:pPr>
            <a:r>
              <a:rPr lang="en" sz="1200">
                <a:solidFill>
                  <a:schemeClr val="dk2"/>
                </a:solidFill>
                <a:latin typeface="Times New Roman"/>
                <a:ea typeface="Times New Roman"/>
                <a:cs typeface="Times New Roman"/>
                <a:sym typeface="Times New Roman"/>
              </a:rPr>
              <a:t>       gds.similarity.cosine(p1Ratings, p2Ratings) AS similarity</a:t>
            </a:r>
            <a:endParaRPr sz="1200">
              <a:solidFill>
                <a:schemeClr val="dk2"/>
              </a:solidFill>
              <a:latin typeface="Times New Roman"/>
              <a:ea typeface="Times New Roman"/>
              <a:cs typeface="Times New Roman"/>
              <a:sym typeface="Times New Roman"/>
            </a:endParaRPr>
          </a:p>
          <a:p>
            <a:pPr marL="0" lvl="0" indent="457200" algn="l" rtl="0">
              <a:spcBef>
                <a:spcPts val="600"/>
              </a:spcBef>
              <a:spcAft>
                <a:spcPts val="0"/>
              </a:spcAft>
              <a:buNone/>
            </a:pPr>
            <a:r>
              <a:rPr lang="en" sz="1200">
                <a:solidFill>
                  <a:schemeClr val="dk2"/>
                </a:solidFill>
                <a:latin typeface="Times New Roman"/>
                <a:ea typeface="Times New Roman"/>
                <a:cs typeface="Times New Roman"/>
                <a:sym typeface="Times New Roman"/>
              </a:rPr>
              <a:t>ORDER BY similarity DESC</a:t>
            </a:r>
            <a:endParaRPr sz="12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7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457200" algn="l" rtl="0">
              <a:spcBef>
                <a:spcPts val="600"/>
              </a:spcBef>
              <a:spcAft>
                <a:spcPts val="0"/>
              </a:spcAft>
              <a:buNone/>
            </a:pPr>
            <a:endParaRPr sz="1860">
              <a:latin typeface="Times New Roman"/>
              <a:ea typeface="Times New Roman"/>
              <a:cs typeface="Times New Roman"/>
              <a:sym typeface="Times New Roman"/>
            </a:endParaRPr>
          </a:p>
          <a:p>
            <a:pPr marL="45720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600"/>
              </a:spcAft>
              <a:buNone/>
            </a:pPr>
            <a:endParaRPr sz="1860">
              <a:latin typeface="Times New Roman"/>
              <a:ea typeface="Times New Roman"/>
              <a:cs typeface="Times New Roman"/>
              <a:sym typeface="Times New Roman"/>
            </a:endParaRPr>
          </a:p>
        </p:txBody>
      </p:sp>
      <p:sp>
        <p:nvSpPr>
          <p:cNvPr id="385" name="Google Shape;385;p50"/>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Similarity Metrics ~~</a:t>
            </a:r>
            <a:endParaRPr sz="1700" b="1">
              <a:latin typeface="Times New Roman"/>
              <a:ea typeface="Times New Roman"/>
              <a:cs typeface="Times New Roman"/>
              <a:sym typeface="Times New Roman"/>
            </a:endParaRPr>
          </a:p>
        </p:txBody>
      </p:sp>
      <p:sp>
        <p:nvSpPr>
          <p:cNvPr id="386" name="Google Shape;386;p50"/>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1"/>
          <p:cNvSpPr txBox="1">
            <a:spLocks noGrp="1"/>
          </p:cNvSpPr>
          <p:nvPr>
            <p:ph type="body" idx="1"/>
          </p:nvPr>
        </p:nvSpPr>
        <p:spPr>
          <a:xfrm>
            <a:off x="836400" y="1373250"/>
            <a:ext cx="7471200" cy="11703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Cosine Similarity</a:t>
            </a:r>
            <a:endParaRPr sz="1700" b="1">
              <a:latin typeface="Times New Roman"/>
              <a:ea typeface="Times New Roman"/>
              <a:cs typeface="Times New Roman"/>
              <a:sym typeface="Times New Roman"/>
            </a:endParaRPr>
          </a:p>
          <a:p>
            <a:pPr marL="0" lvl="0" indent="0" algn="l" rtl="0">
              <a:spcBef>
                <a:spcPts val="600"/>
              </a:spcBef>
              <a:spcAft>
                <a:spcPts val="0"/>
              </a:spcAft>
              <a:buNone/>
            </a:pPr>
            <a:r>
              <a:rPr lang="en" sz="1500">
                <a:latin typeface="Times New Roman"/>
                <a:ea typeface="Times New Roman"/>
                <a:cs typeface="Times New Roman"/>
                <a:sym typeface="Times New Roman"/>
              </a:rPr>
              <a:t>Ex: Find the users with the most similar preferences to Cynthia Freeman, according to cosine similarity</a:t>
            </a:r>
            <a:endParaRPr sz="150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457200" algn="l" rtl="0">
              <a:spcBef>
                <a:spcPts val="600"/>
              </a:spcBef>
              <a:spcAft>
                <a:spcPts val="0"/>
              </a:spcAft>
              <a:buNone/>
            </a:pPr>
            <a:endParaRPr sz="1860">
              <a:latin typeface="Times New Roman"/>
              <a:ea typeface="Times New Roman"/>
              <a:cs typeface="Times New Roman"/>
              <a:sym typeface="Times New Roman"/>
            </a:endParaRPr>
          </a:p>
          <a:p>
            <a:pPr marL="45720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0"/>
              </a:spcAft>
              <a:buNone/>
            </a:pPr>
            <a:endParaRPr sz="1860">
              <a:latin typeface="Times New Roman"/>
              <a:ea typeface="Times New Roman"/>
              <a:cs typeface="Times New Roman"/>
              <a:sym typeface="Times New Roman"/>
            </a:endParaRPr>
          </a:p>
          <a:p>
            <a:pPr marL="0" lvl="0" indent="0" algn="l" rtl="0">
              <a:spcBef>
                <a:spcPts val="600"/>
              </a:spcBef>
              <a:spcAft>
                <a:spcPts val="600"/>
              </a:spcAft>
              <a:buNone/>
            </a:pPr>
            <a:endParaRPr sz="1860">
              <a:latin typeface="Times New Roman"/>
              <a:ea typeface="Times New Roman"/>
              <a:cs typeface="Times New Roman"/>
              <a:sym typeface="Times New Roman"/>
            </a:endParaRPr>
          </a:p>
        </p:txBody>
      </p:sp>
      <p:pic>
        <p:nvPicPr>
          <p:cNvPr id="392" name="Google Shape;392;p51"/>
          <p:cNvPicPr preferRelativeResize="0"/>
          <p:nvPr/>
        </p:nvPicPr>
        <p:blipFill>
          <a:blip r:embed="rId3">
            <a:alphaModFix/>
          </a:blip>
          <a:stretch>
            <a:fillRect/>
          </a:stretch>
        </p:blipFill>
        <p:spPr>
          <a:xfrm>
            <a:off x="434200" y="2685500"/>
            <a:ext cx="8275599" cy="2015000"/>
          </a:xfrm>
          <a:prstGeom prst="rect">
            <a:avLst/>
          </a:prstGeom>
          <a:noFill/>
          <a:ln>
            <a:noFill/>
          </a:ln>
        </p:spPr>
      </p:pic>
      <p:sp>
        <p:nvSpPr>
          <p:cNvPr id="393" name="Google Shape;393;p51"/>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Similarity Metrics ~~</a:t>
            </a:r>
            <a:endParaRPr sz="1700" b="1">
              <a:latin typeface="Times New Roman"/>
              <a:ea typeface="Times New Roman"/>
              <a:cs typeface="Times New Roman"/>
              <a:sym typeface="Times New Roman"/>
            </a:endParaRPr>
          </a:p>
        </p:txBody>
      </p:sp>
      <p:sp>
        <p:nvSpPr>
          <p:cNvPr id="394" name="Google Shape;394;p51"/>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body" idx="1"/>
          </p:nvPr>
        </p:nvSpPr>
        <p:spPr>
          <a:xfrm>
            <a:off x="1756500" y="1917000"/>
            <a:ext cx="5631000" cy="130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There are two basic approaches to recommendation algorithms:</a:t>
            </a:r>
            <a:endParaRPr sz="1500">
              <a:latin typeface="Times New Roman"/>
              <a:ea typeface="Times New Roman"/>
              <a:cs typeface="Times New Roman"/>
              <a:sym typeface="Times New Roman"/>
            </a:endParaRPr>
          </a:p>
          <a:p>
            <a:pPr marL="457200" lvl="0" indent="-323850" algn="l" rtl="0">
              <a:spcBef>
                <a:spcPts val="1200"/>
              </a:spcBef>
              <a:spcAft>
                <a:spcPts val="0"/>
              </a:spcAft>
              <a:buSzPts val="1500"/>
              <a:buFont typeface="Times New Roman"/>
              <a:buChar char="-"/>
            </a:pPr>
            <a:r>
              <a:rPr lang="en" sz="1500">
                <a:latin typeface="Times New Roman"/>
                <a:ea typeface="Times New Roman"/>
                <a:cs typeface="Times New Roman"/>
                <a:sym typeface="Times New Roman"/>
              </a:rPr>
              <a:t>Content-Based Filtering</a:t>
            </a:r>
            <a:endParaRPr sz="15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Collaborative Filtering</a:t>
            </a:r>
            <a:endParaRPr sz="1500">
              <a:latin typeface="Times New Roman"/>
              <a:ea typeface="Times New Roman"/>
              <a:cs typeface="Times New Roman"/>
              <a:sym typeface="Times New Roman"/>
            </a:endParaRPr>
          </a:p>
          <a:p>
            <a:pPr marL="457200" lvl="0" indent="0" algn="l" rtl="0">
              <a:spcBef>
                <a:spcPts val="600"/>
              </a:spcBef>
              <a:spcAft>
                <a:spcPts val="1200"/>
              </a:spcAft>
              <a:buNone/>
            </a:pPr>
            <a:endParaRPr sz="1500">
              <a:latin typeface="Times New Roman"/>
              <a:ea typeface="Times New Roman"/>
              <a:cs typeface="Times New Roman"/>
              <a:sym typeface="Times New Roman"/>
            </a:endParaRPr>
          </a:p>
        </p:txBody>
      </p:sp>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txBox="1">
            <a:spLocks noGrp="1"/>
          </p:cNvSpPr>
          <p:nvPr>
            <p:ph type="body" idx="1"/>
          </p:nvPr>
        </p:nvSpPr>
        <p:spPr>
          <a:xfrm>
            <a:off x="1071300" y="1782700"/>
            <a:ext cx="7001400" cy="25560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Pearson Similarity</a:t>
            </a:r>
            <a:endParaRPr sz="1700" b="1">
              <a:latin typeface="Times New Roman"/>
              <a:ea typeface="Times New Roman"/>
              <a:cs typeface="Times New Roman"/>
              <a:sym typeface="Times New Roman"/>
            </a:endParaRPr>
          </a:p>
          <a:p>
            <a:pPr marL="0" lvl="0" indent="0" algn="l" rtl="0">
              <a:spcBef>
                <a:spcPts val="600"/>
              </a:spcBef>
              <a:spcAft>
                <a:spcPts val="0"/>
              </a:spcAft>
              <a:buNone/>
            </a:pPr>
            <a:endParaRPr sz="1660">
              <a:latin typeface="Times New Roman"/>
              <a:ea typeface="Times New Roman"/>
              <a:cs typeface="Times New Roman"/>
              <a:sym typeface="Times New Roman"/>
            </a:endParaRPr>
          </a:p>
          <a:p>
            <a:pPr marL="0" lvl="0" indent="0" algn="l" rtl="0">
              <a:spcBef>
                <a:spcPts val="600"/>
              </a:spcBef>
              <a:spcAft>
                <a:spcPts val="0"/>
              </a:spcAft>
              <a:buNone/>
            </a:pPr>
            <a:endParaRPr sz="1660">
              <a:latin typeface="Times New Roman"/>
              <a:ea typeface="Times New Roman"/>
              <a:cs typeface="Times New Roman"/>
              <a:sym typeface="Times New Roman"/>
            </a:endParaRPr>
          </a:p>
          <a:p>
            <a:pPr marL="0" lvl="0" indent="0" algn="l" rtl="0">
              <a:spcBef>
                <a:spcPts val="600"/>
              </a:spcBef>
              <a:spcAft>
                <a:spcPts val="0"/>
              </a:spcAft>
              <a:buNone/>
            </a:pPr>
            <a:endParaRPr sz="1660">
              <a:latin typeface="Times New Roman"/>
              <a:ea typeface="Times New Roman"/>
              <a:cs typeface="Times New Roman"/>
              <a:sym typeface="Times New Roman"/>
            </a:endParaRPr>
          </a:p>
          <a:p>
            <a:pPr marL="0" lvl="0" indent="0" algn="l" rtl="0">
              <a:spcBef>
                <a:spcPts val="600"/>
              </a:spcBef>
              <a:spcAft>
                <a:spcPts val="0"/>
              </a:spcAft>
              <a:buNone/>
            </a:pPr>
            <a:endParaRPr sz="1660">
              <a:latin typeface="Times New Roman"/>
              <a:ea typeface="Times New Roman"/>
              <a:cs typeface="Times New Roman"/>
              <a:sym typeface="Times New Roman"/>
            </a:endParaRPr>
          </a:p>
          <a:p>
            <a:pPr marL="0" lvl="0" indent="0" algn="l" rtl="0">
              <a:spcBef>
                <a:spcPts val="600"/>
              </a:spcBef>
              <a:spcAft>
                <a:spcPts val="0"/>
              </a:spcAft>
              <a:buNone/>
            </a:pPr>
            <a:r>
              <a:rPr lang="en" sz="1500">
                <a:latin typeface="Times New Roman"/>
                <a:ea typeface="Times New Roman"/>
                <a:cs typeface="Times New Roman"/>
                <a:sym typeface="Times New Roman"/>
              </a:rPr>
              <a:t>Pearson similarity considers differences about the mean, this metric will account for these discrepancies.</a:t>
            </a:r>
            <a:endParaRPr sz="1500">
              <a:latin typeface="Times New Roman"/>
              <a:ea typeface="Times New Roman"/>
              <a:cs typeface="Times New Roman"/>
              <a:sym typeface="Times New Roman"/>
            </a:endParaRPr>
          </a:p>
          <a:p>
            <a:pPr marL="0" lvl="0" indent="0" algn="l" rtl="0">
              <a:spcBef>
                <a:spcPts val="600"/>
              </a:spcBef>
              <a:spcAft>
                <a:spcPts val="0"/>
              </a:spcAft>
              <a:buNone/>
            </a:pPr>
            <a:endParaRPr sz="1760">
              <a:latin typeface="Times New Roman"/>
              <a:ea typeface="Times New Roman"/>
              <a:cs typeface="Times New Roman"/>
              <a:sym typeface="Times New Roman"/>
            </a:endParaRPr>
          </a:p>
          <a:p>
            <a:pPr marL="0" lvl="0" indent="0" algn="l" rtl="0">
              <a:spcBef>
                <a:spcPts val="600"/>
              </a:spcBef>
              <a:spcAft>
                <a:spcPts val="0"/>
              </a:spcAft>
              <a:buNone/>
            </a:pPr>
            <a:endParaRPr sz="1760">
              <a:latin typeface="Times New Roman"/>
              <a:ea typeface="Times New Roman"/>
              <a:cs typeface="Times New Roman"/>
              <a:sym typeface="Times New Roman"/>
            </a:endParaRPr>
          </a:p>
          <a:p>
            <a:pPr marL="0" lvl="0" indent="457200" algn="l" rtl="0">
              <a:spcBef>
                <a:spcPts val="600"/>
              </a:spcBef>
              <a:spcAft>
                <a:spcPts val="0"/>
              </a:spcAft>
              <a:buNone/>
            </a:pPr>
            <a:endParaRPr sz="1760">
              <a:latin typeface="Times New Roman"/>
              <a:ea typeface="Times New Roman"/>
              <a:cs typeface="Times New Roman"/>
              <a:sym typeface="Times New Roman"/>
            </a:endParaRPr>
          </a:p>
          <a:p>
            <a:pPr marL="457200" lvl="0" indent="0" algn="l" rtl="0">
              <a:spcBef>
                <a:spcPts val="600"/>
              </a:spcBef>
              <a:spcAft>
                <a:spcPts val="0"/>
              </a:spcAft>
              <a:buNone/>
            </a:pPr>
            <a:endParaRPr sz="1760">
              <a:latin typeface="Times New Roman"/>
              <a:ea typeface="Times New Roman"/>
              <a:cs typeface="Times New Roman"/>
              <a:sym typeface="Times New Roman"/>
            </a:endParaRPr>
          </a:p>
          <a:p>
            <a:pPr marL="0" lvl="0" indent="0" algn="l" rtl="0">
              <a:spcBef>
                <a:spcPts val="600"/>
              </a:spcBef>
              <a:spcAft>
                <a:spcPts val="0"/>
              </a:spcAft>
              <a:buNone/>
            </a:pPr>
            <a:endParaRPr sz="1760">
              <a:latin typeface="Times New Roman"/>
              <a:ea typeface="Times New Roman"/>
              <a:cs typeface="Times New Roman"/>
              <a:sym typeface="Times New Roman"/>
            </a:endParaRPr>
          </a:p>
          <a:p>
            <a:pPr marL="0" lvl="0" indent="0" algn="l" rtl="0">
              <a:spcBef>
                <a:spcPts val="600"/>
              </a:spcBef>
              <a:spcAft>
                <a:spcPts val="0"/>
              </a:spcAft>
              <a:buNone/>
            </a:pPr>
            <a:endParaRPr sz="1760">
              <a:latin typeface="Times New Roman"/>
              <a:ea typeface="Times New Roman"/>
              <a:cs typeface="Times New Roman"/>
              <a:sym typeface="Times New Roman"/>
            </a:endParaRPr>
          </a:p>
          <a:p>
            <a:pPr marL="0" lvl="0" indent="0" algn="l" rtl="0">
              <a:spcBef>
                <a:spcPts val="600"/>
              </a:spcBef>
              <a:spcAft>
                <a:spcPts val="0"/>
              </a:spcAft>
              <a:buNone/>
            </a:pPr>
            <a:endParaRPr sz="1760">
              <a:latin typeface="Times New Roman"/>
              <a:ea typeface="Times New Roman"/>
              <a:cs typeface="Times New Roman"/>
              <a:sym typeface="Times New Roman"/>
            </a:endParaRPr>
          </a:p>
          <a:p>
            <a:pPr marL="0" lvl="0" indent="0" algn="l" rtl="0">
              <a:spcBef>
                <a:spcPts val="600"/>
              </a:spcBef>
              <a:spcAft>
                <a:spcPts val="600"/>
              </a:spcAft>
              <a:buNone/>
            </a:pPr>
            <a:endParaRPr sz="1760">
              <a:latin typeface="Times New Roman"/>
              <a:ea typeface="Times New Roman"/>
              <a:cs typeface="Times New Roman"/>
              <a:sym typeface="Times New Roman"/>
            </a:endParaRPr>
          </a:p>
        </p:txBody>
      </p:sp>
      <p:pic>
        <p:nvPicPr>
          <p:cNvPr id="400" name="Google Shape;400;p52"/>
          <p:cNvPicPr preferRelativeResize="0"/>
          <p:nvPr/>
        </p:nvPicPr>
        <p:blipFill>
          <a:blip r:embed="rId3">
            <a:alphaModFix/>
          </a:blip>
          <a:stretch>
            <a:fillRect/>
          </a:stretch>
        </p:blipFill>
        <p:spPr>
          <a:xfrm>
            <a:off x="2752725" y="2364648"/>
            <a:ext cx="3638550" cy="1090625"/>
          </a:xfrm>
          <a:prstGeom prst="rect">
            <a:avLst/>
          </a:prstGeom>
          <a:noFill/>
          <a:ln>
            <a:noFill/>
          </a:ln>
        </p:spPr>
      </p:pic>
      <p:sp>
        <p:nvSpPr>
          <p:cNvPr id="401" name="Google Shape;401;p52"/>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Similarity Metrics ~~</a:t>
            </a:r>
            <a:endParaRPr sz="1700" b="1">
              <a:latin typeface="Times New Roman"/>
              <a:ea typeface="Times New Roman"/>
              <a:cs typeface="Times New Roman"/>
              <a:sym typeface="Times New Roman"/>
            </a:endParaRPr>
          </a:p>
        </p:txBody>
      </p:sp>
      <p:sp>
        <p:nvSpPr>
          <p:cNvPr id="402" name="Google Shape;402;p52"/>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3"/>
          <p:cNvSpPr txBox="1">
            <a:spLocks noGrp="1"/>
          </p:cNvSpPr>
          <p:nvPr>
            <p:ph type="body" idx="1"/>
          </p:nvPr>
        </p:nvSpPr>
        <p:spPr>
          <a:xfrm>
            <a:off x="1181400" y="1380300"/>
            <a:ext cx="7360800" cy="33522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Pearson Similarity</a:t>
            </a:r>
            <a:endParaRPr sz="1700" b="1">
              <a:latin typeface="Times New Roman"/>
              <a:ea typeface="Times New Roman"/>
              <a:cs typeface="Times New Roman"/>
              <a:sym typeface="Times New Roman"/>
            </a:endParaRPr>
          </a:p>
          <a:p>
            <a:pPr marL="0" lvl="0" indent="0" algn="l" rtl="0">
              <a:spcBef>
                <a:spcPts val="600"/>
              </a:spcBef>
              <a:spcAft>
                <a:spcPts val="0"/>
              </a:spcAft>
              <a:buNone/>
            </a:pPr>
            <a:r>
              <a:rPr lang="en" sz="1500">
                <a:latin typeface="Times New Roman"/>
                <a:ea typeface="Times New Roman"/>
                <a:cs typeface="Times New Roman"/>
                <a:sym typeface="Times New Roman"/>
              </a:rPr>
              <a:t>Ex: Find users most similar to Cynthia Freeman, according to the Pearson similarity function</a:t>
            </a:r>
            <a:endParaRPr sz="1500">
              <a:latin typeface="Times New Roman"/>
              <a:ea typeface="Times New Roman"/>
              <a:cs typeface="Times New Roman"/>
              <a:sym typeface="Times New Roman"/>
            </a:endParaRPr>
          </a:p>
          <a:p>
            <a:pPr marL="0" lvl="0" indent="0" algn="l" rtl="0">
              <a:spcBef>
                <a:spcPts val="600"/>
              </a:spcBef>
              <a:spcAft>
                <a:spcPts val="0"/>
              </a:spcAft>
              <a:buNone/>
            </a:pPr>
            <a:endParaRPr sz="1500">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MATCH (p1:User {name: 'Cynthia Freeman'})-[x:RATED]-&gt;(movie)&lt;-[x2:RATED]-(p2:User)</a:t>
            </a:r>
            <a:endParaRPr sz="1200">
              <a:solidFill>
                <a:schemeClr val="dk2"/>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WHERE p2 &lt;&gt; p1</a:t>
            </a:r>
            <a:endParaRPr sz="1200">
              <a:solidFill>
                <a:schemeClr val="dk2"/>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WITH p1, p2, collect(x.rating) AS p1Ratings, collect(x2.rating) AS p2Ratings</a:t>
            </a:r>
            <a:endParaRPr sz="1200">
              <a:solidFill>
                <a:schemeClr val="dk2"/>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WHERE size(p1Ratings) &gt; 10</a:t>
            </a:r>
            <a:endParaRPr sz="1200">
              <a:solidFill>
                <a:schemeClr val="dk2"/>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RETURN p1.name AS from,</a:t>
            </a:r>
            <a:endParaRPr sz="1200">
              <a:solidFill>
                <a:schemeClr val="dk2"/>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       p2.name AS to,</a:t>
            </a:r>
            <a:endParaRPr sz="1200">
              <a:solidFill>
                <a:schemeClr val="dk2"/>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       gds.similarity.pearson(p1Ratings, p2Ratings) AS similarity</a:t>
            </a:r>
            <a:endParaRPr sz="1200">
              <a:solidFill>
                <a:schemeClr val="dk2"/>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r>
              <a:rPr lang="en" sz="1200">
                <a:solidFill>
                  <a:schemeClr val="dk2"/>
                </a:solidFill>
                <a:latin typeface="Times New Roman"/>
                <a:ea typeface="Times New Roman"/>
                <a:cs typeface="Times New Roman"/>
                <a:sym typeface="Times New Roman"/>
              </a:rPr>
              <a:t>ORDER BY similarity DESC</a:t>
            </a:r>
            <a:endParaRPr sz="120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2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457200" algn="l" rtl="0">
              <a:spcBef>
                <a:spcPts val="600"/>
              </a:spcBef>
              <a:spcAft>
                <a:spcPts val="0"/>
              </a:spcAft>
              <a:buNone/>
            </a:pPr>
            <a:endParaRPr sz="1560">
              <a:latin typeface="Times New Roman"/>
              <a:ea typeface="Times New Roman"/>
              <a:cs typeface="Times New Roman"/>
              <a:sym typeface="Times New Roman"/>
            </a:endParaRPr>
          </a:p>
          <a:p>
            <a:pPr marL="45720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600"/>
              </a:spcAft>
              <a:buNone/>
            </a:pPr>
            <a:endParaRPr sz="1560">
              <a:latin typeface="Times New Roman"/>
              <a:ea typeface="Times New Roman"/>
              <a:cs typeface="Times New Roman"/>
              <a:sym typeface="Times New Roman"/>
            </a:endParaRPr>
          </a:p>
        </p:txBody>
      </p:sp>
      <p:sp>
        <p:nvSpPr>
          <p:cNvPr id="408" name="Google Shape;408;p53"/>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Similarity Metrics ~~</a:t>
            </a:r>
            <a:endParaRPr sz="1700" b="1">
              <a:latin typeface="Times New Roman"/>
              <a:ea typeface="Times New Roman"/>
              <a:cs typeface="Times New Roman"/>
              <a:sym typeface="Times New Roman"/>
            </a:endParaRPr>
          </a:p>
        </p:txBody>
      </p:sp>
      <p:sp>
        <p:nvSpPr>
          <p:cNvPr id="409" name="Google Shape;409;p53"/>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4"/>
          <p:cNvSpPr txBox="1">
            <a:spLocks noGrp="1"/>
          </p:cNvSpPr>
          <p:nvPr>
            <p:ph type="body" idx="1"/>
          </p:nvPr>
        </p:nvSpPr>
        <p:spPr>
          <a:xfrm>
            <a:off x="836400" y="1424050"/>
            <a:ext cx="7471200" cy="8241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00" b="1">
                <a:latin typeface="Times New Roman"/>
                <a:ea typeface="Times New Roman"/>
                <a:cs typeface="Times New Roman"/>
                <a:sym typeface="Times New Roman"/>
              </a:rPr>
              <a:t>Pearson Similarity</a:t>
            </a:r>
            <a:endParaRPr sz="1700" b="1">
              <a:latin typeface="Times New Roman"/>
              <a:ea typeface="Times New Roman"/>
              <a:cs typeface="Times New Roman"/>
              <a:sym typeface="Times New Roman"/>
            </a:endParaRPr>
          </a:p>
          <a:p>
            <a:pPr marL="0" lvl="0" indent="0" algn="l" rtl="0">
              <a:spcBef>
                <a:spcPts val="600"/>
              </a:spcBef>
              <a:spcAft>
                <a:spcPts val="0"/>
              </a:spcAft>
              <a:buNone/>
            </a:pPr>
            <a:r>
              <a:rPr lang="en" sz="1500">
                <a:latin typeface="Times New Roman"/>
                <a:ea typeface="Times New Roman"/>
                <a:cs typeface="Times New Roman"/>
                <a:sym typeface="Times New Roman"/>
              </a:rPr>
              <a:t>Ex: Find users most similar to Cynthia Freeman, according to the Pearson similarity function</a:t>
            </a:r>
            <a:endParaRPr sz="1500">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endParaRPr sz="1260">
              <a:solidFill>
                <a:schemeClr val="dk2"/>
              </a:solidFill>
              <a:latin typeface="Times New Roman"/>
              <a:ea typeface="Times New Roman"/>
              <a:cs typeface="Times New Roman"/>
              <a:sym typeface="Times New Roman"/>
            </a:endParaRPr>
          </a:p>
          <a:p>
            <a:pPr marL="0" lvl="0" indent="0" algn="l" rtl="0">
              <a:spcBef>
                <a:spcPts val="600"/>
              </a:spcBef>
              <a:spcAft>
                <a:spcPts val="0"/>
              </a:spcAft>
              <a:buNone/>
            </a:pPr>
            <a:endParaRPr sz="12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457200" algn="l" rtl="0">
              <a:spcBef>
                <a:spcPts val="600"/>
              </a:spcBef>
              <a:spcAft>
                <a:spcPts val="0"/>
              </a:spcAft>
              <a:buNone/>
            </a:pPr>
            <a:endParaRPr sz="1560">
              <a:latin typeface="Times New Roman"/>
              <a:ea typeface="Times New Roman"/>
              <a:cs typeface="Times New Roman"/>
              <a:sym typeface="Times New Roman"/>
            </a:endParaRPr>
          </a:p>
          <a:p>
            <a:pPr marL="45720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600"/>
              </a:spcAft>
              <a:buNone/>
            </a:pPr>
            <a:endParaRPr sz="1560">
              <a:latin typeface="Times New Roman"/>
              <a:ea typeface="Times New Roman"/>
              <a:cs typeface="Times New Roman"/>
              <a:sym typeface="Times New Roman"/>
            </a:endParaRPr>
          </a:p>
        </p:txBody>
      </p:sp>
      <p:pic>
        <p:nvPicPr>
          <p:cNvPr id="415" name="Google Shape;415;p54"/>
          <p:cNvPicPr preferRelativeResize="0"/>
          <p:nvPr/>
        </p:nvPicPr>
        <p:blipFill>
          <a:blip r:embed="rId3">
            <a:alphaModFix/>
          </a:blip>
          <a:stretch>
            <a:fillRect/>
          </a:stretch>
        </p:blipFill>
        <p:spPr>
          <a:xfrm>
            <a:off x="701525" y="2395200"/>
            <a:ext cx="7740950" cy="2286000"/>
          </a:xfrm>
          <a:prstGeom prst="rect">
            <a:avLst/>
          </a:prstGeom>
          <a:noFill/>
          <a:ln>
            <a:noFill/>
          </a:ln>
        </p:spPr>
      </p:pic>
      <p:sp>
        <p:nvSpPr>
          <p:cNvPr id="416" name="Google Shape;416;p54"/>
          <p:cNvSpPr txBox="1">
            <a:spLocks noGrp="1"/>
          </p:cNvSpPr>
          <p:nvPr>
            <p:ph type="title"/>
          </p:nvPr>
        </p:nvSpPr>
        <p:spPr>
          <a:xfrm>
            <a:off x="2034150" y="857250"/>
            <a:ext cx="32055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Similarity Metrics ~~</a:t>
            </a:r>
            <a:endParaRPr sz="1700" b="1">
              <a:latin typeface="Times New Roman"/>
              <a:ea typeface="Times New Roman"/>
              <a:cs typeface="Times New Roman"/>
              <a:sym typeface="Times New Roman"/>
            </a:endParaRPr>
          </a:p>
        </p:txBody>
      </p:sp>
      <p:sp>
        <p:nvSpPr>
          <p:cNvPr id="417" name="Google Shape;417;p54"/>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5"/>
          <p:cNvSpPr txBox="1">
            <a:spLocks noGrp="1"/>
          </p:cNvSpPr>
          <p:nvPr>
            <p:ph type="body" idx="1"/>
          </p:nvPr>
        </p:nvSpPr>
        <p:spPr>
          <a:xfrm>
            <a:off x="836400" y="2237550"/>
            <a:ext cx="7471200" cy="12789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60">
                <a:latin typeface="Times New Roman"/>
                <a:ea typeface="Times New Roman"/>
                <a:cs typeface="Times New Roman"/>
                <a:sym typeface="Times New Roman"/>
              </a:rPr>
              <a:t>Ex: "Who are the 10 users with tastes in movies most similar to mine? What movies have they rated highly that I haven’t seen yet?"</a:t>
            </a:r>
            <a:endParaRPr sz="1760">
              <a:latin typeface="Times New Roman"/>
              <a:ea typeface="Times New Roman"/>
              <a:cs typeface="Times New Roman"/>
              <a:sym typeface="Times New Roman"/>
            </a:endParaRPr>
          </a:p>
          <a:p>
            <a:pPr marL="0" lvl="0" indent="457200" algn="l" rtl="0">
              <a:spcBef>
                <a:spcPts val="600"/>
              </a:spcBef>
              <a:spcAft>
                <a:spcPts val="0"/>
              </a:spcAft>
              <a:buNone/>
            </a:pPr>
            <a:r>
              <a:rPr lang="en" sz="1760">
                <a:latin typeface="Times New Roman"/>
                <a:ea typeface="Times New Roman"/>
                <a:cs typeface="Times New Roman"/>
                <a:sym typeface="Times New Roman"/>
              </a:rPr>
              <a:t>We used kNN movie recommendation using Pearson similarity</a:t>
            </a: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600"/>
              </a:spcAft>
              <a:buNone/>
            </a:pPr>
            <a:endParaRPr sz="1560">
              <a:latin typeface="Times New Roman"/>
              <a:ea typeface="Times New Roman"/>
              <a:cs typeface="Times New Roman"/>
              <a:sym typeface="Times New Roman"/>
            </a:endParaRPr>
          </a:p>
        </p:txBody>
      </p:sp>
      <p:sp>
        <p:nvSpPr>
          <p:cNvPr id="423" name="Google Shape;423;p55"/>
          <p:cNvSpPr txBox="1">
            <a:spLocks noGrp="1"/>
          </p:cNvSpPr>
          <p:nvPr>
            <p:ph type="title"/>
          </p:nvPr>
        </p:nvSpPr>
        <p:spPr>
          <a:xfrm>
            <a:off x="2034150" y="857250"/>
            <a:ext cx="45351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a:t>
            </a:r>
            <a:r>
              <a:rPr lang="en" sz="1860">
                <a:latin typeface="Times New Roman"/>
                <a:ea typeface="Times New Roman"/>
                <a:cs typeface="Times New Roman"/>
                <a:sym typeface="Times New Roman"/>
              </a:rPr>
              <a:t>Neighborhood-Based Recommendations</a:t>
            </a:r>
            <a:r>
              <a:rPr lang="en" sz="1700" b="1">
                <a:latin typeface="Times New Roman"/>
                <a:ea typeface="Times New Roman"/>
                <a:cs typeface="Times New Roman"/>
                <a:sym typeface="Times New Roman"/>
              </a:rPr>
              <a:t>~~</a:t>
            </a:r>
            <a:endParaRPr sz="1700" b="1">
              <a:latin typeface="Times New Roman"/>
              <a:ea typeface="Times New Roman"/>
              <a:cs typeface="Times New Roman"/>
              <a:sym typeface="Times New Roman"/>
            </a:endParaRPr>
          </a:p>
        </p:txBody>
      </p:sp>
      <p:sp>
        <p:nvSpPr>
          <p:cNvPr id="424" name="Google Shape;424;p55"/>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6"/>
          <p:cNvSpPr txBox="1">
            <a:spLocks noGrp="1"/>
          </p:cNvSpPr>
          <p:nvPr>
            <p:ph type="body" idx="1"/>
          </p:nvPr>
        </p:nvSpPr>
        <p:spPr>
          <a:xfrm>
            <a:off x="1126200" y="1508488"/>
            <a:ext cx="7471200" cy="7890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r>
              <a:rPr lang="en" sz="1760">
                <a:latin typeface="Times New Roman"/>
                <a:ea typeface="Times New Roman"/>
                <a:cs typeface="Times New Roman"/>
                <a:sym typeface="Times New Roman"/>
              </a:rPr>
              <a:t>Ex: "Who are the 10 users with tastes in movies most similar to mine? What movies have they rated highly that I haven’t seen yet?"</a:t>
            </a:r>
            <a:endParaRPr sz="1760">
              <a:latin typeface="Times New Roman"/>
              <a:ea typeface="Times New Roman"/>
              <a:cs typeface="Times New Roman"/>
              <a:sym typeface="Times New Roman"/>
            </a:endParaRPr>
          </a:p>
          <a:p>
            <a:pPr marL="0" lvl="0" indent="0" algn="l" rtl="0">
              <a:spcBef>
                <a:spcPts val="600"/>
              </a:spcBef>
              <a:spcAft>
                <a:spcPts val="0"/>
              </a:spcAft>
              <a:buNone/>
            </a:pPr>
            <a:endParaRPr sz="12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457200" algn="l" rtl="0">
              <a:spcBef>
                <a:spcPts val="600"/>
              </a:spcBef>
              <a:spcAft>
                <a:spcPts val="0"/>
              </a:spcAft>
              <a:buNone/>
            </a:pPr>
            <a:endParaRPr sz="1560">
              <a:latin typeface="Times New Roman"/>
              <a:ea typeface="Times New Roman"/>
              <a:cs typeface="Times New Roman"/>
              <a:sym typeface="Times New Roman"/>
            </a:endParaRPr>
          </a:p>
          <a:p>
            <a:pPr marL="45720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0"/>
              </a:spcAft>
              <a:buNone/>
            </a:pPr>
            <a:endParaRPr sz="1560">
              <a:latin typeface="Times New Roman"/>
              <a:ea typeface="Times New Roman"/>
              <a:cs typeface="Times New Roman"/>
              <a:sym typeface="Times New Roman"/>
            </a:endParaRPr>
          </a:p>
          <a:p>
            <a:pPr marL="0" lvl="0" indent="0" algn="l" rtl="0">
              <a:spcBef>
                <a:spcPts val="600"/>
              </a:spcBef>
              <a:spcAft>
                <a:spcPts val="600"/>
              </a:spcAft>
              <a:buNone/>
            </a:pPr>
            <a:endParaRPr sz="1560">
              <a:latin typeface="Times New Roman"/>
              <a:ea typeface="Times New Roman"/>
              <a:cs typeface="Times New Roman"/>
              <a:sym typeface="Times New Roman"/>
            </a:endParaRPr>
          </a:p>
        </p:txBody>
      </p:sp>
      <p:pic>
        <p:nvPicPr>
          <p:cNvPr id="430" name="Google Shape;430;p56"/>
          <p:cNvPicPr preferRelativeResize="0"/>
          <p:nvPr/>
        </p:nvPicPr>
        <p:blipFill>
          <a:blip r:embed="rId3">
            <a:alphaModFix/>
          </a:blip>
          <a:stretch>
            <a:fillRect/>
          </a:stretch>
        </p:blipFill>
        <p:spPr>
          <a:xfrm>
            <a:off x="921300" y="2345250"/>
            <a:ext cx="7880975" cy="2449975"/>
          </a:xfrm>
          <a:prstGeom prst="rect">
            <a:avLst/>
          </a:prstGeom>
          <a:noFill/>
          <a:ln>
            <a:noFill/>
          </a:ln>
        </p:spPr>
      </p:pic>
      <p:sp>
        <p:nvSpPr>
          <p:cNvPr id="431" name="Google Shape;431;p56"/>
          <p:cNvSpPr txBox="1">
            <a:spLocks noGrp="1"/>
          </p:cNvSpPr>
          <p:nvPr>
            <p:ph type="title"/>
          </p:nvPr>
        </p:nvSpPr>
        <p:spPr>
          <a:xfrm>
            <a:off x="2034150" y="857250"/>
            <a:ext cx="4535100" cy="5160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None/>
            </a:pPr>
            <a:r>
              <a:rPr lang="en" sz="1700" b="1">
                <a:latin typeface="Times New Roman"/>
                <a:ea typeface="Times New Roman"/>
                <a:cs typeface="Times New Roman"/>
                <a:sym typeface="Times New Roman"/>
              </a:rPr>
              <a:t>~~ </a:t>
            </a:r>
            <a:r>
              <a:rPr lang="en" sz="1860">
                <a:latin typeface="Times New Roman"/>
                <a:ea typeface="Times New Roman"/>
                <a:cs typeface="Times New Roman"/>
                <a:sym typeface="Times New Roman"/>
              </a:rPr>
              <a:t>Neighborhood-Based Recommendations</a:t>
            </a:r>
            <a:r>
              <a:rPr lang="en" sz="1700" b="1">
                <a:latin typeface="Times New Roman"/>
                <a:ea typeface="Times New Roman"/>
                <a:cs typeface="Times New Roman"/>
                <a:sym typeface="Times New Roman"/>
              </a:rPr>
              <a:t>~~</a:t>
            </a:r>
            <a:endParaRPr sz="1700" b="1">
              <a:latin typeface="Times New Roman"/>
              <a:ea typeface="Times New Roman"/>
              <a:cs typeface="Times New Roman"/>
              <a:sym typeface="Times New Roman"/>
            </a:endParaRPr>
          </a:p>
        </p:txBody>
      </p:sp>
      <p:sp>
        <p:nvSpPr>
          <p:cNvPr id="432" name="Google Shape;432;p56"/>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Collaborative Filtering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7"/>
          <p:cNvSpPr txBox="1">
            <a:spLocks noGrp="1"/>
          </p:cNvSpPr>
          <p:nvPr>
            <p:ph type="body" idx="1"/>
          </p:nvPr>
        </p:nvSpPr>
        <p:spPr>
          <a:xfrm>
            <a:off x="3203250" y="2296650"/>
            <a:ext cx="2737500" cy="5502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 sz="2000" b="1">
                <a:latin typeface="Times New Roman"/>
                <a:ea typeface="Times New Roman"/>
                <a:cs typeface="Times New Roman"/>
                <a:sym typeface="Times New Roman"/>
              </a:rPr>
              <a:t>4. Build app and demo</a:t>
            </a:r>
            <a:endParaRPr sz="2000" b="1">
              <a:latin typeface="Times New Roman"/>
              <a:ea typeface="Times New Roman"/>
              <a:cs typeface="Times New Roman"/>
              <a:sym typeface="Times New Roman"/>
            </a:endParaRPr>
          </a:p>
        </p:txBody>
      </p:sp>
      <p:sp>
        <p:nvSpPr>
          <p:cNvPr id="438" name="Google Shape;438;p57"/>
          <p:cNvSpPr txBox="1">
            <a:spLocks noGrp="1"/>
          </p:cNvSpPr>
          <p:nvPr>
            <p:ph type="title"/>
          </p:nvPr>
        </p:nvSpPr>
        <p:spPr>
          <a:xfrm>
            <a:off x="1297500" y="393750"/>
            <a:ext cx="72999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Implementation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59"/>
          <p:cNvPicPr preferRelativeResize="0"/>
          <p:nvPr/>
        </p:nvPicPr>
        <p:blipFill>
          <a:blip r:embed="rId3">
            <a:alphaModFix/>
          </a:blip>
          <a:stretch>
            <a:fillRect/>
          </a:stretch>
        </p:blipFill>
        <p:spPr>
          <a:xfrm>
            <a:off x="765688" y="1337150"/>
            <a:ext cx="7612626" cy="3464650"/>
          </a:xfrm>
          <a:prstGeom prst="rect">
            <a:avLst/>
          </a:prstGeom>
          <a:noFill/>
          <a:ln>
            <a:noFill/>
          </a:ln>
        </p:spPr>
      </p:pic>
      <p:sp>
        <p:nvSpPr>
          <p:cNvPr id="450" name="Google Shape;450;p59"/>
          <p:cNvSpPr txBox="1">
            <a:spLocks noGrp="1"/>
          </p:cNvSpPr>
          <p:nvPr>
            <p:ph type="title"/>
          </p:nvPr>
        </p:nvSpPr>
        <p:spPr>
          <a:xfrm>
            <a:off x="1297500" y="393750"/>
            <a:ext cx="4414500" cy="5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Build app and demo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0"/>
          <p:cNvSpPr txBox="1">
            <a:spLocks noGrp="1"/>
          </p:cNvSpPr>
          <p:nvPr>
            <p:ph type="title"/>
          </p:nvPr>
        </p:nvSpPr>
        <p:spPr>
          <a:xfrm>
            <a:off x="1297500" y="388075"/>
            <a:ext cx="7038900" cy="6570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600"/>
              </a:spcAft>
              <a:buNone/>
            </a:pPr>
            <a:r>
              <a:rPr lang="en"/>
              <a:t>Advantages</a:t>
            </a:r>
            <a:endParaRPr/>
          </a:p>
        </p:txBody>
      </p:sp>
      <p:sp>
        <p:nvSpPr>
          <p:cNvPr id="456" name="Google Shape;456;p60"/>
          <p:cNvSpPr txBox="1">
            <a:spLocks noGrp="1"/>
          </p:cNvSpPr>
          <p:nvPr>
            <p:ph type="title"/>
          </p:nvPr>
        </p:nvSpPr>
        <p:spPr>
          <a:xfrm>
            <a:off x="1245750" y="1648050"/>
            <a:ext cx="6652500" cy="1847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a:solidFill>
                  <a:srgbClr val="FFFFFF"/>
                </a:solidFill>
                <a:latin typeface="Times New Roman"/>
                <a:ea typeface="Times New Roman"/>
                <a:cs typeface="Times New Roman"/>
                <a:sym typeface="Times New Roman"/>
              </a:rPr>
              <a:t>Pros of using Graph database for recommendation system:</a:t>
            </a:r>
            <a:endParaRPr sz="1500">
              <a:solidFill>
                <a:srgbClr val="FFFFFF"/>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rgbClr val="FFFFFF"/>
              </a:buClr>
              <a:buSzPts val="1500"/>
              <a:buFont typeface="Times New Roman"/>
              <a:buChar char="-"/>
            </a:pPr>
            <a:r>
              <a:rPr lang="en" sz="1500">
                <a:latin typeface="Times New Roman"/>
                <a:ea typeface="Times New Roman"/>
                <a:cs typeface="Times New Roman"/>
                <a:sym typeface="Times New Roman"/>
              </a:rPr>
              <a:t>Process queries very fast, enabling using the model for real-time recommendation engines</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Easy to visualize and understand the connections and paths with lead us to recommendations.</a:t>
            </a:r>
            <a:endParaRPr sz="15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l" rtl="0">
              <a:spcBef>
                <a:spcPts val="600"/>
              </a:spcBef>
              <a:spcAft>
                <a:spcPts val="0"/>
              </a:spcAft>
              <a:buNone/>
            </a:pPr>
            <a:endParaRPr sz="1500">
              <a:latin typeface="Times New Roman"/>
              <a:ea typeface="Times New Roman"/>
              <a:cs typeface="Times New Roman"/>
              <a:sym typeface="Times New Roman"/>
            </a:endParaRPr>
          </a:p>
          <a:p>
            <a:pPr marL="0" lvl="0" indent="0" algn="l" rtl="0">
              <a:lnSpc>
                <a:spcPct val="115000"/>
              </a:lnSpc>
              <a:spcBef>
                <a:spcPts val="400"/>
              </a:spcBef>
              <a:spcAft>
                <a:spcPts val="0"/>
              </a:spcAft>
              <a:buNone/>
            </a:pPr>
            <a:endParaRPr sz="1500">
              <a:latin typeface="Times New Roman"/>
              <a:ea typeface="Times New Roman"/>
              <a:cs typeface="Times New Roman"/>
              <a:sym typeface="Times New Roman"/>
            </a:endParaRPr>
          </a:p>
          <a:p>
            <a:pPr marL="0" lvl="0" indent="0" algn="l" rtl="0">
              <a:spcBef>
                <a:spcPts val="600"/>
              </a:spcBef>
              <a:spcAft>
                <a:spcPts val="0"/>
              </a:spcAft>
              <a:buNone/>
            </a:pPr>
            <a:endParaRPr sz="1500">
              <a:latin typeface="Times New Roman"/>
              <a:ea typeface="Times New Roman"/>
              <a:cs typeface="Times New Roman"/>
              <a:sym typeface="Times New Roman"/>
            </a:endParaRPr>
          </a:p>
          <a:p>
            <a:pPr marL="0" lvl="0" indent="0" algn="l" rtl="0">
              <a:lnSpc>
                <a:spcPct val="115000"/>
              </a:lnSpc>
              <a:spcBef>
                <a:spcPts val="400"/>
              </a:spcBef>
              <a:spcAft>
                <a:spcPts val="0"/>
              </a:spcAft>
              <a:buNone/>
            </a:pPr>
            <a:endParaRPr sz="1500">
              <a:latin typeface="Times New Roman"/>
              <a:ea typeface="Times New Roman"/>
              <a:cs typeface="Times New Roman"/>
              <a:sym typeface="Times New Roman"/>
            </a:endParaRPr>
          </a:p>
          <a:p>
            <a:pPr marL="0" lvl="0" indent="0" algn="l" rtl="0">
              <a:spcBef>
                <a:spcPts val="600"/>
              </a:spcBef>
              <a:spcAft>
                <a:spcPts val="0"/>
              </a:spcAft>
              <a:buNone/>
            </a:pPr>
            <a:endParaRPr sz="15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1"/>
          <p:cNvSpPr txBox="1">
            <a:spLocks noGrp="1"/>
          </p:cNvSpPr>
          <p:nvPr>
            <p:ph type="title"/>
          </p:nvPr>
        </p:nvSpPr>
        <p:spPr>
          <a:xfrm>
            <a:off x="1297500" y="388075"/>
            <a:ext cx="7038900" cy="5865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600"/>
              </a:spcAft>
              <a:buNone/>
            </a:pPr>
            <a:r>
              <a:rPr lang="en"/>
              <a:t>Disadvantages</a:t>
            </a:r>
            <a:endParaRPr/>
          </a:p>
        </p:txBody>
      </p:sp>
      <p:sp>
        <p:nvSpPr>
          <p:cNvPr id="462" name="Google Shape;462;p61"/>
          <p:cNvSpPr txBox="1">
            <a:spLocks noGrp="1"/>
          </p:cNvSpPr>
          <p:nvPr>
            <p:ph type="title"/>
          </p:nvPr>
        </p:nvSpPr>
        <p:spPr>
          <a:xfrm>
            <a:off x="1169400" y="1579900"/>
            <a:ext cx="6805200" cy="2687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a:solidFill>
                  <a:srgbClr val="FFFFFF"/>
                </a:solidFill>
                <a:latin typeface="Times New Roman"/>
                <a:ea typeface="Times New Roman"/>
                <a:cs typeface="Times New Roman"/>
                <a:sym typeface="Times New Roman"/>
              </a:rPr>
              <a:t>Cons of using Graph database for recommendation system:</a:t>
            </a:r>
            <a:endParaRPr sz="1500">
              <a:solidFill>
                <a:srgbClr val="FFFFFF"/>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rgbClr val="FFFFFF"/>
              </a:buClr>
              <a:buSzPts val="1500"/>
              <a:buFont typeface="Times New Roman"/>
              <a:buChar char="-"/>
            </a:pPr>
            <a:r>
              <a:rPr lang="en" sz="1500">
                <a:latin typeface="Times New Roman"/>
                <a:ea typeface="Times New Roman"/>
                <a:cs typeface="Times New Roman"/>
                <a:sym typeface="Times New Roman"/>
              </a:rPr>
              <a:t>Hard to evaluate the performance of proposed models without access to real users in real time. It would be nice to expand the model by adding more features and connections.</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Scalability: Graph databases may not be the best option for massive datasets that require high-speed querying. Need to sharding or other strategies to improve scalability.</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Data model limitation: which can make them less suitable for storing other types of data that not graph-based</a:t>
            </a:r>
            <a:endParaRPr sz="1500">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a:p>
            <a:pPr marL="0" lvl="0" indent="0" algn="l" rtl="0">
              <a:lnSpc>
                <a:spcPct val="115000"/>
              </a:lnSpc>
              <a:spcBef>
                <a:spcPts val="400"/>
              </a:spcBef>
              <a:spcAft>
                <a:spcPts val="0"/>
              </a:spcAft>
              <a:buNone/>
            </a:pPr>
            <a:endParaRPr sz="1500">
              <a:latin typeface="Times New Roman"/>
              <a:ea typeface="Times New Roman"/>
              <a:cs typeface="Times New Roman"/>
              <a:sym typeface="Times New Roman"/>
            </a:endParaRPr>
          </a:p>
          <a:p>
            <a:pPr marL="0" lvl="0" indent="0" algn="l" rtl="0">
              <a:spcBef>
                <a:spcPts val="600"/>
              </a:spcBef>
              <a:spcAft>
                <a:spcPts val="0"/>
              </a:spcAft>
              <a:buNone/>
            </a:pPr>
            <a:endParaRPr sz="15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2"/>
          <p:cNvSpPr txBox="1">
            <a:spLocks noGrp="1"/>
          </p:cNvSpPr>
          <p:nvPr>
            <p:ph type="title"/>
          </p:nvPr>
        </p:nvSpPr>
        <p:spPr>
          <a:xfrm>
            <a:off x="1297500" y="388075"/>
            <a:ext cx="7038900" cy="6879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600"/>
              </a:spcAft>
              <a:buNone/>
            </a:pPr>
            <a:r>
              <a:rPr lang="en"/>
              <a:t>Conclusion</a:t>
            </a:r>
            <a:endParaRPr/>
          </a:p>
        </p:txBody>
      </p:sp>
      <p:sp>
        <p:nvSpPr>
          <p:cNvPr id="468" name="Google Shape;468;p62"/>
          <p:cNvSpPr txBox="1">
            <a:spLocks noGrp="1"/>
          </p:cNvSpPr>
          <p:nvPr>
            <p:ph type="body" idx="1"/>
          </p:nvPr>
        </p:nvSpPr>
        <p:spPr>
          <a:xfrm>
            <a:off x="250500" y="1556075"/>
            <a:ext cx="8643000" cy="23427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Used neo4j graph database and graph query language Cypher in order to create a model for movie recommendation system </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Data source: MovieLens (for rating and tag) &amp; TMDB 5000 Movie Dataset (for actors, directors))</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Used 2 different models: both Content-Based, Collaborative Filtering and combination of them.</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Can expand model such as user demographic information, social relationships, more information about movies itself,... etc</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88075"/>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a:t>Content-Based Filtering</a:t>
            </a:r>
            <a:endParaRPr b="1">
              <a:solidFill>
                <a:srgbClr val="000000"/>
              </a:solidFill>
              <a:latin typeface="Arial"/>
              <a:ea typeface="Arial"/>
              <a:cs typeface="Arial"/>
              <a:sym typeface="Arial"/>
            </a:endParaRPr>
          </a:p>
          <a:p>
            <a:pPr marL="0" lvl="0" indent="0" algn="l" rtl="0">
              <a:spcBef>
                <a:spcPts val="600"/>
              </a:spcBef>
              <a:spcAft>
                <a:spcPts val="0"/>
              </a:spcAft>
              <a:buNone/>
            </a:pPr>
            <a:endParaRPr/>
          </a:p>
        </p:txBody>
      </p:sp>
      <p:sp>
        <p:nvSpPr>
          <p:cNvPr id="160" name="Google Shape;160;p17"/>
          <p:cNvSpPr txBox="1">
            <a:spLocks noGrp="1"/>
          </p:cNvSpPr>
          <p:nvPr>
            <p:ph type="body" idx="1"/>
          </p:nvPr>
        </p:nvSpPr>
        <p:spPr>
          <a:xfrm>
            <a:off x="1337150" y="1267325"/>
            <a:ext cx="7038900" cy="29112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sz="1500" b="1">
                <a:latin typeface="Times New Roman"/>
                <a:ea typeface="Times New Roman"/>
                <a:cs typeface="Times New Roman"/>
                <a:sym typeface="Times New Roman"/>
              </a:rPr>
              <a:t>Content-based filtering:</a:t>
            </a:r>
            <a:r>
              <a:rPr lang="en" sz="1500">
                <a:latin typeface="Times New Roman"/>
                <a:ea typeface="Times New Roman"/>
                <a:cs typeface="Times New Roman"/>
                <a:sym typeface="Times New Roman"/>
              </a:rPr>
              <a:t> uses item features to recommend other items similar to what the user likes, based on their previous actions or explicit feedback.</a:t>
            </a:r>
            <a:endParaRPr sz="1500">
              <a:latin typeface="Times New Roman"/>
              <a:ea typeface="Times New Roman"/>
              <a:cs typeface="Times New Roman"/>
              <a:sym typeface="Times New Roman"/>
            </a:endParaRPr>
          </a:p>
          <a:p>
            <a:pPr marL="457200" lvl="0" indent="0" algn="l" rtl="0">
              <a:spcBef>
                <a:spcPts val="1200"/>
              </a:spcBef>
              <a:spcAft>
                <a:spcPts val="0"/>
              </a:spcAft>
              <a:buNone/>
            </a:pPr>
            <a:endParaRPr sz="1500">
              <a:latin typeface="Times New Roman"/>
              <a:ea typeface="Times New Roman"/>
              <a:cs typeface="Times New Roman"/>
              <a:sym typeface="Times New Roman"/>
            </a:endParaRPr>
          </a:p>
          <a:p>
            <a:pPr marL="457200" lvl="0" indent="0" algn="l" rtl="0">
              <a:spcBef>
                <a:spcPts val="600"/>
              </a:spcBef>
              <a:spcAft>
                <a:spcPts val="1200"/>
              </a:spcAft>
              <a:buNone/>
            </a:pPr>
            <a:endParaRPr sz="1500">
              <a:latin typeface="Times New Roman"/>
              <a:ea typeface="Times New Roman"/>
              <a:cs typeface="Times New Roman"/>
              <a:sym typeface="Times New Roman"/>
            </a:endParaRPr>
          </a:p>
        </p:txBody>
      </p:sp>
      <p:pic>
        <p:nvPicPr>
          <p:cNvPr id="161" name="Google Shape;161;p17"/>
          <p:cNvPicPr preferRelativeResize="0"/>
          <p:nvPr/>
        </p:nvPicPr>
        <p:blipFill>
          <a:blip r:embed="rId3">
            <a:alphaModFix/>
          </a:blip>
          <a:stretch>
            <a:fillRect/>
          </a:stretch>
        </p:blipFill>
        <p:spPr>
          <a:xfrm>
            <a:off x="2866550" y="2289800"/>
            <a:ext cx="2917725" cy="27020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474" name="Google Shape;474;p63"/>
          <p:cNvSpPr txBox="1">
            <a:spLocks noGrp="1"/>
          </p:cNvSpPr>
          <p:nvPr>
            <p:ph type="body" idx="1"/>
          </p:nvPr>
        </p:nvSpPr>
        <p:spPr>
          <a:xfrm>
            <a:off x="1297500" y="1307850"/>
            <a:ext cx="7038900" cy="3377700"/>
          </a:xfrm>
          <a:prstGeom prst="rect">
            <a:avLst/>
          </a:prstGeom>
        </p:spPr>
        <p:txBody>
          <a:bodyPr spcFirstLastPara="1" wrap="square" lIns="91425" tIns="91425" rIns="91425" bIns="91425" anchor="t" anchorCtr="0">
            <a:noAutofit/>
          </a:bodyPr>
          <a:lstStyle/>
          <a:p>
            <a:pPr marL="457200" lvl="0" indent="-323850" algn="l" rtl="0">
              <a:lnSpc>
                <a:spcPct val="14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Neo4j Database: </a:t>
            </a:r>
            <a:r>
              <a:rPr lang="en" sz="1500" u="sng">
                <a:solidFill>
                  <a:schemeClr val="hlink"/>
                </a:solidFill>
                <a:latin typeface="Times New Roman"/>
                <a:ea typeface="Times New Roman"/>
                <a:cs typeface="Times New Roman"/>
                <a:sym typeface="Times New Roman"/>
                <a:hlinkClick r:id="rId3"/>
              </a:rPr>
              <a:t>https://neo4j.com/</a:t>
            </a:r>
            <a:endParaRPr sz="1500" u="sng">
              <a:solidFill>
                <a:schemeClr val="hlink"/>
              </a:solidFill>
              <a:latin typeface="Times New Roman"/>
              <a:ea typeface="Times New Roman"/>
              <a:cs typeface="Times New Roman"/>
              <a:sym typeface="Times New Roman"/>
            </a:endParaRPr>
          </a:p>
          <a:p>
            <a:pPr marL="457200" lvl="0" indent="-323850" algn="l" rtl="0">
              <a:lnSpc>
                <a:spcPct val="14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Jaccard index: </a:t>
            </a:r>
            <a:r>
              <a:rPr lang="en" sz="1500" u="sng">
                <a:solidFill>
                  <a:schemeClr val="hlink"/>
                </a:solidFill>
                <a:latin typeface="Times New Roman"/>
                <a:ea typeface="Times New Roman"/>
                <a:cs typeface="Times New Roman"/>
                <a:sym typeface="Times New Roman"/>
                <a:hlinkClick r:id="rId4"/>
              </a:rPr>
              <a:t>https://en.wikipedia.org/wiki/Jaccard_index</a:t>
            </a:r>
            <a:endParaRPr sz="1500" u="sng">
              <a:solidFill>
                <a:schemeClr val="hlink"/>
              </a:solidFill>
              <a:latin typeface="Times New Roman"/>
              <a:ea typeface="Times New Roman"/>
              <a:cs typeface="Times New Roman"/>
              <a:sym typeface="Times New Roman"/>
            </a:endParaRPr>
          </a:p>
          <a:p>
            <a:pPr marL="457200" lvl="0" indent="-323850" algn="l" rtl="0">
              <a:lnSpc>
                <a:spcPct val="14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Recommendation using Graph database: </a:t>
            </a:r>
            <a:r>
              <a:rPr lang="en" sz="1500" u="sng">
                <a:solidFill>
                  <a:schemeClr val="hlink"/>
                </a:solidFill>
                <a:latin typeface="Times New Roman"/>
                <a:ea typeface="Times New Roman"/>
                <a:cs typeface="Times New Roman"/>
                <a:sym typeface="Times New Roman"/>
                <a:hlinkClick r:id="rId5"/>
              </a:rPr>
              <a:t>https://neo4j.com/blog/real-time-recommendation-engine-data-science/</a:t>
            </a:r>
            <a:endParaRPr sz="1500">
              <a:latin typeface="Times New Roman"/>
              <a:ea typeface="Times New Roman"/>
              <a:cs typeface="Times New Roman"/>
              <a:sym typeface="Times New Roman"/>
            </a:endParaRPr>
          </a:p>
          <a:p>
            <a:pPr marL="457200" lvl="0" indent="-323850" algn="l" rtl="0">
              <a:lnSpc>
                <a:spcPct val="14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Similarity functions: </a:t>
            </a:r>
            <a:r>
              <a:rPr lang="en" sz="1500" u="sng">
                <a:solidFill>
                  <a:schemeClr val="hlink"/>
                </a:solidFill>
                <a:latin typeface="Times New Roman"/>
                <a:ea typeface="Times New Roman"/>
                <a:cs typeface="Times New Roman"/>
                <a:sym typeface="Times New Roman"/>
                <a:hlinkClick r:id="rId6"/>
              </a:rPr>
              <a:t>https://neo4j.com/docs/graph-data-science/current/algorithms/similarity-functions/</a:t>
            </a:r>
            <a:endParaRPr sz="1500">
              <a:latin typeface="Times New Roman"/>
              <a:ea typeface="Times New Roman"/>
              <a:cs typeface="Times New Roman"/>
              <a:sym typeface="Times New Roman"/>
            </a:endParaRPr>
          </a:p>
          <a:p>
            <a:pPr marL="457200" lvl="0" indent="-323850" algn="l" rtl="0">
              <a:lnSpc>
                <a:spcPct val="140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Collaborative Filtering: </a:t>
            </a:r>
            <a:r>
              <a:rPr lang="en" sz="1500" u="sng">
                <a:solidFill>
                  <a:schemeClr val="hlink"/>
                </a:solidFill>
                <a:latin typeface="Times New Roman"/>
                <a:ea typeface="Times New Roman"/>
                <a:cs typeface="Times New Roman"/>
                <a:sym typeface="Times New Roman"/>
                <a:hlinkClick r:id="rId7"/>
              </a:rPr>
              <a:t>https://neo4j.com/blog/collaborative-filtering-creating-teams/?ref=browser-guide</a:t>
            </a:r>
            <a:endParaRPr sz="1500">
              <a:latin typeface="Times New Roman"/>
              <a:ea typeface="Times New Roman"/>
              <a:cs typeface="Times New Roman"/>
              <a:sym typeface="Times New Roman"/>
            </a:endParaRPr>
          </a:p>
          <a:p>
            <a:pPr marL="0" lvl="0" indent="0" algn="l" rtl="0">
              <a:lnSpc>
                <a:spcPct val="140000"/>
              </a:lnSpc>
              <a:spcBef>
                <a:spcPts val="1200"/>
              </a:spcBef>
              <a:spcAft>
                <a:spcPts val="0"/>
              </a:spcAft>
              <a:buNone/>
            </a:pP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88075"/>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a:t>Collaborative filtering</a:t>
            </a:r>
            <a:endParaRPr/>
          </a:p>
          <a:p>
            <a:pPr marL="0" lvl="0" indent="0" algn="l" rtl="0">
              <a:spcBef>
                <a:spcPts val="600"/>
              </a:spcBef>
              <a:spcAft>
                <a:spcPts val="0"/>
              </a:spcAft>
              <a:buNone/>
            </a:pPr>
            <a:endParaRPr/>
          </a:p>
        </p:txBody>
      </p:sp>
      <p:sp>
        <p:nvSpPr>
          <p:cNvPr id="167" name="Google Shape;167;p18"/>
          <p:cNvSpPr txBox="1">
            <a:spLocks noGrp="1"/>
          </p:cNvSpPr>
          <p:nvPr>
            <p:ph type="body" idx="1"/>
          </p:nvPr>
        </p:nvSpPr>
        <p:spPr>
          <a:xfrm>
            <a:off x="1263525" y="1239000"/>
            <a:ext cx="7038900" cy="2911200"/>
          </a:xfrm>
          <a:prstGeom prst="rect">
            <a:avLst/>
          </a:prstGeom>
        </p:spPr>
        <p:txBody>
          <a:bodyPr spcFirstLastPara="1" wrap="square" lIns="91425" tIns="91425" rIns="91425" bIns="91425" anchor="t" anchorCtr="0">
            <a:normAutofit/>
          </a:bodyPr>
          <a:lstStyle/>
          <a:p>
            <a:pPr marL="0" marR="0" lvl="0" indent="0" algn="l" rtl="0">
              <a:lnSpc>
                <a:spcPct val="95000"/>
              </a:lnSpc>
              <a:spcBef>
                <a:spcPts val="0"/>
              </a:spcBef>
              <a:spcAft>
                <a:spcPts val="0"/>
              </a:spcAft>
              <a:buNone/>
            </a:pPr>
            <a:r>
              <a:rPr lang="en" sz="1500" b="1">
                <a:latin typeface="Times New Roman"/>
                <a:ea typeface="Times New Roman"/>
                <a:cs typeface="Times New Roman"/>
                <a:sym typeface="Times New Roman"/>
              </a:rPr>
              <a:t>Collaborative filtering:</a:t>
            </a:r>
            <a:r>
              <a:rPr lang="en" sz="1500">
                <a:latin typeface="Times New Roman"/>
                <a:ea typeface="Times New Roman"/>
                <a:cs typeface="Times New Roman"/>
                <a:sym typeface="Times New Roman"/>
              </a:rPr>
              <a:t> is a technique that can filter out items that a user might like on the basis of reactions by similar users. It works by searching a large group of people and finding a smaller set of users with tastes similar to a particular user.</a:t>
            </a:r>
            <a:endParaRPr sz="1500">
              <a:latin typeface="Times New Roman"/>
              <a:ea typeface="Times New Roman"/>
              <a:cs typeface="Times New Roman"/>
              <a:sym typeface="Times New Roman"/>
            </a:endParaRPr>
          </a:p>
          <a:p>
            <a:pPr marL="457200" lvl="0" indent="0" algn="l" rtl="0">
              <a:lnSpc>
                <a:spcPct val="95000"/>
              </a:lnSpc>
              <a:spcBef>
                <a:spcPts val="1200"/>
              </a:spcBef>
              <a:spcAft>
                <a:spcPts val="0"/>
              </a:spcAft>
              <a:buNone/>
            </a:pPr>
            <a:endParaRPr sz="1500">
              <a:latin typeface="Times New Roman"/>
              <a:ea typeface="Times New Roman"/>
              <a:cs typeface="Times New Roman"/>
              <a:sym typeface="Times New Roman"/>
            </a:endParaRPr>
          </a:p>
          <a:p>
            <a:pPr marL="457200" lvl="0" indent="0" algn="l" rtl="0">
              <a:lnSpc>
                <a:spcPct val="95000"/>
              </a:lnSpc>
              <a:spcBef>
                <a:spcPts val="600"/>
              </a:spcBef>
              <a:spcAft>
                <a:spcPts val="1200"/>
              </a:spcAft>
              <a:buNone/>
            </a:pPr>
            <a:endParaRPr sz="1500">
              <a:latin typeface="Times New Roman"/>
              <a:ea typeface="Times New Roman"/>
              <a:cs typeface="Times New Roman"/>
              <a:sym typeface="Times New Roman"/>
            </a:endParaRPr>
          </a:p>
        </p:txBody>
      </p:sp>
      <p:pic>
        <p:nvPicPr>
          <p:cNvPr id="168" name="Google Shape;168;p18"/>
          <p:cNvPicPr preferRelativeResize="0"/>
          <p:nvPr/>
        </p:nvPicPr>
        <p:blipFill>
          <a:blip r:embed="rId3">
            <a:alphaModFix/>
          </a:blip>
          <a:stretch>
            <a:fillRect/>
          </a:stretch>
        </p:blipFill>
        <p:spPr>
          <a:xfrm>
            <a:off x="2309238" y="2219225"/>
            <a:ext cx="4525524" cy="251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body" idx="1"/>
          </p:nvPr>
        </p:nvSpPr>
        <p:spPr>
          <a:xfrm>
            <a:off x="5166975" y="986550"/>
            <a:ext cx="3605100" cy="38634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SzPts val="688"/>
              <a:buNone/>
            </a:pPr>
            <a:r>
              <a:rPr lang="en" sz="1500">
                <a:latin typeface="Times New Roman"/>
                <a:ea typeface="Times New Roman"/>
                <a:cs typeface="Times New Roman"/>
                <a:sym typeface="Times New Roman"/>
              </a:rPr>
              <a:t>Graph technology</a:t>
            </a:r>
            <a:r>
              <a:rPr lang="en" sz="1500">
                <a:solidFill>
                  <a:srgbClr val="CCCCCC"/>
                </a:solidFill>
                <a:latin typeface="Times New Roman"/>
                <a:ea typeface="Times New Roman"/>
                <a:cs typeface="Times New Roman"/>
                <a:sym typeface="Times New Roman"/>
              </a:rPr>
              <a:t> is a good choice for real-time recommendation.</a:t>
            </a:r>
            <a:endParaRPr sz="1500">
              <a:solidFill>
                <a:srgbClr val="CCCCCC"/>
              </a:solidFill>
              <a:latin typeface="Times New Roman"/>
              <a:ea typeface="Times New Roman"/>
              <a:cs typeface="Times New Roman"/>
              <a:sym typeface="Times New Roman"/>
            </a:endParaRPr>
          </a:p>
          <a:p>
            <a:pPr marL="0" lvl="0" indent="0" algn="just" rtl="0">
              <a:lnSpc>
                <a:spcPct val="95000"/>
              </a:lnSpc>
              <a:spcBef>
                <a:spcPts val="1200"/>
              </a:spcBef>
              <a:spcAft>
                <a:spcPts val="0"/>
              </a:spcAft>
              <a:buSzPts val="688"/>
              <a:buNone/>
            </a:pPr>
            <a:endParaRPr sz="1500">
              <a:solidFill>
                <a:srgbClr val="CCCCCC"/>
              </a:solidFill>
              <a:latin typeface="Times New Roman"/>
              <a:ea typeface="Times New Roman"/>
              <a:cs typeface="Times New Roman"/>
              <a:sym typeface="Times New Roman"/>
            </a:endParaRPr>
          </a:p>
          <a:p>
            <a:pPr marL="0" lvl="0" indent="0" algn="just" rtl="0">
              <a:lnSpc>
                <a:spcPct val="95000"/>
              </a:lnSpc>
              <a:spcBef>
                <a:spcPts val="1200"/>
              </a:spcBef>
              <a:spcAft>
                <a:spcPts val="0"/>
              </a:spcAft>
              <a:buSzPts val="688"/>
              <a:buNone/>
            </a:pPr>
            <a:r>
              <a:rPr lang="en" sz="1500">
                <a:latin typeface="Times New Roman"/>
                <a:ea typeface="Times New Roman"/>
                <a:cs typeface="Times New Roman"/>
                <a:sym typeface="Times New Roman"/>
              </a:rPr>
              <a:t>Graph factorization</a:t>
            </a:r>
            <a:r>
              <a:rPr lang="en" sz="1500" b="1">
                <a:latin typeface="Times New Roman"/>
                <a:ea typeface="Times New Roman"/>
                <a:cs typeface="Times New Roman"/>
                <a:sym typeface="Times New Roman"/>
              </a:rPr>
              <a:t> </a:t>
            </a:r>
            <a:r>
              <a:rPr lang="en" sz="1500">
                <a:solidFill>
                  <a:srgbClr val="CCCCCC"/>
                </a:solidFill>
                <a:latin typeface="Times New Roman"/>
                <a:ea typeface="Times New Roman"/>
                <a:cs typeface="Times New Roman"/>
                <a:sym typeface="Times New Roman"/>
              </a:rPr>
              <a:t>is a graph-based model that can be used to represent user preferences as well as the relationship between users, items, and attributes.</a:t>
            </a:r>
            <a:endParaRPr sz="1500">
              <a:solidFill>
                <a:srgbClr val="CCCCCC"/>
              </a:solidFill>
              <a:latin typeface="Times New Roman"/>
              <a:ea typeface="Times New Roman"/>
              <a:cs typeface="Times New Roman"/>
              <a:sym typeface="Times New Roman"/>
            </a:endParaRPr>
          </a:p>
          <a:p>
            <a:pPr marL="0" lvl="0" indent="0" algn="just" rtl="0">
              <a:lnSpc>
                <a:spcPct val="95000"/>
              </a:lnSpc>
              <a:spcBef>
                <a:spcPts val="1200"/>
              </a:spcBef>
              <a:spcAft>
                <a:spcPts val="0"/>
              </a:spcAft>
              <a:buSzPts val="688"/>
              <a:buNone/>
            </a:pPr>
            <a:endParaRPr sz="1500">
              <a:solidFill>
                <a:srgbClr val="CCCCCC"/>
              </a:solidFill>
              <a:latin typeface="Times New Roman"/>
              <a:ea typeface="Times New Roman"/>
              <a:cs typeface="Times New Roman"/>
              <a:sym typeface="Times New Roman"/>
            </a:endParaRPr>
          </a:p>
          <a:p>
            <a:pPr marL="0" lvl="0" indent="0" algn="just" rtl="0">
              <a:lnSpc>
                <a:spcPct val="95000"/>
              </a:lnSpc>
              <a:spcBef>
                <a:spcPts val="1200"/>
              </a:spcBef>
              <a:spcAft>
                <a:spcPts val="0"/>
              </a:spcAft>
              <a:buSzPts val="688"/>
              <a:buNone/>
            </a:pPr>
            <a:r>
              <a:rPr lang="en" sz="1500">
                <a:latin typeface="Times New Roman"/>
                <a:ea typeface="Times New Roman"/>
                <a:cs typeface="Times New Roman"/>
                <a:sym typeface="Times New Roman"/>
              </a:rPr>
              <a:t>The goal of graph factorization</a:t>
            </a:r>
            <a:r>
              <a:rPr lang="en" sz="1500">
                <a:solidFill>
                  <a:srgbClr val="CCCCCC"/>
                </a:solidFill>
                <a:latin typeface="Times New Roman"/>
                <a:ea typeface="Times New Roman"/>
                <a:cs typeface="Times New Roman"/>
                <a:sym typeface="Times New Roman"/>
              </a:rPr>
              <a:t> is to extract the latent features from user ratings and recommendations so that these features can be used to predict users' preferences in an unsupervised manner.</a:t>
            </a:r>
            <a:endParaRPr sz="1500" u="sng">
              <a:solidFill>
                <a:srgbClr val="CCCCCC"/>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endParaRPr sz="1500" b="1" u="sng">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endParaRPr sz="1500" b="1" u="sng">
              <a:latin typeface="Times New Roman"/>
              <a:ea typeface="Times New Roman"/>
              <a:cs typeface="Times New Roman"/>
              <a:sym typeface="Times New Roman"/>
            </a:endParaRPr>
          </a:p>
          <a:p>
            <a:pPr marL="0" lvl="0" indent="0" algn="l" rtl="0">
              <a:lnSpc>
                <a:spcPct val="95000"/>
              </a:lnSpc>
              <a:spcBef>
                <a:spcPts val="1200"/>
              </a:spcBef>
              <a:spcAft>
                <a:spcPts val="1200"/>
              </a:spcAft>
              <a:buSzPts val="688"/>
              <a:buNone/>
            </a:pPr>
            <a:endParaRPr sz="1500">
              <a:latin typeface="Times New Roman"/>
              <a:ea typeface="Times New Roman"/>
              <a:cs typeface="Times New Roman"/>
              <a:sym typeface="Times New Roman"/>
            </a:endParaRPr>
          </a:p>
        </p:txBody>
      </p:sp>
      <p:pic>
        <p:nvPicPr>
          <p:cNvPr id="174" name="Google Shape;174;p19"/>
          <p:cNvPicPr preferRelativeResize="0"/>
          <p:nvPr/>
        </p:nvPicPr>
        <p:blipFill>
          <a:blip r:embed="rId3">
            <a:alphaModFix/>
          </a:blip>
          <a:stretch>
            <a:fillRect/>
          </a:stretch>
        </p:blipFill>
        <p:spPr>
          <a:xfrm>
            <a:off x="274325" y="1527875"/>
            <a:ext cx="4297675" cy="2728003"/>
          </a:xfrm>
          <a:prstGeom prst="rect">
            <a:avLst/>
          </a:prstGeom>
          <a:noFill/>
          <a:ln>
            <a:noFill/>
          </a:ln>
        </p:spPr>
      </p:pic>
      <p:sp>
        <p:nvSpPr>
          <p:cNvPr id="175" name="Google Shape;175;p19"/>
          <p:cNvSpPr txBox="1">
            <a:spLocks noGrp="1"/>
          </p:cNvSpPr>
          <p:nvPr>
            <p:ph type="title"/>
          </p:nvPr>
        </p:nvSpPr>
        <p:spPr>
          <a:xfrm>
            <a:off x="1297500" y="393750"/>
            <a:ext cx="7038900" cy="59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Graph Technology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58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a Graph database?</a:t>
            </a:r>
            <a:endParaRPr/>
          </a:p>
        </p:txBody>
      </p:sp>
      <p:sp>
        <p:nvSpPr>
          <p:cNvPr id="181" name="Google Shape;181;p20"/>
          <p:cNvSpPr txBox="1">
            <a:spLocks noGrp="1"/>
          </p:cNvSpPr>
          <p:nvPr>
            <p:ph type="body" idx="1"/>
          </p:nvPr>
        </p:nvSpPr>
        <p:spPr>
          <a:xfrm>
            <a:off x="5037800" y="1326975"/>
            <a:ext cx="3376500" cy="2897400"/>
          </a:xfrm>
          <a:prstGeom prst="rect">
            <a:avLst/>
          </a:prstGeom>
        </p:spPr>
        <p:txBody>
          <a:bodyPr spcFirstLastPara="1" wrap="square" lIns="91425" tIns="91425" rIns="91425" bIns="91425" anchor="t" anchorCtr="0">
            <a:noAutofit/>
          </a:bodyPr>
          <a:lstStyle/>
          <a:p>
            <a:pPr marL="0" lvl="0" indent="0" algn="just" rtl="0">
              <a:lnSpc>
                <a:spcPct val="105000"/>
              </a:lnSpc>
              <a:spcBef>
                <a:spcPts val="1200"/>
              </a:spcBef>
              <a:spcAft>
                <a:spcPts val="0"/>
              </a:spcAft>
              <a:buSzPts val="688"/>
              <a:buNone/>
            </a:pPr>
            <a:r>
              <a:rPr lang="en" sz="1500">
                <a:latin typeface="Times New Roman"/>
                <a:ea typeface="Times New Roman"/>
                <a:cs typeface="Times New Roman"/>
                <a:sym typeface="Times New Roman"/>
              </a:rPr>
              <a:t>A graph</a:t>
            </a:r>
            <a:r>
              <a:rPr lang="en" sz="1500">
                <a:solidFill>
                  <a:schemeClr val="dk2"/>
                </a:solidFill>
                <a:latin typeface="Times New Roman"/>
                <a:ea typeface="Times New Roman"/>
                <a:cs typeface="Times New Roman"/>
                <a:sym typeface="Times New Roman"/>
              </a:rPr>
              <a:t> is known as a diagram that illustrates a relationship between two things.Thus, </a:t>
            </a:r>
            <a:r>
              <a:rPr lang="en" sz="1500">
                <a:solidFill>
                  <a:srgbClr val="FFFFFF"/>
                </a:solidFill>
                <a:latin typeface="Times New Roman"/>
                <a:ea typeface="Times New Roman"/>
                <a:cs typeface="Times New Roman"/>
                <a:sym typeface="Times New Roman"/>
              </a:rPr>
              <a:t>A graph database </a:t>
            </a:r>
            <a:r>
              <a:rPr lang="en" sz="1500">
                <a:solidFill>
                  <a:schemeClr val="dk2"/>
                </a:solidFill>
                <a:latin typeface="Times New Roman"/>
                <a:ea typeface="Times New Roman"/>
                <a:cs typeface="Times New Roman"/>
                <a:sym typeface="Times New Roman"/>
              </a:rPr>
              <a:t>can be assumed to be a database to understand relationships between data.</a:t>
            </a:r>
            <a:endParaRPr sz="1500">
              <a:solidFill>
                <a:schemeClr val="dk2"/>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SzPts val="688"/>
              <a:buNone/>
            </a:pPr>
            <a:endParaRPr sz="1500">
              <a:solidFill>
                <a:schemeClr val="dk2"/>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SzPts val="688"/>
              <a:buNone/>
            </a:pPr>
            <a:r>
              <a:rPr lang="en" sz="1500">
                <a:latin typeface="Times New Roman"/>
                <a:ea typeface="Times New Roman"/>
                <a:cs typeface="Times New Roman"/>
                <a:sym typeface="Times New Roman"/>
              </a:rPr>
              <a:t>Graph databases</a:t>
            </a:r>
            <a:r>
              <a:rPr lang="en" sz="1500">
                <a:solidFill>
                  <a:schemeClr val="dk2"/>
                </a:solidFill>
                <a:latin typeface="Times New Roman"/>
                <a:ea typeface="Times New Roman"/>
                <a:cs typeface="Times New Roman"/>
                <a:sym typeface="Times New Roman"/>
              </a:rPr>
              <a:t> are fundamentally designed with a focus on the relationship between data sets.</a:t>
            </a:r>
            <a:endParaRPr sz="1500">
              <a:solidFill>
                <a:schemeClr val="dk2"/>
              </a:solidFill>
              <a:latin typeface="Times New Roman"/>
              <a:ea typeface="Times New Roman"/>
              <a:cs typeface="Times New Roman"/>
              <a:sym typeface="Times New Roman"/>
            </a:endParaRPr>
          </a:p>
          <a:p>
            <a:pPr marL="0" lvl="0" indent="0" algn="just" rtl="0">
              <a:lnSpc>
                <a:spcPct val="105000"/>
              </a:lnSpc>
              <a:spcBef>
                <a:spcPts val="1200"/>
              </a:spcBef>
              <a:spcAft>
                <a:spcPts val="0"/>
              </a:spcAft>
              <a:buSzPts val="688"/>
              <a:buNone/>
            </a:pPr>
            <a:endParaRPr sz="1500" b="1" u="sng">
              <a:solidFill>
                <a:schemeClr val="dk2"/>
              </a:solidFill>
              <a:latin typeface="Times New Roman"/>
              <a:ea typeface="Times New Roman"/>
              <a:cs typeface="Times New Roman"/>
              <a:sym typeface="Times New Roman"/>
            </a:endParaRPr>
          </a:p>
          <a:p>
            <a:pPr marL="0" lvl="0" indent="0" algn="l" rtl="0">
              <a:lnSpc>
                <a:spcPct val="105000"/>
              </a:lnSpc>
              <a:spcBef>
                <a:spcPts val="1200"/>
              </a:spcBef>
              <a:spcAft>
                <a:spcPts val="0"/>
              </a:spcAft>
              <a:buSzPts val="688"/>
              <a:buNone/>
            </a:pPr>
            <a:endParaRPr sz="1500" b="1" u="sng"/>
          </a:p>
          <a:p>
            <a:pPr marL="0" lvl="0" indent="0" algn="l" rtl="0">
              <a:lnSpc>
                <a:spcPct val="105000"/>
              </a:lnSpc>
              <a:spcBef>
                <a:spcPts val="1200"/>
              </a:spcBef>
              <a:spcAft>
                <a:spcPts val="0"/>
              </a:spcAft>
              <a:buSzPts val="688"/>
              <a:buNone/>
            </a:pPr>
            <a:endParaRPr sz="1500" b="1" u="sng"/>
          </a:p>
          <a:p>
            <a:pPr marL="0" lvl="0" indent="0" algn="l" rtl="0">
              <a:lnSpc>
                <a:spcPct val="105000"/>
              </a:lnSpc>
              <a:spcBef>
                <a:spcPts val="1200"/>
              </a:spcBef>
              <a:spcAft>
                <a:spcPts val="1200"/>
              </a:spcAft>
              <a:buSzPts val="688"/>
              <a:buNone/>
            </a:pPr>
            <a:endParaRPr sz="1500"/>
          </a:p>
        </p:txBody>
      </p:sp>
      <p:pic>
        <p:nvPicPr>
          <p:cNvPr id="182" name="Google Shape;182;p20"/>
          <p:cNvPicPr preferRelativeResize="0"/>
          <p:nvPr/>
        </p:nvPicPr>
        <p:blipFill>
          <a:blip r:embed="rId3">
            <a:alphaModFix/>
          </a:blip>
          <a:stretch>
            <a:fillRect/>
          </a:stretch>
        </p:blipFill>
        <p:spPr>
          <a:xfrm>
            <a:off x="509850" y="1481650"/>
            <a:ext cx="3647250" cy="257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299900" cy="8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Why we need to use Graph database for real-time Recommendation ?</a:t>
            </a:r>
            <a:endParaRPr/>
          </a:p>
        </p:txBody>
      </p:sp>
      <p:sp>
        <p:nvSpPr>
          <p:cNvPr id="188" name="Google Shape;188;p21"/>
          <p:cNvSpPr txBox="1">
            <a:spLocks noGrp="1"/>
          </p:cNvSpPr>
          <p:nvPr>
            <p:ph type="body" idx="1"/>
          </p:nvPr>
        </p:nvSpPr>
        <p:spPr>
          <a:xfrm>
            <a:off x="4689025" y="1331225"/>
            <a:ext cx="4131900" cy="16383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r>
              <a:rPr lang="en" sz="1500">
                <a:latin typeface="Times New Roman"/>
                <a:ea typeface="Times New Roman"/>
                <a:cs typeface="Times New Roman"/>
                <a:sym typeface="Times New Roman"/>
              </a:rPr>
              <a:t>Some of the main benefits of using graphs to generate recommendations include:</a:t>
            </a:r>
            <a:endParaRPr sz="1500">
              <a:latin typeface="Times New Roman"/>
              <a:ea typeface="Times New Roman"/>
              <a:cs typeface="Times New Roman"/>
              <a:sym typeface="Times New Roman"/>
            </a:endParaRPr>
          </a:p>
          <a:p>
            <a:pPr marL="457200" lvl="0" indent="-298450" algn="l" rtl="0">
              <a:spcBef>
                <a:spcPts val="1200"/>
              </a:spcBef>
              <a:spcAft>
                <a:spcPts val="0"/>
              </a:spcAft>
              <a:buClr>
                <a:srgbClr val="000000"/>
              </a:buClr>
              <a:buSzPts val="1100"/>
              <a:buFont typeface="Arial"/>
              <a:buChar char="-"/>
            </a:pPr>
            <a:r>
              <a:rPr lang="en" sz="1500">
                <a:latin typeface="Times New Roman"/>
                <a:ea typeface="Times New Roman"/>
                <a:cs typeface="Times New Roman"/>
                <a:sym typeface="Times New Roman"/>
              </a:rPr>
              <a:t>- Performance. Index-free adjacency allows for calculating recommendations in real time, ensuring the recommendation is always relevant and reflecting up-to-date information.</a:t>
            </a:r>
            <a:endParaRPr sz="1500">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Arial"/>
              <a:buChar char="-"/>
            </a:pPr>
            <a:r>
              <a:rPr lang="en" sz="1500">
                <a:latin typeface="Times New Roman"/>
                <a:ea typeface="Times New Roman"/>
                <a:cs typeface="Times New Roman"/>
                <a:sym typeface="Times New Roman"/>
              </a:rPr>
              <a:t>- Data model. The labeled property graph model allows for easily combining datasets from multiple sources, allowing enterprises to unlock value from previously separated data silos.</a:t>
            </a:r>
            <a:endParaRPr sz="1100" b="1">
              <a:solidFill>
                <a:srgbClr val="000000"/>
              </a:solidFill>
              <a:latin typeface="Arial"/>
              <a:ea typeface="Arial"/>
              <a:cs typeface="Arial"/>
              <a:sym typeface="Arial"/>
            </a:endParaRPr>
          </a:p>
          <a:p>
            <a:pPr marL="457200" lvl="0" indent="0" algn="l" rtl="0">
              <a:spcBef>
                <a:spcPts val="1200"/>
              </a:spcBef>
              <a:spcAft>
                <a:spcPts val="1200"/>
              </a:spcAft>
              <a:buNone/>
            </a:pPr>
            <a:endParaRPr sz="1500">
              <a:latin typeface="Times New Roman"/>
              <a:ea typeface="Times New Roman"/>
              <a:cs typeface="Times New Roman"/>
              <a:sym typeface="Times New Roman"/>
            </a:endParaRPr>
          </a:p>
        </p:txBody>
      </p:sp>
      <p:pic>
        <p:nvPicPr>
          <p:cNvPr id="189" name="Google Shape;189;p21"/>
          <p:cNvPicPr preferRelativeResize="0"/>
          <p:nvPr/>
        </p:nvPicPr>
        <p:blipFill>
          <a:blip r:embed="rId3">
            <a:alphaModFix/>
          </a:blip>
          <a:stretch>
            <a:fillRect/>
          </a:stretch>
        </p:blipFill>
        <p:spPr>
          <a:xfrm>
            <a:off x="904775" y="1629575"/>
            <a:ext cx="4131900" cy="29658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3057</Words>
  <Application>Microsoft Office PowerPoint</Application>
  <PresentationFormat>On-screen Show (16:9)</PresentationFormat>
  <Paragraphs>409</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Lato</vt:lpstr>
      <vt:lpstr>Arial</vt:lpstr>
      <vt:lpstr>Montserrat</vt:lpstr>
      <vt:lpstr>Roboto</vt:lpstr>
      <vt:lpstr>Times New Roman</vt:lpstr>
      <vt:lpstr>Focus</vt:lpstr>
      <vt:lpstr>Movie Recommendation System using Graph Database</vt:lpstr>
      <vt:lpstr>Introduction</vt:lpstr>
      <vt:lpstr>Real-time Recommendation</vt:lpstr>
      <vt:lpstr>Recommendation</vt:lpstr>
      <vt:lpstr>Content-Based Filtering </vt:lpstr>
      <vt:lpstr>Collaborative filtering </vt:lpstr>
      <vt:lpstr>Graph Technology</vt:lpstr>
      <vt:lpstr>What is a Graph database?</vt:lpstr>
      <vt:lpstr>Why we need to use Graph database for real-time Recommendation ?</vt:lpstr>
      <vt:lpstr>How graph technology is used in recommendation systems?</vt:lpstr>
      <vt:lpstr>Implementation</vt:lpstr>
      <vt:lpstr>Implementation</vt:lpstr>
      <vt:lpstr>Dataset</vt:lpstr>
      <vt:lpstr>Dataset</vt:lpstr>
      <vt:lpstr>Implementation</vt:lpstr>
      <vt:lpstr>Data reading and preprocessing</vt:lpstr>
      <vt:lpstr>Data reading and preprocessing</vt:lpstr>
      <vt:lpstr>Data reading and preprocessing</vt:lpstr>
      <vt:lpstr>Implementation</vt:lpstr>
      <vt:lpstr>Implementation</vt:lpstr>
      <vt:lpstr>Content-Based Filtering</vt:lpstr>
      <vt:lpstr>Content-Based Filtering</vt:lpstr>
      <vt:lpstr>Content-Based Filtering</vt:lpstr>
      <vt:lpstr>Content-Based Filtering</vt:lpstr>
      <vt:lpstr>Content-Based Filtering</vt:lpstr>
      <vt:lpstr>Content-Based Filtering</vt:lpstr>
      <vt:lpstr>Content-Based Filtering</vt:lpstr>
      <vt:lpstr>Content-Based Filtering</vt:lpstr>
      <vt:lpstr>Content-Based Filtering</vt:lpstr>
      <vt:lpstr>Content-Based Filtering</vt:lpstr>
      <vt:lpstr>Implementation </vt:lpstr>
      <vt:lpstr>~~ Leveraging Movie Ratings ~~</vt:lpstr>
      <vt:lpstr>~~ Leveraging Movie Ratings ~~</vt:lpstr>
      <vt:lpstr>~~ Leveraging Movie Ratings ~~</vt:lpstr>
      <vt:lpstr>~~ The Wisdom of Crowds ~~</vt:lpstr>
      <vt:lpstr>~~ The Wisdom of Crowds ~~</vt:lpstr>
      <vt:lpstr>~~ Similarity Metrics ~~</vt:lpstr>
      <vt:lpstr>~~ Similarity Metrics ~~</vt:lpstr>
      <vt:lpstr>~~ Similarity Metrics ~~</vt:lpstr>
      <vt:lpstr>~~ Similarity Metrics ~~</vt:lpstr>
      <vt:lpstr>~~ Similarity Metrics ~~</vt:lpstr>
      <vt:lpstr>~~ Similarity Metrics ~~</vt:lpstr>
      <vt:lpstr>~~ Neighborhood-Based Recommendations~~</vt:lpstr>
      <vt:lpstr>~~ Neighborhood-Based Recommendations~~</vt:lpstr>
      <vt:lpstr>Implementation</vt:lpstr>
      <vt:lpstr>Build app and demo</vt:lpstr>
      <vt:lpstr>Advantages</vt:lpstr>
      <vt:lpstr>Disadvantages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Graph Database</dc:title>
  <cp:lastModifiedBy>Admin</cp:lastModifiedBy>
  <cp:revision>3</cp:revision>
  <dcterms:modified xsi:type="dcterms:W3CDTF">2023-12-25T17:27:43Z</dcterms:modified>
</cp:coreProperties>
</file>