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c5509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c5509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utoml.github.io/auto-sklearn/master/index.html" TargetMode="External"/><Relationship Id="rId4" Type="http://schemas.openxmlformats.org/officeDocument/2006/relationships/hyperlink" Target="https://github.com/automl/Auto-PyTorch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Team 66:</a:t>
            </a:r>
            <a:r>
              <a:rPr lang="en" sz="1600">
                <a:solidFill>
                  <a:srgbClr val="000000"/>
                </a:solidFill>
              </a:rPr>
              <a:t> &lt;</a:t>
            </a:r>
            <a:r>
              <a:rPr lang="en" sz="2100">
                <a:solidFill>
                  <a:schemeClr val="accent5"/>
                </a:solidFill>
              </a:rPr>
              <a:t>El Niño</a:t>
            </a:r>
            <a:r>
              <a:rPr lang="en" sz="1600">
                <a:solidFill>
                  <a:srgbClr val="000000"/>
                </a:solidFill>
              </a:rPr>
              <a:t>&gt;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</a:t>
            </a:r>
            <a:r>
              <a:rPr lang="en" sz="1400">
                <a:solidFill>
                  <a:srgbClr val="000000"/>
                </a:solidFill>
              </a:rPr>
              <a:t>Team Member: </a:t>
            </a:r>
            <a:r>
              <a:rPr b="1" lang="en" sz="1050">
                <a:solidFill>
                  <a:schemeClr val="accent5"/>
                </a:solidFill>
              </a:rPr>
              <a:t>Deborah Khider, Tse-Chun Chen,  Connor Aghili, Cora Frederick</a:t>
            </a:r>
            <a:endParaRPr b="1" sz="1050"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97350" y="646375"/>
            <a:ext cx="48939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FA8DC"/>
                </a:solidFill>
              </a:rPr>
              <a:t>	</a:t>
            </a:r>
            <a:endParaRPr sz="1700">
              <a:solidFill>
                <a:srgbClr val="6FA8D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Two Layer CNN Notebook Default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Auto-sklearn</a:t>
            </a:r>
            <a:r>
              <a:rPr b="1" lang="en" sz="1000"/>
              <a:t> &amp; </a:t>
            </a:r>
            <a:r>
              <a:rPr b="1"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Auto-Pytorch</a:t>
            </a:r>
            <a:r>
              <a:rPr b="1" lang="en" sz="1000"/>
              <a:t>: </a:t>
            </a:r>
            <a:r>
              <a:rPr lang="en" sz="1000"/>
              <a:t>Both automatically searches for the ‘right’ MLing algorithm for a new MLing dataset and optimizes hyperparameters!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16397" r="23296" t="7783"/>
          <a:stretch/>
        </p:blipFill>
        <p:spPr>
          <a:xfrm>
            <a:off x="170100" y="3403400"/>
            <a:ext cx="2010150" cy="12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48925" y="561863"/>
            <a:ext cx="2661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</a:rPr>
              <a:t>Applications to Exercise 5- 7</a:t>
            </a:r>
            <a:endParaRPr b="1" sz="1300">
              <a:solidFill>
                <a:srgbClr val="666666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19902" r="25329" t="7791"/>
          <a:stretch/>
        </p:blipFill>
        <p:spPr>
          <a:xfrm>
            <a:off x="2539925" y="1754675"/>
            <a:ext cx="1977900" cy="125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0" l="0" r="22378" t="7054"/>
          <a:stretch/>
        </p:blipFill>
        <p:spPr>
          <a:xfrm>
            <a:off x="280550" y="1753813"/>
            <a:ext cx="1913300" cy="12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03394" y="2863471"/>
            <a:ext cx="2067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num_epochs = 7, time_steps &amp; lead time 1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Train </a:t>
            </a:r>
            <a:r>
              <a:rPr lang="en" sz="600">
                <a:solidFill>
                  <a:schemeClr val="dk1"/>
                </a:solidFill>
              </a:rPr>
              <a:t>GCMS 1860-2100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1" name="Google Shape;61;p13"/>
          <p:cNvSpPr txBox="1"/>
          <p:nvPr/>
        </p:nvSpPr>
        <p:spPr>
          <a:xfrm>
            <a:off x="152401" y="1499338"/>
            <a:ext cx="2843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</a:rPr>
              <a:t>Two Layer CNN:</a:t>
            </a:r>
            <a:r>
              <a:rPr b="1" lang="en" sz="8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chemeClr val="accent5"/>
                </a:solidFill>
              </a:rPr>
              <a:t>Corr: 0.92 RMSE 0.37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85588" y="3141263"/>
            <a:ext cx="2343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Auto-Sklearn: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chemeClr val="accent5"/>
                </a:solidFill>
              </a:rPr>
              <a:t>Corr 0.91 RMSE 0.18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507475" y="1474925"/>
            <a:ext cx="2343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Auto-PyTorch:</a:t>
            </a:r>
            <a:r>
              <a:rPr b="1" lang="en" sz="8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chemeClr val="accent5"/>
                </a:solidFill>
              </a:rPr>
              <a:t>Corr 0.96  RMSE 0.12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92325" y="2904175"/>
            <a:ext cx="1977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Time_steps = 3, Leat time =1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Train: </a:t>
            </a:r>
            <a:r>
              <a:rPr lang="en" sz="600">
                <a:solidFill>
                  <a:schemeClr val="dk1"/>
                </a:solidFill>
              </a:rPr>
              <a:t>1960-2005</a:t>
            </a:r>
            <a:endParaRPr sz="600"/>
          </a:p>
        </p:txBody>
      </p:sp>
      <p:sp>
        <p:nvSpPr>
          <p:cNvPr id="65" name="Google Shape;65;p13"/>
          <p:cNvSpPr txBox="1"/>
          <p:nvPr/>
        </p:nvSpPr>
        <p:spPr>
          <a:xfrm>
            <a:off x="382850" y="4530150"/>
            <a:ext cx="19779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Time_steps = 3, Leat time =1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Train: 1960-2005</a:t>
            </a:r>
            <a:endParaRPr sz="600"/>
          </a:p>
        </p:txBody>
      </p:sp>
      <p:sp>
        <p:nvSpPr>
          <p:cNvPr id="66" name="Google Shape;66;p13"/>
          <p:cNvSpPr txBox="1"/>
          <p:nvPr/>
        </p:nvSpPr>
        <p:spPr>
          <a:xfrm>
            <a:off x="2008725" y="3256025"/>
            <a:ext cx="358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Char char="➢"/>
            </a:pPr>
            <a:r>
              <a:rPr b="1" i="1" lang="en" sz="800">
                <a:solidFill>
                  <a:schemeClr val="accent5"/>
                </a:solidFill>
              </a:rPr>
              <a:t>Auto-PyTorch</a:t>
            </a:r>
            <a:r>
              <a:rPr b="1" i="1" lang="en" sz="800">
                <a:solidFill>
                  <a:schemeClr val="accent5"/>
                </a:solidFill>
              </a:rPr>
              <a:t> </a:t>
            </a:r>
            <a:r>
              <a:rPr b="1" i="1" lang="en" sz="800">
                <a:solidFill>
                  <a:schemeClr val="accent5"/>
                </a:solidFill>
              </a:rPr>
              <a:t>compared to Two Layer CNN does extremely well!</a:t>
            </a:r>
            <a:endParaRPr b="1" i="1" sz="800">
              <a:solidFill>
                <a:schemeClr val="accent5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Char char="➢"/>
            </a:pPr>
            <a:r>
              <a:rPr b="1" i="1" lang="en" sz="800">
                <a:solidFill>
                  <a:schemeClr val="accent5"/>
                </a:solidFill>
              </a:rPr>
              <a:t>And more inputs is beneficial only if you’re doing predictions  for longer leadtime</a:t>
            </a:r>
            <a:endParaRPr b="1" i="1" sz="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accent5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7650" y="3090938"/>
            <a:ext cx="2701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rgbClr val="666666"/>
                </a:solidFill>
              </a:rPr>
              <a:t>Major Takeaways:</a:t>
            </a:r>
            <a:endParaRPr b="1" i="1" sz="900">
              <a:solidFill>
                <a:srgbClr val="666666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8">
            <a:alphaModFix/>
          </a:blip>
          <a:srcRect b="5754" l="6081" r="15141" t="56060"/>
          <a:stretch/>
        </p:blipFill>
        <p:spPr>
          <a:xfrm>
            <a:off x="5879092" y="1249133"/>
            <a:ext cx="1658047" cy="71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 b="58069" l="5855" r="17298" t="0"/>
          <a:stretch/>
        </p:blipFill>
        <p:spPr>
          <a:xfrm>
            <a:off x="5867000" y="309636"/>
            <a:ext cx="1603893" cy="80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9">
            <a:alphaModFix/>
          </a:blip>
          <a:srcRect b="59075" l="6422" r="18553" t="0"/>
          <a:stretch/>
        </p:blipFill>
        <p:spPr>
          <a:xfrm>
            <a:off x="7470892" y="305292"/>
            <a:ext cx="1188545" cy="80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9">
            <a:alphaModFix/>
          </a:blip>
          <a:srcRect b="8189" l="6417" r="19475" t="55153"/>
          <a:stretch/>
        </p:blipFill>
        <p:spPr>
          <a:xfrm>
            <a:off x="7495068" y="1249134"/>
            <a:ext cx="1164364" cy="71824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6869400" y="3223974"/>
            <a:ext cx="197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Number of input time steps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9">
            <a:alphaModFix/>
          </a:blip>
          <a:srcRect b="0" l="79591" r="2582" t="50000"/>
          <a:stretch/>
        </p:blipFill>
        <p:spPr>
          <a:xfrm>
            <a:off x="8734003" y="1221987"/>
            <a:ext cx="285897" cy="100008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929744" y="1872263"/>
            <a:ext cx="2142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Lead time (months)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9">
            <a:alphaModFix/>
          </a:blip>
          <a:srcRect b="54235" l="79281" r="0" t="0"/>
          <a:stretch/>
        </p:blipFill>
        <p:spPr>
          <a:xfrm>
            <a:off x="8710795" y="256200"/>
            <a:ext cx="332297" cy="9153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12650" y="724150"/>
            <a:ext cx="2067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Methods</a:t>
            </a:r>
            <a:endParaRPr sz="1600"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10">
            <a:alphaModFix/>
          </a:blip>
          <a:srcRect b="54225" l="7509" r="11215" t="0"/>
          <a:stretch/>
        </p:blipFill>
        <p:spPr>
          <a:xfrm>
            <a:off x="6039875" y="2341000"/>
            <a:ext cx="1095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10">
            <a:alphaModFix/>
          </a:blip>
          <a:srcRect b="3260" l="7509" r="11215" t="48933"/>
          <a:stretch/>
        </p:blipFill>
        <p:spPr>
          <a:xfrm>
            <a:off x="7538375" y="2289175"/>
            <a:ext cx="1095600" cy="10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 rot="-5400000">
            <a:off x="5239163" y="2514050"/>
            <a:ext cx="1195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Lead time (months)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 rot="-5400000">
            <a:off x="5059750" y="801175"/>
            <a:ext cx="1629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Number of input time steps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11">
            <a:alphaModFix/>
          </a:blip>
          <a:srcRect b="0" l="36076" r="20152" t="0"/>
          <a:stretch/>
        </p:blipFill>
        <p:spPr>
          <a:xfrm>
            <a:off x="1028434" y="998223"/>
            <a:ext cx="98215" cy="2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6980700" y="2060600"/>
            <a:ext cx="1150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Auto-Sklearn</a:t>
            </a:r>
            <a:endParaRPr b="1" sz="1000">
              <a:solidFill>
                <a:schemeClr val="accent5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801725" y="28500"/>
            <a:ext cx="1095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Two Layer CNN</a:t>
            </a:r>
            <a:endParaRPr b="1" sz="900">
              <a:solidFill>
                <a:schemeClr val="accent5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12">
            <a:alphaModFix/>
          </a:blip>
          <a:srcRect b="5839" l="12297" r="19040" t="50480"/>
          <a:stretch/>
        </p:blipFill>
        <p:spPr>
          <a:xfrm>
            <a:off x="7513025" y="3793038"/>
            <a:ext cx="976050" cy="10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12">
            <a:alphaModFix/>
          </a:blip>
          <a:srcRect b="57855" l="14205" r="18631" t="0"/>
          <a:stretch/>
        </p:blipFill>
        <p:spPr>
          <a:xfrm>
            <a:off x="6171450" y="3825838"/>
            <a:ext cx="976050" cy="10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803050" y="3395250"/>
            <a:ext cx="304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Linear Regression with era5 dataset</a:t>
            </a:r>
            <a:endParaRPr b="1" sz="9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on Nino3.4 Region</a:t>
            </a:r>
            <a:endParaRPr b="1" sz="1000">
              <a:solidFill>
                <a:schemeClr val="accent5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12">
            <a:alphaModFix/>
          </a:blip>
          <a:srcRect b="0" l="79889" r="7178" t="50480"/>
          <a:stretch/>
        </p:blipFill>
        <p:spPr>
          <a:xfrm>
            <a:off x="8735625" y="3746800"/>
            <a:ext cx="180394" cy="11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881102" y="4781821"/>
            <a:ext cx="1346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Lead time (months)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 rot="-5400000">
            <a:off x="5135950" y="3849175"/>
            <a:ext cx="1629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Number of input time steps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42650" y="3611086"/>
            <a:ext cx="197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CORR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777725" y="3648249"/>
            <a:ext cx="197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RMSE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0">
            <a:alphaModFix/>
          </a:blip>
          <a:srcRect b="3260" l="86617" r="0" t="48933"/>
          <a:stretch/>
        </p:blipFill>
        <p:spPr>
          <a:xfrm>
            <a:off x="8763625" y="2212975"/>
            <a:ext cx="180399" cy="10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10">
            <a:alphaModFix/>
          </a:blip>
          <a:srcRect b="52956" l="86617" r="0" t="0"/>
          <a:stretch/>
        </p:blipFill>
        <p:spPr>
          <a:xfrm>
            <a:off x="7155726" y="2297150"/>
            <a:ext cx="180399" cy="9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3">
            <a:alphaModFix/>
          </a:blip>
          <a:srcRect b="53146" l="0" r="0" t="0"/>
          <a:stretch/>
        </p:blipFill>
        <p:spPr>
          <a:xfrm>
            <a:off x="2330225" y="3880825"/>
            <a:ext cx="1502336" cy="97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14">
            <a:alphaModFix/>
          </a:blip>
          <a:srcRect b="2806" l="0" r="0" t="49544"/>
          <a:stretch/>
        </p:blipFill>
        <p:spPr>
          <a:xfrm>
            <a:off x="3833814" y="3885080"/>
            <a:ext cx="1477186" cy="9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071700" y="4793324"/>
            <a:ext cx="197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Number of input time steps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325" y="3754125"/>
            <a:ext cx="2563225" cy="123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50" y="3786666"/>
            <a:ext cx="2516475" cy="119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19113" t="7424"/>
          <a:stretch/>
        </p:blipFill>
        <p:spPr>
          <a:xfrm>
            <a:off x="6265550" y="3682925"/>
            <a:ext cx="2610275" cy="12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234375" y="643400"/>
            <a:ext cx="65328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An issue which comes up with MLing and NNs is Optimization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</a:pPr>
            <a:r>
              <a:rPr b="1" lang="en" sz="1000">
                <a:solidFill>
                  <a:schemeClr val="accent5"/>
                </a:solidFill>
              </a:rPr>
              <a:t>How many layers</a:t>
            </a:r>
            <a:endParaRPr b="1" sz="1000">
              <a:solidFill>
                <a:schemeClr val="accent5"/>
              </a:solidFill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Performed better with less layer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●"/>
            </a:pPr>
            <a:r>
              <a:rPr b="1" lang="en" sz="900">
                <a:solidFill>
                  <a:schemeClr val="accent5"/>
                </a:solidFill>
              </a:rPr>
              <a:t>How long to train</a:t>
            </a:r>
            <a:endParaRPr b="1" sz="900">
              <a:solidFill>
                <a:schemeClr val="accent5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Increasing the training period helped with making predictions at long lead times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●"/>
            </a:pPr>
            <a:r>
              <a:rPr b="1" lang="en" sz="900">
                <a:solidFill>
                  <a:schemeClr val="accent5"/>
                </a:solidFill>
              </a:rPr>
              <a:t>Train Data Is Extremely Important</a:t>
            </a:r>
            <a:endParaRPr b="1" sz="900">
              <a:solidFill>
                <a:schemeClr val="accent5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 </a:t>
            </a:r>
            <a:r>
              <a:rPr b="1" lang="en" sz="900"/>
              <a:t>where it’s provided from such as observations or models affect accuracy 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●"/>
            </a:pPr>
            <a:r>
              <a:rPr b="1" lang="en" sz="900">
                <a:solidFill>
                  <a:schemeClr val="accent5"/>
                </a:solidFill>
              </a:rPr>
              <a:t>Other notable variables</a:t>
            </a:r>
            <a:endParaRPr b="1" sz="900">
              <a:solidFill>
                <a:schemeClr val="accent5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Lead time 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n" sz="900"/>
              <a:t>Time step</a:t>
            </a:r>
            <a:endParaRPr b="1"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A Great way to visualize </a:t>
            </a:r>
            <a:r>
              <a:rPr lang="en" sz="900"/>
              <a:t>Performance</a:t>
            </a:r>
            <a:r>
              <a:rPr lang="en" sz="900"/>
              <a:t> of Data is with Train and Test Loss Curves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400" y="1967425"/>
            <a:ext cx="2768401" cy="145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22946" r="24532" t="6288"/>
          <a:stretch/>
        </p:blipFill>
        <p:spPr>
          <a:xfrm>
            <a:off x="6794976" y="693400"/>
            <a:ext cx="1819865" cy="1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7">
            <a:alphaModFix/>
          </a:blip>
          <a:srcRect b="92576" l="0" r="37972" t="0"/>
          <a:stretch/>
        </p:blipFill>
        <p:spPr>
          <a:xfrm>
            <a:off x="6427488" y="333775"/>
            <a:ext cx="2301450" cy="1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7">
            <a:alphaModFix/>
          </a:blip>
          <a:srcRect b="92576" l="60731" r="0" t="0"/>
          <a:stretch/>
        </p:blipFill>
        <p:spPr>
          <a:xfrm>
            <a:off x="6849725" y="469787"/>
            <a:ext cx="1456999" cy="1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 b="92576" l="55496" r="0" t="0"/>
          <a:stretch/>
        </p:blipFill>
        <p:spPr>
          <a:xfrm>
            <a:off x="7053425" y="3494650"/>
            <a:ext cx="1404776" cy="1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 b="92576" l="0" r="44258" t="0"/>
          <a:stretch/>
        </p:blipFill>
        <p:spPr>
          <a:xfrm>
            <a:off x="6767175" y="3396613"/>
            <a:ext cx="1759475" cy="1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>
            <p:ph type="title"/>
          </p:nvPr>
        </p:nvSpPr>
        <p:spPr>
          <a:xfrm>
            <a:off x="-76200" y="-118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Team 66:</a:t>
            </a:r>
            <a:r>
              <a:rPr lang="en" sz="1600">
                <a:solidFill>
                  <a:srgbClr val="000000"/>
                </a:solidFill>
              </a:rPr>
              <a:t> &lt;</a:t>
            </a:r>
            <a:r>
              <a:rPr lang="en" sz="2100">
                <a:solidFill>
                  <a:schemeClr val="accent5"/>
                </a:solidFill>
              </a:rPr>
              <a:t>El Niño</a:t>
            </a:r>
            <a:r>
              <a:rPr lang="en" sz="1600">
                <a:solidFill>
                  <a:srgbClr val="000000"/>
                </a:solidFill>
              </a:rPr>
              <a:t>&gt;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Team Member: </a:t>
            </a:r>
            <a:r>
              <a:rPr b="1" lang="en" sz="1050">
                <a:solidFill>
                  <a:schemeClr val="accent5"/>
                </a:solidFill>
              </a:rPr>
              <a:t>Deborah Khider, Tse-Chun Chen,  Connor Aghili, Cora Frederick</a:t>
            </a:r>
            <a:endParaRPr b="1" sz="1050">
              <a:solidFill>
                <a:schemeClr val="accent5"/>
              </a:solidFill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8">
            <a:alphaModFix/>
          </a:blip>
          <a:srcRect b="4607" l="0" r="0" t="0"/>
          <a:stretch/>
        </p:blipFill>
        <p:spPr>
          <a:xfrm>
            <a:off x="2488251" y="2736075"/>
            <a:ext cx="1759475" cy="75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2348925" y="485663"/>
            <a:ext cx="2661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</a:rPr>
              <a:t>Applications to Exercise 8</a:t>
            </a:r>
            <a:endParaRPr b="1" sz="1300">
              <a:solidFill>
                <a:srgbClr val="666666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281825" y="3437500"/>
            <a:ext cx="2700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different data  used and </a:t>
            </a:r>
            <a:r>
              <a:rPr lang="en" sz="700"/>
              <a:t>parameterization</a:t>
            </a:r>
            <a:r>
              <a:rPr lang="en" sz="700"/>
              <a:t> per model </a:t>
            </a:r>
            <a:endParaRPr sz="700"/>
          </a:p>
        </p:txBody>
      </p:sp>
      <p:sp>
        <p:nvSpPr>
          <p:cNvPr id="115" name="Google Shape;115;p14"/>
          <p:cNvSpPr txBox="1"/>
          <p:nvPr/>
        </p:nvSpPr>
        <p:spPr>
          <a:xfrm>
            <a:off x="29400" y="769600"/>
            <a:ext cx="4346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Methods: </a:t>
            </a:r>
            <a:r>
              <a:rPr b="1" lang="en" sz="1300">
                <a:solidFill>
                  <a:srgbClr val="666666"/>
                </a:solidFill>
              </a:rPr>
              <a:t>CNNs and Auto-Pytorch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