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1275" r:id="rId2"/>
    <p:sldId id="263" r:id="rId3"/>
    <p:sldId id="264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1293" r:id="rId22"/>
    <p:sldId id="1276" r:id="rId23"/>
  </p:sldIdLst>
  <p:sldSz cx="9144000" cy="5143500" type="screen16x9"/>
  <p:notesSz cx="6858000" cy="9144000"/>
  <p:embeddedFontLst>
    <p:embeddedFont>
      <p:font typeface="Bembo Std" panose="02020605060306020A03" pitchFamily="18" charset="0"/>
      <p:regular r:id="rId25"/>
    </p:embeddedFont>
    <p:embeddedFont>
      <p:font typeface="Open Sans Extrabold" panose="020B0906030804020204" pitchFamily="34" charset="0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EAB1D1-8E5E-4532-BE08-52929D3605F6}" type="slidenum">
              <a:rPr kumimoji="0" lang="es-SV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SV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026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27b2e6a8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27b2e6a8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27b2e6a8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27b2e6a8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27b2e6a8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27b2e6a8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27b2e6a8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27b2e6a8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f27b2e6a80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f27b2e6a80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f27b2e6a8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f27b2e6a8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27b2e6a8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27b2e6a8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27b2e6a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27b2e6a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27b2e6a8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27b2e6a8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27b2e6a8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27b2e6a8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f27b2e6a8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f27b2e6a8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837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ef5e8caf3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ef5e8caf3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6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f5e8caf3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f5e8caf3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27b2e6a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27b2e6a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27b2e6a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27b2e6a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27b2e6a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27b2e6a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7b2e6a8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27b2e6a8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27b2e6a8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27b2e6a8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ef5e8caf3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ef5e8caf3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07670-D20F-4241-BEF0-BBA28ADE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32738B-B22A-41FE-B4B7-585D2D53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4F51D-FBB4-4E02-AE3B-57D3458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70E0-B254-46C6-80BD-AA41F988AA15}" type="datetimeFigureOut">
              <a:rPr lang="es-SV" smtClean="0"/>
              <a:t>4/9/2024</a:t>
            </a:fld>
            <a:endParaRPr lang="es-SV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1F4E1-1BF0-4789-A176-51D8B8D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BE5A7-C396-4567-A2F8-BA3FCCEF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0E03-8F58-4CDF-8016-AD714939AAF8}" type="slidenum">
              <a:rPr lang="es-SV" smtClean="0"/>
              <a:t>‹Nº›</a:t>
            </a:fld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8744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6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 1">
  <p:cSld name="SECTION_TITLE_AND_DESCRIPTION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21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369600" y="7243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459775" y="4495675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4784925" y="1010175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2"/>
          </p:nvPr>
        </p:nvSpPr>
        <p:spPr>
          <a:xfrm>
            <a:off x="49158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3890531" y="46513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8" name="Google Shape;78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D67102-F748-4816-B415-D0BF5CBD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BB76B0-4F4B-4D43-19C4-BC12B5438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827" y="540907"/>
            <a:ext cx="2600346" cy="11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5DC510C-CA2D-587A-2132-2BE51AC7DB05}"/>
              </a:ext>
            </a:extLst>
          </p:cNvPr>
          <p:cNvSpPr txBox="1"/>
          <p:nvPr/>
        </p:nvSpPr>
        <p:spPr>
          <a:xfrm>
            <a:off x="117308" y="1953844"/>
            <a:ext cx="8909384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s-ES" sz="4500" b="1" kern="100" dirty="0">
                <a:solidFill>
                  <a:prstClr val="white">
                    <a:lumMod val="50000"/>
                  </a:prst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Requisitos de accesibilidad para contenidos en la Web</a:t>
            </a:r>
            <a:endParaRPr lang="es-ES" sz="4500" b="1" kern="1200" dirty="0">
              <a:solidFill>
                <a:prstClr val="black"/>
              </a:solidFill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29BB26-3025-FE4C-9BB1-C9DB7455EE07}"/>
              </a:ext>
            </a:extLst>
          </p:cNvPr>
          <p:cNvSpPr txBox="1"/>
          <p:nvPr/>
        </p:nvSpPr>
        <p:spPr>
          <a:xfrm>
            <a:off x="7357934" y="4600924"/>
            <a:ext cx="78098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>
              <a:buClrTx/>
            </a:pPr>
            <a:r>
              <a:rPr lang="es-SV" sz="2250" b="1" kern="1200" dirty="0">
                <a:solidFill>
                  <a:srgbClr val="44546A">
                    <a:lumMod val="50000"/>
                  </a:srgbClr>
                </a:solidFill>
                <a:latin typeface="Bembo Std" panose="02020605060306020A03" pitchFamily="18" charset="0"/>
                <a:ea typeface="+mn-ea"/>
                <a:cs typeface="+mn-cs"/>
              </a:rPr>
              <a:t>2024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2434FE-A62B-6071-4551-D94C10A3C852}"/>
              </a:ext>
            </a:extLst>
          </p:cNvPr>
          <p:cNvSpPr txBox="1"/>
          <p:nvPr/>
        </p:nvSpPr>
        <p:spPr>
          <a:xfrm>
            <a:off x="787706" y="3554382"/>
            <a:ext cx="7568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SV" sz="2400" b="1" dirty="0"/>
              <a:t>Norma Técnica Salvadoreña (NTS) 35.105.01:20</a:t>
            </a:r>
          </a:p>
        </p:txBody>
      </p:sp>
    </p:spTree>
    <p:extLst>
      <p:ext uri="{BB962C8B-B14F-4D97-AF65-F5344CB8AC3E}">
        <p14:creationId xmlns:p14="http://schemas.microsoft.com/office/powerpoint/2010/main" val="196632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>
            <a:spLocks noGrp="1"/>
          </p:cNvSpPr>
          <p:nvPr>
            <p:ph type="body" idx="4294967295"/>
          </p:nvPr>
        </p:nvSpPr>
        <p:spPr>
          <a:xfrm>
            <a:off x="5099050" y="159861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05" name="Google Shape;405;p48"/>
          <p:cNvSpPr txBox="1">
            <a:spLocks noGrp="1"/>
          </p:cNvSpPr>
          <p:nvPr>
            <p:ph type="title" idx="4294967295"/>
          </p:nvPr>
        </p:nvSpPr>
        <p:spPr>
          <a:xfrm>
            <a:off x="4994100" y="9675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Subtítulos (en directo)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07" name="Google Shape;407;p4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08" name="Google Shape;4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5" y="1194400"/>
            <a:ext cx="4362100" cy="27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159FEF46-B158-DBC3-BECF-C7969E6056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0EF799A6-0D76-FF1B-5358-D54EA713346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DEEB265-483A-93DF-C11A-0F1C90BB856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84E5573-F9B2-CA44-A2CC-FF0F23ACE15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9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Proporcionar subtítulos para todo el contenido de audio en directo de los multimedia sincronizados.</a:t>
            </a:r>
            <a:endParaRPr dirty="0"/>
          </a:p>
        </p:txBody>
      </p:sp>
      <p:sp>
        <p:nvSpPr>
          <p:cNvPr id="414" name="Google Shape;414;p49"/>
          <p:cNvSpPr txBox="1">
            <a:spLocks noGrp="1"/>
          </p:cNvSpPr>
          <p:nvPr>
            <p:ph type="title" idx="4294967295"/>
          </p:nvPr>
        </p:nvSpPr>
        <p:spPr>
          <a:xfrm>
            <a:off x="4995862" y="929338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Audiodescripción (grabado)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16" name="Google Shape;416;p49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17" name="Google Shape;4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94" y="1546763"/>
            <a:ext cx="4513125" cy="20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8FE647F-85CB-4F52-CD56-F45C8B06D2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E3BA0D1-14EC-73DC-3224-133D195C585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363407-77FE-3B10-C52A-18836C4BEDD8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F1C3A6D8-A557-01DB-E5DD-959656B7B62D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La presentación visual de texto e imágenes de texto tiene una relación de contraste a escala de al menos, 4.5:1 (Leer 4.5 a 1).</a:t>
            </a:r>
            <a:endParaRPr dirty="0"/>
          </a:p>
        </p:txBody>
      </p:sp>
      <p:sp>
        <p:nvSpPr>
          <p:cNvPr id="423" name="Google Shape;423;p50"/>
          <p:cNvSpPr txBox="1">
            <a:spLocks noGrp="1"/>
          </p:cNvSpPr>
          <p:nvPr>
            <p:ph type="title" idx="4294967295"/>
          </p:nvPr>
        </p:nvSpPr>
        <p:spPr>
          <a:xfrm>
            <a:off x="4995862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Contraste (mínimo)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25" name="Google Shape;425;p50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70450"/>
            <a:ext cx="4530600" cy="3002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6D62984D-C5CF-F563-20DD-6ED628F51CC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5F0BFF59-8C2B-10A0-0337-B90846C9F0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5FC5F112-E0DF-96D5-1033-0A030A34FBD0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E1CB12-2795-7F29-8E1D-4EDC645BFAD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3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body" idx="4294967295"/>
          </p:nvPr>
        </p:nvSpPr>
        <p:spPr>
          <a:xfrm>
            <a:off x="501967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 excepción de los subtítulos y las imágenes de texto, todo el texto puede ser ajustado sin ayudas técnicas hasta un 200 por ciento sin que se pierdan el contenido o la funcionalidad.</a:t>
            </a:r>
            <a:endParaRPr dirty="0"/>
          </a:p>
        </p:txBody>
      </p:sp>
      <p:sp>
        <p:nvSpPr>
          <p:cNvPr id="432" name="Google Shape;432;p51"/>
          <p:cNvSpPr txBox="1">
            <a:spLocks noGrp="1"/>
          </p:cNvSpPr>
          <p:nvPr>
            <p:ph type="title" idx="4294967295"/>
          </p:nvPr>
        </p:nvSpPr>
        <p:spPr>
          <a:xfrm>
            <a:off x="4916487" y="841663"/>
            <a:ext cx="4044950" cy="8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Cambio de tamaño del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34" name="Google Shape;434;p51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1F3864"/>
                </a:solidFill>
              </a:rPr>
              <a:t>Ejemplo</a:t>
            </a:r>
            <a:endParaRPr sz="2900">
              <a:solidFill>
                <a:srgbClr val="1F3864"/>
              </a:solidFill>
            </a:endParaRPr>
          </a:p>
        </p:txBody>
      </p:sp>
      <p:pic>
        <p:nvPicPr>
          <p:cNvPr id="435" name="Google Shape;4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2" y="1232288"/>
            <a:ext cx="4531245" cy="26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C0196BC-E101-97DA-50D7-13336AF098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EE9C396A-4FEA-BA42-D86B-7F223F8A1A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A3B9A858-3E95-7BCC-FBF3-E0B16D8163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DE5123C-1E41-2AF2-E41D-115F295EC9F8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4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>
            <a:spLocks noGrp="1"/>
          </p:cNvSpPr>
          <p:nvPr>
            <p:ph type="body" idx="4294967295"/>
          </p:nvPr>
        </p:nvSpPr>
        <p:spPr>
          <a:xfrm>
            <a:off x="49911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con las tecnologías que se están utilizando se puede conseguir la presentación visual deseada, se utiliza texto para transmitir la información en vez de imágenes de texto.</a:t>
            </a:r>
            <a:endParaRPr dirty="0"/>
          </a:p>
        </p:txBody>
      </p:sp>
      <p:sp>
        <p:nvSpPr>
          <p:cNvPr id="441" name="Google Shape;441;p52"/>
          <p:cNvSpPr txBox="1">
            <a:spLocks noGrp="1"/>
          </p:cNvSpPr>
          <p:nvPr>
            <p:ph type="title" idx="4294967295"/>
          </p:nvPr>
        </p:nvSpPr>
        <p:spPr>
          <a:xfrm>
            <a:off x="4887912" y="1108363"/>
            <a:ext cx="4044950" cy="471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Imágenes de texto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43" name="Google Shape;443;p52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80" y="1508538"/>
            <a:ext cx="4481775" cy="21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52390036-3F2D-08AA-CF42-F1215262CA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707D34B-7EC8-B3A8-E6FF-ECB4B3152C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7E182DA-6FFD-4E82-1966-D707BAA817EA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B64A4BC-980D-BA8E-CA5A-420028E053AA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5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 importante que dentro de un sitio web se proporcione más de un camino para localizar una página web, excepto cuando la página es el resultado, o un paso intermedio de un proceso.</a:t>
            </a:r>
            <a:endParaRPr dirty="0"/>
          </a:p>
        </p:txBody>
      </p:sp>
      <p:sp>
        <p:nvSpPr>
          <p:cNvPr id="450" name="Google Shape;450;p53"/>
          <p:cNvSpPr txBox="1">
            <a:spLocks noGrp="1"/>
          </p:cNvSpPr>
          <p:nvPr>
            <p:ph type="title" idx="4294967295"/>
          </p:nvPr>
        </p:nvSpPr>
        <p:spPr>
          <a:xfrm>
            <a:off x="4995862" y="1012975"/>
            <a:ext cx="4044950" cy="5665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Múltiples vías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52" name="Google Shape;452;p53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53" name="Google Shape;45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12975"/>
            <a:ext cx="4530599" cy="31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C667F82-285E-01D7-C690-FB0F72E3F4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FB528974-47DC-0990-C4EA-03A4C7E7FBC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E61D32E7-72D9-49DE-3197-B09AD4839477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9375522A-9FE0-332B-EAE7-8AA0A7C3D61F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 txBox="1">
            <a:spLocks noGrp="1"/>
          </p:cNvSpPr>
          <p:nvPr>
            <p:ph type="body" idx="4294967295"/>
          </p:nvPr>
        </p:nvSpPr>
        <p:spPr>
          <a:xfrm>
            <a:off x="5099050" y="1606551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Al navegar en el contenido por medio del teclado se identifica la posición precisa donde se está ubicado.</a:t>
            </a:r>
            <a:endParaRPr dirty="0"/>
          </a:p>
        </p:txBody>
      </p:sp>
      <p:sp>
        <p:nvSpPr>
          <p:cNvPr id="459" name="Google Shape;459;p54"/>
          <p:cNvSpPr txBox="1">
            <a:spLocks noGrp="1"/>
          </p:cNvSpPr>
          <p:nvPr>
            <p:ph type="title" idx="4294967295"/>
          </p:nvPr>
        </p:nvSpPr>
        <p:spPr>
          <a:xfrm>
            <a:off x="4995862" y="1070769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Foco visible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61" name="Google Shape;461;p54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62" name="Google Shape;4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1000875"/>
            <a:ext cx="4530600" cy="3141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3463CF2C-C890-939F-E270-092E448CAF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23092F-A5B5-B226-E615-47637753FDA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C627BF7C-9EF0-E89E-926F-8C0F0D5437F9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4AA83D85-4693-A569-1BAB-AF0EE88F375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 txBox="1">
            <a:spLocks noGrp="1"/>
          </p:cNvSpPr>
          <p:nvPr>
            <p:ph type="body" idx="4294967295"/>
          </p:nvPr>
        </p:nvSpPr>
        <p:spPr>
          <a:xfrm>
            <a:off x="509905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idioma de cada pasaje o frase en el contenido puede ser determinado por software, excepto los nombres propios, términos técnicos, palabras en un idioma indeterminado y palabras o frases que se hayan convertido en parte natural del texto que las rodea.</a:t>
            </a:r>
            <a:endParaRPr dirty="0"/>
          </a:p>
        </p:txBody>
      </p:sp>
      <p:sp>
        <p:nvSpPr>
          <p:cNvPr id="468" name="Google Shape;468;p55"/>
          <p:cNvSpPr txBox="1">
            <a:spLocks noGrp="1"/>
          </p:cNvSpPr>
          <p:nvPr>
            <p:ph type="title" idx="4294967295"/>
          </p:nvPr>
        </p:nvSpPr>
        <p:spPr>
          <a:xfrm>
            <a:off x="4995862" y="959083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las partes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0" name="Google Shape;470;p55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7" y="897963"/>
            <a:ext cx="4530599" cy="334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AE110B06-AA64-F80F-57B9-133E541B1E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52DACEE-A375-BE9F-5738-61F21852083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FEC88B2C-8543-5960-E2E1-6E9434C513CD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114AA141-60F6-47DB-0890-0B0B245D0B91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>
            <a:spLocks noGrp="1"/>
          </p:cNvSpPr>
          <p:nvPr>
            <p:ph type="body" idx="4294967295"/>
          </p:nvPr>
        </p:nvSpPr>
        <p:spPr>
          <a:xfrm>
            <a:off x="5029200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Los mecanismos de navegación que se repiten en múltiples páginas web dentro de un sitio web aparecen siempre en la misma ubicación y en el mismo orden relativo.</a:t>
            </a:r>
            <a:endParaRPr dirty="0"/>
          </a:p>
        </p:txBody>
      </p:sp>
      <p:sp>
        <p:nvSpPr>
          <p:cNvPr id="477" name="Google Shape;477;p56"/>
          <p:cNvSpPr txBox="1">
            <a:spLocks noGrp="1"/>
          </p:cNvSpPr>
          <p:nvPr>
            <p:ph type="title" idx="4294967295"/>
          </p:nvPr>
        </p:nvSpPr>
        <p:spPr>
          <a:xfrm>
            <a:off x="4926012" y="1043782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Navegación coherente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79" name="Google Shape;479;p56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3" y="1097175"/>
            <a:ext cx="4299274" cy="29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7847F8D1-DD2C-82E5-219B-B17EAD228C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E4D84F8-68C9-EF46-5A27-7F2388D8FC3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DFA9B0E0-6F8A-8D0F-651B-9583664D861E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C0A45FC5-E5B7-D065-8FF7-E89A68A0D045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 txBox="1">
            <a:spLocks noGrp="1"/>
          </p:cNvSpPr>
          <p:nvPr>
            <p:ph type="body" idx="4294967295"/>
          </p:nvPr>
        </p:nvSpPr>
        <p:spPr>
          <a:xfrm>
            <a:off x="5000625" y="1579563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y se dispone de sugerencias para hacer la corrección, entonces se presentan las sugerencias.</a:t>
            </a:r>
            <a:endParaRPr dirty="0"/>
          </a:p>
        </p:txBody>
      </p:sp>
      <p:sp>
        <p:nvSpPr>
          <p:cNvPr id="486" name="Google Shape;486;p57"/>
          <p:cNvSpPr txBox="1">
            <a:spLocks noGrp="1"/>
          </p:cNvSpPr>
          <p:nvPr>
            <p:ph type="title" idx="4294967295"/>
          </p:nvPr>
        </p:nvSpPr>
        <p:spPr>
          <a:xfrm>
            <a:off x="4897437" y="104378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Sugerencias ante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88" name="Google Shape;488;p57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89" name="Google Shape;4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74575"/>
            <a:ext cx="4419600" cy="2994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20E8A62C-DC33-22D8-E9C5-1BC8F6B24A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7CB0E5D3-F0E1-CB74-92ED-80BC143FDE5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468B168-BAEB-B744-7ADA-502FA6CB2E86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3A1D7FA3-C2DE-EF89-0BD1-485D2C0BE3BC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del Nivel A, o proporciona una versión alternativa conforme Nivel A</a:t>
            </a:r>
            <a:endParaRPr sz="1600" dirty="0"/>
          </a:p>
        </p:txBody>
      </p:sp>
      <p:sp>
        <p:nvSpPr>
          <p:cNvPr id="166" name="Google Shape;166;p21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 dirty="0"/>
              <a:t>La página web satisface todos los Criterios de Conformidad de los Niveles A y AA, o se proporciona una versión alternativa conforme al Nivel AA </a:t>
            </a:r>
            <a:endParaRPr sz="1600" dirty="0"/>
          </a:p>
        </p:txBody>
      </p:sp>
      <p:sp>
        <p:nvSpPr>
          <p:cNvPr id="169" name="Google Shape;169;p21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rgbClr val="1F386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Nivel AAA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/>
              <a:t>La página web satisface todos los Criterios de Conformidad de los Niveles A, AA y AAA, o proporciona una versión alternativa conforme al Nivel AAA</a:t>
            </a:r>
            <a:endParaRPr sz="1600"/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2D8AE94-8F37-BE3B-FA54-E0D743DC78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790A8C4-96B6-CDCE-19C5-330CC5ED06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DC6D6AF-03BC-316F-CF43-BFD6314DCB0F}"/>
              </a:ext>
            </a:extLst>
          </p:cNvPr>
          <p:cNvSpPr/>
          <p:nvPr/>
        </p:nvSpPr>
        <p:spPr>
          <a:xfrm>
            <a:off x="0" y="231934"/>
            <a:ext cx="6786350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C245B62-92AE-6F7B-C476-5AD53F255043}"/>
              </a:ext>
            </a:extLst>
          </p:cNvPr>
          <p:cNvSpPr txBox="1"/>
          <p:nvPr/>
        </p:nvSpPr>
        <p:spPr>
          <a:xfrm>
            <a:off x="155610" y="284054"/>
            <a:ext cx="647513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Nivel de conformidad</a:t>
            </a:r>
            <a:endParaRPr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 txBox="1">
            <a:spLocks noGrp="1"/>
          </p:cNvSpPr>
          <p:nvPr>
            <p:ph type="body" idx="4294967295"/>
          </p:nvPr>
        </p:nvSpPr>
        <p:spPr>
          <a:xfrm>
            <a:off x="4972050" y="1570038"/>
            <a:ext cx="3838575" cy="28400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Para las páginas web que representan compromisos legales o transacciones financieras; o que envían las respuestas de la persona usuaria a una prueba, se cumple al menos uno de los siguientes casos:</a:t>
            </a:r>
            <a:endParaRPr dirty="0"/>
          </a:p>
          <a:p>
            <a:pPr marL="457200" lvl="0" indent="-342900" algn="just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Reversible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Revisado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Confirmado</a:t>
            </a:r>
            <a:endParaRPr dirty="0"/>
          </a:p>
        </p:txBody>
      </p:sp>
      <p:sp>
        <p:nvSpPr>
          <p:cNvPr id="495" name="Google Shape;495;p58"/>
          <p:cNvSpPr txBox="1">
            <a:spLocks noGrp="1"/>
          </p:cNvSpPr>
          <p:nvPr>
            <p:ph type="title" idx="4294967295"/>
          </p:nvPr>
        </p:nvSpPr>
        <p:spPr>
          <a:xfrm>
            <a:off x="4868862" y="810420"/>
            <a:ext cx="4044950" cy="5357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Prevención de errores</a:t>
            </a:r>
            <a:endParaRPr sz="2500" dirty="0">
              <a:solidFill>
                <a:schemeClr val="bg2"/>
              </a:solidFill>
            </a:endParaRPr>
          </a:p>
        </p:txBody>
      </p:sp>
      <p:sp>
        <p:nvSpPr>
          <p:cNvPr id="497" name="Google Shape;497;p58"/>
          <p:cNvSpPr txBox="1">
            <a:spLocks noGrp="1"/>
          </p:cNvSpPr>
          <p:nvPr>
            <p:ph type="title" idx="4294967295"/>
          </p:nvPr>
        </p:nvSpPr>
        <p:spPr>
          <a:xfrm>
            <a:off x="0" y="114300"/>
            <a:ext cx="4044950" cy="668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058788"/>
            <a:ext cx="4419599" cy="302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34E9894-FA2A-B9A5-FFF7-719B578D9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2DDB1CB-A340-9074-00D4-EB38FFCE61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1D76889-6AFF-16C0-351A-8F6B1D5E83B5}"/>
              </a:ext>
            </a:extLst>
          </p:cNvPr>
          <p:cNvSpPr/>
          <p:nvPr/>
        </p:nvSpPr>
        <p:spPr>
          <a:xfrm flipH="1">
            <a:off x="5021102" y="168886"/>
            <a:ext cx="4122897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53891B97-51FC-B59D-0C1D-B8227C56FCCB}"/>
              </a:ext>
            </a:extLst>
          </p:cNvPr>
          <p:cNvSpPr txBox="1"/>
          <p:nvPr/>
        </p:nvSpPr>
        <p:spPr>
          <a:xfrm flipH="1">
            <a:off x="4994100" y="221006"/>
            <a:ext cx="3933822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11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761648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SV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Espacio para preguntas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Qué preguntas hacer en un cuestionario? - Eval&amp;GO">
            <a:extLst>
              <a:ext uri="{FF2B5EF4-FFF2-40B4-BE49-F238E27FC236}">
                <a16:creationId xmlns:a16="http://schemas.microsoft.com/office/drawing/2014/main" id="{9A48FA0A-391C-F977-7FD2-FCF253305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073" y="1927225"/>
            <a:ext cx="4443853" cy="29656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67;p50">
            <a:extLst>
              <a:ext uri="{FF2B5EF4-FFF2-40B4-BE49-F238E27FC236}">
                <a16:creationId xmlns:a16="http://schemas.microsoft.com/office/drawing/2014/main" id="{89DB763E-D071-C7EA-C0EF-1603EE1C15F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1E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80623B-794B-ADC2-C678-ABFE3BE7627A}"/>
              </a:ext>
            </a:extLst>
          </p:cNvPr>
          <p:cNvGrpSpPr/>
          <p:nvPr/>
        </p:nvGrpSpPr>
        <p:grpSpPr>
          <a:xfrm>
            <a:off x="2627782" y="684806"/>
            <a:ext cx="3888436" cy="3773888"/>
            <a:chOff x="4151781" y="2358871"/>
            <a:chExt cx="3888436" cy="3773888"/>
          </a:xfrm>
        </p:grpSpPr>
        <p:pic>
          <p:nvPicPr>
            <p:cNvPr id="5" name="Google Shape;2468;p50">
              <a:extLst>
                <a:ext uri="{FF2B5EF4-FFF2-40B4-BE49-F238E27FC236}">
                  <a16:creationId xmlns:a16="http://schemas.microsoft.com/office/drawing/2014/main" id="{221CFEBA-A715-5224-006C-4050F9CE076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16373" y="2358871"/>
              <a:ext cx="1559253" cy="1833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FC95BAF-B327-D77F-C1DA-F07B5FAA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1781" y="4463481"/>
              <a:ext cx="3888436" cy="1669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93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 idx="4294967295"/>
          </p:nvPr>
        </p:nvSpPr>
        <p:spPr>
          <a:xfrm>
            <a:off x="500856" y="108902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525" y="2571750"/>
            <a:ext cx="2226950" cy="22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488B9BCC-CC22-5E08-7A76-B3D426638A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04E19A7-41E2-98B9-2A18-49458F24551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"/>
          <p:cNvSpPr txBox="1">
            <a:spLocks noGrp="1"/>
          </p:cNvSpPr>
          <p:nvPr>
            <p:ph type="title" idx="4294967295"/>
          </p:nvPr>
        </p:nvSpPr>
        <p:spPr>
          <a:xfrm>
            <a:off x="4541044" y="17815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54" name="Google Shape;354;p42"/>
          <p:cNvSpPr txBox="1">
            <a:spLocks noGrp="1"/>
          </p:cNvSpPr>
          <p:nvPr>
            <p:ph type="body" idx="4294967295"/>
          </p:nvPr>
        </p:nvSpPr>
        <p:spPr>
          <a:xfrm>
            <a:off x="390525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El propósito de cada enlace puede ser determinado con sólo el texto del enlace o a través de software que permita identificar el contexto del enlace, excepto cuando el propósito del enlace resulta ambiguo para las personas en general.</a:t>
            </a:r>
            <a:endParaRPr dirty="0"/>
          </a:p>
        </p:txBody>
      </p:sp>
      <p:sp>
        <p:nvSpPr>
          <p:cNvPr id="355" name="Google Shape;355;p42"/>
          <p:cNvSpPr txBox="1">
            <a:spLocks noGrp="1"/>
          </p:cNvSpPr>
          <p:nvPr>
            <p:ph type="title" idx="4294967295"/>
          </p:nvPr>
        </p:nvSpPr>
        <p:spPr>
          <a:xfrm>
            <a:off x="286544" y="105965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Propósito del enlace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113563"/>
            <a:ext cx="4424401" cy="291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04D418CE-2EF0-1BE5-DA9C-F956E21B49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BD5A1E5F-C009-0EB0-BE57-507E27DDF4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89469773-5E7C-F48B-92BF-B5439D89F99F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CBD18FE-82BE-FE2C-7FDA-2311700D7F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16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63" name="Google Shape;363;p43"/>
          <p:cNvSpPr txBox="1">
            <a:spLocks noGrp="1"/>
          </p:cNvSpPr>
          <p:nvPr>
            <p:ph type="body" idx="4294967295"/>
          </p:nvPr>
        </p:nvSpPr>
        <p:spPr>
          <a:xfrm>
            <a:off x="333375" y="16525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Establecer la etiqueta con el idioma en que se encuentra el contenido de la página web, a fin de ser identificado por los softwares y/o navegadores.</a:t>
            </a:r>
            <a:endParaRPr dirty="0"/>
          </a:p>
        </p:txBody>
      </p:sp>
      <p:sp>
        <p:nvSpPr>
          <p:cNvPr id="364" name="Google Shape;364;p43"/>
          <p:cNvSpPr txBox="1">
            <a:spLocks noGrp="1"/>
          </p:cNvSpPr>
          <p:nvPr>
            <p:ph type="title" idx="4294967295"/>
          </p:nvPr>
        </p:nvSpPr>
        <p:spPr>
          <a:xfrm>
            <a:off x="229394" y="1002506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Idioma de la página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66" name="Google Shape;3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7F62789-A02A-23CF-BED8-8885994D0C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D7187B63-A9D0-F97A-7C85-AC85A44DB1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7E9F73C8-22CF-8D8E-C8A9-6C25C661C415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BD47FE3F-E213-3AAC-D3BE-948B929C69DF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17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72" name="Google Shape;372;p44"/>
          <p:cNvSpPr txBox="1">
            <a:spLocks noGrp="1"/>
          </p:cNvSpPr>
          <p:nvPr>
            <p:ph type="body" idx="4294967295"/>
          </p:nvPr>
        </p:nvSpPr>
        <p:spPr>
          <a:xfrm>
            <a:off x="371475" y="161448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Garantizar que el cambio de estado en cualquier componente de la interfaz de la persona usuaria no provoque automáticamente un cambio en el contexto, a menos que la persona haya sido advertida de ese comportamiento antes de usar el componente.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title" idx="4294967295"/>
          </p:nvPr>
        </p:nvSpPr>
        <p:spPr>
          <a:xfrm>
            <a:off x="267494" y="1087450"/>
            <a:ext cx="4044950" cy="527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Al recibir entradas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87450"/>
            <a:ext cx="4424399" cy="2968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B5AA2754-EFE2-A1B1-4177-B1C2F86442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4CF508EA-769A-4882-613B-8453E93C99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B3CB424B-8663-E70F-A5B9-2A1FE0944D24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A7BCD754-D2A0-08F0-92F1-C7F9517D5FB8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18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81" name="Google Shape;381;p45"/>
          <p:cNvSpPr txBox="1">
            <a:spLocks noGrp="1"/>
          </p:cNvSpPr>
          <p:nvPr>
            <p:ph type="body" idx="4294967295"/>
          </p:nvPr>
        </p:nvSpPr>
        <p:spPr>
          <a:xfrm>
            <a:off x="361950" y="1671638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Si se detecta automáticamente un error en la entrada de datos de un formulario, el elemento erróneo es identificado y el error se describe a la persona mediante un texto.</a:t>
            </a:r>
            <a:endParaRPr dirty="0"/>
          </a:p>
        </p:txBody>
      </p:sp>
      <p:sp>
        <p:nvSpPr>
          <p:cNvPr id="382" name="Google Shape;382;p45"/>
          <p:cNvSpPr txBox="1">
            <a:spLocks noGrp="1"/>
          </p:cNvSpPr>
          <p:nvPr>
            <p:ph type="title" idx="4294967295"/>
          </p:nvPr>
        </p:nvSpPr>
        <p:spPr>
          <a:xfrm>
            <a:off x="257969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Identificación de errores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1070388"/>
            <a:ext cx="4424399" cy="300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D0372359-0617-BA7C-7DA4-19CBBA167C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8DC80CFE-8687-4181-1E85-01074A0B0FC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24BAFB09-5BAE-3859-30F2-361141B957AC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75B95AC7-8020-3EAA-8DA9-266C4CB60EF1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19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 idx="4294967295"/>
          </p:nvPr>
        </p:nvSpPr>
        <p:spPr>
          <a:xfrm>
            <a:off x="5099050" y="128588"/>
            <a:ext cx="4044950" cy="669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 dirty="0">
                <a:solidFill>
                  <a:srgbClr val="1F3864"/>
                </a:solidFill>
              </a:rPr>
              <a:t>Ejemplo</a:t>
            </a:r>
            <a:endParaRPr sz="2900" dirty="0">
              <a:solidFill>
                <a:srgbClr val="1F3864"/>
              </a:solidFill>
            </a:endParaRPr>
          </a:p>
        </p:txBody>
      </p:sp>
      <p:sp>
        <p:nvSpPr>
          <p:cNvPr id="390" name="Google Shape;390;p46"/>
          <p:cNvSpPr txBox="1">
            <a:spLocks noGrp="1"/>
          </p:cNvSpPr>
          <p:nvPr>
            <p:ph type="body" idx="4294967295"/>
          </p:nvPr>
        </p:nvSpPr>
        <p:spPr>
          <a:xfrm>
            <a:off x="390525" y="1547813"/>
            <a:ext cx="3836988" cy="3038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/>
              <a:t>Se proporcionan etiquetas o instrucciones cuando el contenido requiere la introducción de datos por parte de la persona.</a:t>
            </a:r>
            <a:endParaRPr dirty="0"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 idx="4294967295"/>
          </p:nvPr>
        </p:nvSpPr>
        <p:spPr>
          <a:xfrm>
            <a:off x="286544" y="1012031"/>
            <a:ext cx="4044950" cy="5357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bg2"/>
                </a:solidFill>
              </a:rPr>
              <a:t>Etiquetas o instrucciones</a:t>
            </a:r>
            <a:endParaRPr sz="2500" dirty="0">
              <a:solidFill>
                <a:schemeClr val="bg2"/>
              </a:solidFill>
            </a:endParaRPr>
          </a:p>
        </p:txBody>
      </p:sp>
      <p:pic>
        <p:nvPicPr>
          <p:cNvPr id="393" name="Google Shape;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950" y="901588"/>
            <a:ext cx="4424400" cy="334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8BEC91CC-E9A0-B9F6-7FB8-1DEEC0D03A4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A43D10B8-B060-59C3-D9D6-C69367152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4;p6">
            <a:extLst>
              <a:ext uri="{FF2B5EF4-FFF2-40B4-BE49-F238E27FC236}">
                <a16:creationId xmlns:a16="http://schemas.microsoft.com/office/drawing/2014/main" id="{97721270-1279-A3D5-1256-BFE1A34CC2A3}"/>
              </a:ext>
            </a:extLst>
          </p:cNvPr>
          <p:cNvSpPr/>
          <p:nvPr/>
        </p:nvSpPr>
        <p:spPr>
          <a:xfrm>
            <a:off x="0" y="231934"/>
            <a:ext cx="4380708" cy="613752"/>
          </a:xfrm>
          <a:custGeom>
            <a:avLst/>
            <a:gdLst/>
            <a:ahLst/>
            <a:cxnLst/>
            <a:rect l="l" t="t" r="r" b="b"/>
            <a:pathLst>
              <a:path w="7680129" h="818336" extrusionOk="0">
                <a:moveTo>
                  <a:pt x="0" y="0"/>
                </a:moveTo>
                <a:lnTo>
                  <a:pt x="591914" y="0"/>
                </a:lnTo>
                <a:lnTo>
                  <a:pt x="1105285" y="0"/>
                </a:lnTo>
                <a:lnTo>
                  <a:pt x="7270961" y="0"/>
                </a:lnTo>
                <a:cubicBezTo>
                  <a:pt x="7496938" y="0"/>
                  <a:pt x="7680129" y="183191"/>
                  <a:pt x="7680129" y="409168"/>
                </a:cubicBezTo>
                <a:cubicBezTo>
                  <a:pt x="7680129" y="635145"/>
                  <a:pt x="7496938" y="818336"/>
                  <a:pt x="7270961" y="818336"/>
                </a:cubicBezTo>
                <a:lnTo>
                  <a:pt x="1105285" y="818336"/>
                </a:lnTo>
                <a:lnTo>
                  <a:pt x="591914" y="818336"/>
                </a:lnTo>
                <a:lnTo>
                  <a:pt x="0" y="81833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endParaRPr sz="1350" kern="1200" dirty="0">
              <a:solidFill>
                <a:prstClr val="whit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5;p6">
            <a:extLst>
              <a:ext uri="{FF2B5EF4-FFF2-40B4-BE49-F238E27FC236}">
                <a16:creationId xmlns:a16="http://schemas.microsoft.com/office/drawing/2014/main" id="{E68246F7-A501-2BB6-88D7-B93A6197A555}"/>
              </a:ext>
            </a:extLst>
          </p:cNvPr>
          <p:cNvSpPr txBox="1"/>
          <p:nvPr/>
        </p:nvSpPr>
        <p:spPr>
          <a:xfrm>
            <a:off x="155610" y="284054"/>
            <a:ext cx="4179810" cy="53088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8569" tIns="34275" rIns="68569" bIns="34275" anchor="ctr" anchorCtr="0">
            <a:spAutoFit/>
          </a:bodyPr>
          <a:lstStyle/>
          <a:p>
            <a:pPr algn="ctr" defTabSz="685800">
              <a:buClrTx/>
            </a:pPr>
            <a:r>
              <a:rPr lang="es-MX" sz="3000" b="1" kern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Criterio 20</a:t>
            </a:r>
            <a:endParaRPr lang="es-MX" sz="135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title" idx="4294967295"/>
          </p:nvPr>
        </p:nvSpPr>
        <p:spPr>
          <a:xfrm>
            <a:off x="500856" y="1019175"/>
            <a:ext cx="8142287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Criterios de conformidad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 dirty="0">
                <a:solidFill>
                  <a:srgbClr val="1F3864"/>
                </a:solidFill>
                <a:latin typeface="Trebuchet MS" panose="020B0603020202020204" pitchFamily="34" charset="0"/>
              </a:rPr>
              <a:t> Nivel AA</a:t>
            </a:r>
            <a:endParaRPr sz="4800" b="1" dirty="0">
              <a:solidFill>
                <a:srgbClr val="1F3864"/>
              </a:solidFill>
              <a:latin typeface="Trebuchet MS" panose="020B0603020202020204" pitchFamily="34" charset="0"/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436" y="2579513"/>
            <a:ext cx="2153125" cy="21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936F0EE4-AE3E-1FA3-4F3A-7D1EB20959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3925" y="4607719"/>
            <a:ext cx="600075" cy="53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1DFBC7E-8181-0942-39C9-2F97B0A5AB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9555" y="4464747"/>
            <a:ext cx="1083942" cy="535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697</Words>
  <Application>Microsoft Office PowerPoint</Application>
  <PresentationFormat>Presentación en pantalla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Bembo Std</vt:lpstr>
      <vt:lpstr>Open Sans Extrabold</vt:lpstr>
      <vt:lpstr>Trebuchet MS</vt:lpstr>
      <vt:lpstr>Arial</vt:lpstr>
      <vt:lpstr>Calibri</vt:lpstr>
      <vt:lpstr>Roboto</vt:lpstr>
      <vt:lpstr>Aptos</vt:lpstr>
      <vt:lpstr>Geometric</vt:lpstr>
      <vt:lpstr>Presentación de PowerPoint</vt:lpstr>
      <vt:lpstr>Presentación de PowerPoint</vt:lpstr>
      <vt:lpstr>Criterios de conformidad  Nivel A</vt:lpstr>
      <vt:lpstr>Ejemplo</vt:lpstr>
      <vt:lpstr>Ejemplo</vt:lpstr>
      <vt:lpstr>Ejemplo</vt:lpstr>
      <vt:lpstr>Ejemplo</vt:lpstr>
      <vt:lpstr>Ejemplo</vt:lpstr>
      <vt:lpstr>Criterios de conformidad  Nivel AA</vt:lpstr>
      <vt:lpstr>Subtítulos (en directo)</vt:lpstr>
      <vt:lpstr>Audiodescripción (grabado)</vt:lpstr>
      <vt:lpstr>Contraste (mínimo)</vt:lpstr>
      <vt:lpstr>Cambio de tamaño del texto</vt:lpstr>
      <vt:lpstr>Imágenes de texto</vt:lpstr>
      <vt:lpstr>Múltiples vías</vt:lpstr>
      <vt:lpstr>Foco visible</vt:lpstr>
      <vt:lpstr>Idioma de las partes</vt:lpstr>
      <vt:lpstr>Navegación coherente</vt:lpstr>
      <vt:lpstr>Sugerencias ante errores</vt:lpstr>
      <vt:lpstr>Prevención de errores</vt:lpstr>
      <vt:lpstr>Espacio para 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Consejo Nacional para La Inclusión de las Personas con Discapacidad</cp:lastModifiedBy>
  <cp:revision>11</cp:revision>
  <dcterms:modified xsi:type="dcterms:W3CDTF">2024-09-04T14:47:02Z</dcterms:modified>
</cp:coreProperties>
</file>