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1275" r:id="rId2"/>
    <p:sldId id="263" r:id="rId3"/>
    <p:sldId id="264" r:id="rId4"/>
    <p:sldId id="265" r:id="rId5"/>
    <p:sldId id="266" r:id="rId6"/>
    <p:sldId id="267" r:id="rId7"/>
    <p:sldId id="270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1294" r:id="rId20"/>
    <p:sldId id="1277" r:id="rId21"/>
    <p:sldId id="284" r:id="rId22"/>
    <p:sldId id="1295" r:id="rId23"/>
    <p:sldId id="285" r:id="rId24"/>
    <p:sldId id="1296" r:id="rId25"/>
    <p:sldId id="286" r:id="rId26"/>
    <p:sldId id="1297" r:id="rId27"/>
    <p:sldId id="287" r:id="rId28"/>
    <p:sldId id="1298" r:id="rId29"/>
    <p:sldId id="288" r:id="rId30"/>
    <p:sldId id="289" r:id="rId31"/>
    <p:sldId id="1299" r:id="rId32"/>
    <p:sldId id="290" r:id="rId33"/>
    <p:sldId id="1300" r:id="rId34"/>
    <p:sldId id="291" r:id="rId35"/>
    <p:sldId id="1301" r:id="rId36"/>
    <p:sldId id="292" r:id="rId37"/>
    <p:sldId id="1302" r:id="rId38"/>
    <p:sldId id="293" r:id="rId39"/>
    <p:sldId id="1303" r:id="rId40"/>
    <p:sldId id="294" r:id="rId41"/>
    <p:sldId id="1304" r:id="rId42"/>
    <p:sldId id="295" r:id="rId43"/>
    <p:sldId id="1305" r:id="rId44"/>
    <p:sldId id="296" r:id="rId45"/>
    <p:sldId id="1306" r:id="rId46"/>
    <p:sldId id="297" r:id="rId47"/>
    <p:sldId id="1307" r:id="rId48"/>
    <p:sldId id="298" r:id="rId49"/>
    <p:sldId id="1308" r:id="rId50"/>
    <p:sldId id="299" r:id="rId51"/>
    <p:sldId id="1309" r:id="rId52"/>
    <p:sldId id="300" r:id="rId53"/>
    <p:sldId id="1293" r:id="rId54"/>
    <p:sldId id="1276" r:id="rId55"/>
  </p:sldIdLst>
  <p:sldSz cx="9144000" cy="5143500" type="screen16x9"/>
  <p:notesSz cx="6858000" cy="9144000"/>
  <p:embeddedFontLst>
    <p:embeddedFont>
      <p:font typeface="Bembo Std" panose="02020605060306020A03" pitchFamily="18" charset="0"/>
      <p:regular r:id="rId57"/>
      <p:bold r:id="rId58"/>
    </p:embeddedFont>
    <p:embeddedFont>
      <p:font typeface="Open Sans Extrabold" panose="020B0906030804020204" pitchFamily="34" charset="0"/>
      <p:bold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  <p:embeddedFont>
      <p:font typeface="Trebuchet MS" panose="020B0603020202020204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AB1D1-8E5E-4532-BE08-52929D3605F6}" type="slidenum">
              <a:rPr kumimoji="0" lang="es-SV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SV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26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27b2e6a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27b2e6a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27b2e6a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27b2e6a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27b2e6a8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f27b2e6a8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27b2e6a8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27b2e6a8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27b2e6a8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27b2e6a8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27b2e6a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27b2e6a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27b2e6a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27b2e6a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27b2e6a8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27b2e6a8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27b2e6a8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27b2e6a8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20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64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27b2e6a8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27b2e6a8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792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27b2e6a8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27b2e6a8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168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27b2e6a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27b2e6a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44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27b2e6a8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27b2e6a8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5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27b2e6a8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27b2e6a8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f5e8caf3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f5e8caf3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912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27b2e6a8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f27b2e6a8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157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27b2e6a8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27b2e6a8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274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27b2e6a8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27b2e6a8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97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27b2e6a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27b2e6a8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baa25ab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1baa25ab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27b2e6a8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f27b2e6a8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71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27b2e6a8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f27b2e6a8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2611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27b2e6a8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27b2e6a8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747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27b2e6a8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27b2e6a8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5027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27b2e6a8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27b2e6a8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8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1baa25a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1baa25a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27b2e6a8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f27b2e6a8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5930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27b2e6a8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f27b2e6a8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378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ef5e8caf3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ef5e8caf3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6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baa25ab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1baa25ab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1baa25ab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1baa25ab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1baa25ab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1baa25ab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27b2e6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27b2e6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07670-D20F-4241-BEF0-BBA28ADE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2738B-B22A-41FE-B4B7-585D2D53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4F51D-FBB4-4E02-AE3B-57D34585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0E0-B254-46C6-80BD-AA41F988AA15}" type="datetimeFigureOut">
              <a:rPr lang="es-SV" smtClean="0"/>
              <a:t>11/9/2024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1F4E1-1BF0-4789-A176-51D8B8D8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BE5A7-C396-4567-A2F8-BA3FCCE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0E03-8F58-4CDF-8016-AD714939AAF8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7448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6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 1">
  <p:cSld name="SECTION_TITLE_AND_DESCRIPTION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69600" y="7243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459775" y="4495675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784925" y="1010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2"/>
          </p:nvPr>
        </p:nvSpPr>
        <p:spPr>
          <a:xfrm>
            <a:off x="49158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90531" y="46513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16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17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18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19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/c20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1" TargetMode="Externa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2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3" TargetMode="Externa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4" TargetMode="Externa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5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6" TargetMode="Externa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7" TargetMode="Externa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8" TargetMode="Externa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9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10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localhost/accesibilidad/public/aa/c11" TargetMode="Externa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jpe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D67102-F748-4816-B415-D0BF5CBD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BB76B0-4F4B-4D43-19C4-BC12B543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27" y="540907"/>
            <a:ext cx="2600346" cy="11474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5DC510C-CA2D-587A-2132-2BE51AC7DB05}"/>
              </a:ext>
            </a:extLst>
          </p:cNvPr>
          <p:cNvSpPr txBox="1"/>
          <p:nvPr/>
        </p:nvSpPr>
        <p:spPr>
          <a:xfrm>
            <a:off x="117308" y="1953844"/>
            <a:ext cx="89093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ES" sz="4500" b="1" kern="100" dirty="0">
                <a:solidFill>
                  <a:prstClr val="white">
                    <a:lumMod val="50000"/>
                  </a:prst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Requisitos de accesibilidad para contenidos en la Web</a:t>
            </a:r>
            <a:endParaRPr lang="es-ES" sz="4500" b="1" kern="1200" dirty="0">
              <a:solidFill>
                <a:prstClr val="black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29BB26-3025-FE4C-9BB1-C9DB7455EE07}"/>
              </a:ext>
            </a:extLst>
          </p:cNvPr>
          <p:cNvSpPr txBox="1"/>
          <p:nvPr/>
        </p:nvSpPr>
        <p:spPr>
          <a:xfrm>
            <a:off x="7357934" y="4600924"/>
            <a:ext cx="78098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s-SV" sz="2250" b="1" kern="1200" dirty="0">
                <a:solidFill>
                  <a:srgbClr val="44546A">
                    <a:lumMod val="50000"/>
                  </a:srgbClr>
                </a:solidFill>
                <a:latin typeface="Bembo Std" panose="02020605060306020A03" pitchFamily="18" charset="0"/>
                <a:ea typeface="+mn-ea"/>
                <a:cs typeface="+mn-cs"/>
              </a:rPr>
              <a:t>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2434FE-A62B-6071-4551-D94C10A3C852}"/>
              </a:ext>
            </a:extLst>
          </p:cNvPr>
          <p:cNvSpPr txBox="1"/>
          <p:nvPr/>
        </p:nvSpPr>
        <p:spPr>
          <a:xfrm>
            <a:off x="787706" y="3554382"/>
            <a:ext cx="7568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2400" b="1" dirty="0"/>
              <a:t>Norma Técnica Salvadoreña (NTS) 35.105.01:20</a:t>
            </a:r>
          </a:p>
        </p:txBody>
      </p:sp>
    </p:spTree>
    <p:extLst>
      <p:ext uri="{BB962C8B-B14F-4D97-AF65-F5344CB8AC3E}">
        <p14:creationId xmlns:p14="http://schemas.microsoft.com/office/powerpoint/2010/main" val="19663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body" idx="4294967295"/>
          </p:nvPr>
        </p:nvSpPr>
        <p:spPr>
          <a:xfrm>
            <a:off x="354016" y="1638301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Utilizar, además del color, otros medios visuales para transmitir la información, indicar una acción, solicitar una respuesta o distinguir un elemento visual</a:t>
            </a:r>
            <a:r>
              <a:rPr lang="es" sz="1750" dirty="0"/>
              <a:t>.</a:t>
            </a:r>
            <a:endParaRPr dirty="0"/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 idx="4294967295"/>
          </p:nvPr>
        </p:nvSpPr>
        <p:spPr>
          <a:xfrm>
            <a:off x="4763294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Uso del color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E3682E34-D322-0F8E-5A51-E3BEC76654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7334CF5C-700A-943D-19EE-0EC879BD6D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8280745-BDE9-8438-ED60-B394A1924704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350F5A9-4FC8-A573-9C6F-032FD518B91A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6E3E9BD7-622C-4107-B0F8-63E558EEE421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3659361E-B164-4B78-B2FD-858F4F67EB10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273;p33">
            <a:extLst>
              <a:ext uri="{FF2B5EF4-FFF2-40B4-BE49-F238E27FC236}">
                <a16:creationId xmlns:a16="http://schemas.microsoft.com/office/drawing/2014/main" id="{D5F08E98-54EF-444E-86A0-3F7641908904}"/>
              </a:ext>
            </a:extLst>
          </p:cNvPr>
          <p:cNvSpPr txBox="1">
            <a:spLocks/>
          </p:cNvSpPr>
          <p:nvPr/>
        </p:nvSpPr>
        <p:spPr>
          <a:xfrm>
            <a:off x="4867275" y="1694163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Utilizar colores, que permitan transmitir la información a través de otros medios visuales para, indicar una acción, solicitar una respuesta o distinguir un elemento visual</a:t>
            </a:r>
            <a:r>
              <a:rPr lang="es-419" sz="1750" dirty="0"/>
              <a:t>.</a:t>
            </a:r>
            <a:endParaRPr lang="es-419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body" idx="4294967295"/>
          </p:nvPr>
        </p:nvSpPr>
        <p:spPr>
          <a:xfrm>
            <a:off x="555487" y="16240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controles de audio (reproducir, pausar, detener, subir y bajar volumen), vinculado con el nivel de volumen global del sistema, cuando el audio de una página web suena automáticamente durante más de 3 segundos</a:t>
            </a:r>
            <a:r>
              <a:rPr lang="es" sz="1750" dirty="0"/>
              <a:t>.</a:t>
            </a:r>
            <a:endParaRPr dirty="0"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 idx="4294967295"/>
          </p:nvPr>
        </p:nvSpPr>
        <p:spPr>
          <a:xfrm>
            <a:off x="4763294" y="309904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Control del audio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24D2CFB7-5245-5399-D3A0-038ADF81CB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D8DFA2A0-51BF-14C0-0CFB-858DFC217F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1ACDF7F8-E16A-3164-3FF4-20D9380B6013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CD8BA43B-567B-A0AD-40AD-124BC29CB120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B16AC648-C23B-48FD-82A6-F08F49D15CD7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B2FA3FF5-1437-4FA9-9D5B-CA4ACFAE5EDB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282;p34">
            <a:extLst>
              <a:ext uri="{FF2B5EF4-FFF2-40B4-BE49-F238E27FC236}">
                <a16:creationId xmlns:a16="http://schemas.microsoft.com/office/drawing/2014/main" id="{437630F1-7EB5-4062-89A1-A625EAD68ED0}"/>
              </a:ext>
            </a:extLst>
          </p:cNvPr>
          <p:cNvSpPr txBox="1">
            <a:spLocks/>
          </p:cNvSpPr>
          <p:nvPr/>
        </p:nvSpPr>
        <p:spPr>
          <a:xfrm>
            <a:off x="4890948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/>
              <a:t>Proporcionar controles de audio (reproducir, pausar, detener, subir y bajar volumen), independiente del nivel de volumen global del sistema, cuando el audio de una página web suena automáticamente durante más de 3 segundos</a:t>
            </a:r>
            <a:r>
              <a:rPr lang="es-419" sz="1750"/>
              <a:t>.</a:t>
            </a:r>
            <a:endParaRPr lang="es-41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body" idx="4294967295"/>
          </p:nvPr>
        </p:nvSpPr>
        <p:spPr>
          <a:xfrm>
            <a:off x="390525" y="16240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Garantizar que toda la funcionalidad del contenido sea operable a través de una interfaz de teclado sin que se requiera una determinada velocidad para cada pulsación individual de las teclas.</a:t>
            </a:r>
            <a:endParaRPr dirty="0"/>
          </a:p>
        </p:txBody>
      </p:sp>
      <p:sp>
        <p:nvSpPr>
          <p:cNvPr id="292" name="Google Shape;292;p35"/>
          <p:cNvSpPr txBox="1">
            <a:spLocks noGrp="1"/>
          </p:cNvSpPr>
          <p:nvPr>
            <p:ph type="title" idx="4294967295"/>
          </p:nvPr>
        </p:nvSpPr>
        <p:spPr>
          <a:xfrm>
            <a:off x="4763294" y="242314"/>
            <a:ext cx="4044950" cy="614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Teclado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E5AA5E0-D149-069B-BEA8-B3CA44843B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FE7D098-A471-3D24-1C0F-9E39512E5A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C696544E-68C7-F992-73AB-CA824440781A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C855E7AF-1808-9727-6512-D676598324FA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294F903C-5AD4-4630-ADBE-7AF50964107C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BA566A57-F9CB-4E3C-918A-064B8AE0BEA2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291;p35">
            <a:extLst>
              <a:ext uri="{FF2B5EF4-FFF2-40B4-BE49-F238E27FC236}">
                <a16:creationId xmlns:a16="http://schemas.microsoft.com/office/drawing/2014/main" id="{C6558D52-166C-482C-9BC8-57303670B3FC}"/>
              </a:ext>
            </a:extLst>
          </p:cNvPr>
          <p:cNvSpPr txBox="1">
            <a:spLocks/>
          </p:cNvSpPr>
          <p:nvPr/>
        </p:nvSpPr>
        <p:spPr>
          <a:xfrm>
            <a:off x="4867275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Garantizar que toda la funcionalidad del contenido sea operable a través de una interfaz de teclado y mouse sin que se requiera una determinada velocidad para cada pulsación individual de las teclas.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body" idx="4294967295"/>
          </p:nvPr>
        </p:nvSpPr>
        <p:spPr>
          <a:xfrm>
            <a:off x="507187" y="1952625"/>
            <a:ext cx="3836988" cy="2709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Evitar las trampas para el foco del teclado de manera que sea posible mover el foco a un componente de la página y regresar de este usando siempre la interfaz de teclado, se informa al usuario el método apropiado para mover el foco si fuese requerido.</a:t>
            </a:r>
            <a:endParaRPr dirty="0"/>
          </a:p>
        </p:txBody>
      </p:sp>
      <p:sp>
        <p:nvSpPr>
          <p:cNvPr id="301" name="Google Shape;301;p36"/>
          <p:cNvSpPr txBox="1">
            <a:spLocks noGrp="1"/>
          </p:cNvSpPr>
          <p:nvPr>
            <p:ph type="title" idx="4294967295"/>
          </p:nvPr>
        </p:nvSpPr>
        <p:spPr>
          <a:xfrm>
            <a:off x="4763294" y="119710"/>
            <a:ext cx="404495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Sin trampas para el foco del teclado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EB50F94-468E-DE6E-785F-27509B965D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3D84155F-B986-93D1-2D4A-C14F1E5BD2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5CC5423-1132-E13D-FC30-4CA1AD89BCCA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6D3473B2-A43F-40DB-3A9B-A9FED1F7A506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E8868AA7-EBB4-4B9B-AEAC-807DC202E7C1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DA375F14-648B-4BC0-8C9B-5E4CD2AFDB7B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00;p36">
            <a:extLst>
              <a:ext uri="{FF2B5EF4-FFF2-40B4-BE49-F238E27FC236}">
                <a16:creationId xmlns:a16="http://schemas.microsoft.com/office/drawing/2014/main" id="{4ED706A9-6B8D-4BA7-9F52-95F99B1A2882}"/>
              </a:ext>
            </a:extLst>
          </p:cNvPr>
          <p:cNvSpPr txBox="1">
            <a:spLocks/>
          </p:cNvSpPr>
          <p:nvPr/>
        </p:nvSpPr>
        <p:spPr>
          <a:xfrm>
            <a:off x="4763294" y="1952624"/>
            <a:ext cx="3836988" cy="270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Evitar las trampas para el foco del teclado de manera que sea posible mover el foco a un componente de la página y regresar de este usando siempre la interfaz de mouse o teclado, se informa al usuario el método apropiado para mover el foco si fuese requerido.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body" idx="4294967295"/>
          </p:nvPr>
        </p:nvSpPr>
        <p:spPr>
          <a:xfrm>
            <a:off x="374611" y="1699180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Establecer mecanismos que permitan a la persona usuaria poner en pausa, detener, ocultar o controlar la frecuencia de actualización cuando se integra contenido multimedia.</a:t>
            </a:r>
            <a:endParaRPr dirty="0"/>
          </a:p>
        </p:txBody>
      </p:sp>
      <p:sp>
        <p:nvSpPr>
          <p:cNvPr id="310" name="Google Shape;310;p37"/>
          <p:cNvSpPr txBox="1">
            <a:spLocks noGrp="1"/>
          </p:cNvSpPr>
          <p:nvPr>
            <p:ph type="title" idx="4294967295"/>
          </p:nvPr>
        </p:nvSpPr>
        <p:spPr>
          <a:xfrm>
            <a:off x="4763294" y="116902"/>
            <a:ext cx="4044950" cy="8651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Poner en pausa, detener, ocultar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2C7D3BC-FA1D-A3DE-74F5-E00AA91366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9D9A4CBC-0E0D-C6C0-FAE3-50516819117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4732AE34-0BBF-6994-7343-F40F183D9D6C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DD92F1E3-9249-4F42-CA9C-A17C53C4C90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64A03AF0-B62B-4A16-9650-29143A9F043C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C435CE55-2CA8-4BB1-AEE5-80474A81B84B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09;p37">
            <a:extLst>
              <a:ext uri="{FF2B5EF4-FFF2-40B4-BE49-F238E27FC236}">
                <a16:creationId xmlns:a16="http://schemas.microsoft.com/office/drawing/2014/main" id="{26CD6899-3344-4C52-B3D8-A6FC78B6C29B}"/>
              </a:ext>
            </a:extLst>
          </p:cNvPr>
          <p:cNvSpPr txBox="1">
            <a:spLocks/>
          </p:cNvSpPr>
          <p:nvPr/>
        </p:nvSpPr>
        <p:spPr>
          <a:xfrm>
            <a:off x="4867275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/>
              <a:t>Establecer mecanismos que permitan a la persona usuaria poner en pausa, detener, ocultar o controlar la frecuencia de actualización.</a:t>
            </a:r>
            <a:endParaRPr lang="es-419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>
            <a:spLocks noGrp="1"/>
          </p:cNvSpPr>
          <p:nvPr>
            <p:ph type="body" idx="4294967295"/>
          </p:nvPr>
        </p:nvSpPr>
        <p:spPr>
          <a:xfrm>
            <a:off x="400050" y="17002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Las páginas web no contienen nada que destelle más de tres veces en un segundo, o el destello está por debajo del umbral de destello general y de destello rojo.</a:t>
            </a:r>
            <a:endParaRPr dirty="0"/>
          </a:p>
        </p:txBody>
      </p:sp>
      <p:sp>
        <p:nvSpPr>
          <p:cNvPr id="319" name="Google Shape;319;p38"/>
          <p:cNvSpPr txBox="1">
            <a:spLocks noGrp="1"/>
          </p:cNvSpPr>
          <p:nvPr>
            <p:ph type="title" idx="4294967295"/>
          </p:nvPr>
        </p:nvSpPr>
        <p:spPr>
          <a:xfrm>
            <a:off x="4763294" y="116535"/>
            <a:ext cx="4044950" cy="844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Umbral de tres destellos o menos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E890E810-1FFD-8157-350A-E4F388DCFE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8CD6FAC-4916-9571-4A5B-2B62DEAFC2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8D53C2BB-9CBD-C4D4-7BCB-D127EE088510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5CADBCA-5BA0-DFEE-E4BF-ECE75FCDFE91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1FA4BDCD-9E07-4D87-90A1-4351DD8CAB55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883A797C-2165-4A45-93CA-B80390550FD9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18;p38">
            <a:extLst>
              <a:ext uri="{FF2B5EF4-FFF2-40B4-BE49-F238E27FC236}">
                <a16:creationId xmlns:a16="http://schemas.microsoft.com/office/drawing/2014/main" id="{F55A0EC7-6C96-433F-8F11-83ECA771B99D}"/>
              </a:ext>
            </a:extLst>
          </p:cNvPr>
          <p:cNvSpPr txBox="1">
            <a:spLocks/>
          </p:cNvSpPr>
          <p:nvPr/>
        </p:nvSpPr>
        <p:spPr>
          <a:xfrm>
            <a:off x="4891884" y="1679875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Las páginas web no contienen nada que destelle más de tres veces por segundo, o el destello está por debajo del umbral de destello general y de destello blanco.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body" idx="4294967295"/>
          </p:nvPr>
        </p:nvSpPr>
        <p:spPr>
          <a:xfrm>
            <a:off x="490452" y="1569244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Proveer enlaces de acceso para dirigirse directamente a los bloques de contenido de interés.</a:t>
            </a:r>
            <a:endParaRPr dirty="0"/>
          </a:p>
        </p:txBody>
      </p:sp>
      <p:sp>
        <p:nvSpPr>
          <p:cNvPr id="328" name="Google Shape;328;p39"/>
          <p:cNvSpPr txBox="1">
            <a:spLocks noGrp="1"/>
          </p:cNvSpPr>
          <p:nvPr>
            <p:ph type="title" idx="4294967295"/>
          </p:nvPr>
        </p:nvSpPr>
        <p:spPr>
          <a:xfrm>
            <a:off x="4763294" y="276127"/>
            <a:ext cx="4044950" cy="525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Evitar bloques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BFC98A5-0F4E-C5B4-1724-476E4A45C7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263592D-B150-9ED3-765E-167BD36786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6292C9AB-C36C-EF3E-385E-32FA3B2DE1AA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8C3C89C8-7C3C-91ED-4B68-6F0969D57462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2B045268-5F1D-4C91-8074-5191556D6BE1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DFA59B9E-FE72-4576-914E-2511642F1765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27;p39">
            <a:extLst>
              <a:ext uri="{FF2B5EF4-FFF2-40B4-BE49-F238E27FC236}">
                <a16:creationId xmlns:a16="http://schemas.microsoft.com/office/drawing/2014/main" id="{ADC71987-AD94-4264-8B8B-F88D3355D078}"/>
              </a:ext>
            </a:extLst>
          </p:cNvPr>
          <p:cNvSpPr txBox="1">
            <a:spLocks/>
          </p:cNvSpPr>
          <p:nvPr/>
        </p:nvSpPr>
        <p:spPr>
          <a:xfrm>
            <a:off x="4867275" y="1507332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Proveer un mecanismo para dirigirse directamente a los bloques de contenido de interés.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body" idx="4294967295"/>
          </p:nvPr>
        </p:nvSpPr>
        <p:spPr>
          <a:xfrm>
            <a:off x="499462" y="17002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Las páginas web tienen títulos en cada uno de sus componentes que describen su temática o propósito.</a:t>
            </a:r>
            <a:endParaRPr dirty="0"/>
          </a:p>
        </p:txBody>
      </p:sp>
      <p:sp>
        <p:nvSpPr>
          <p:cNvPr id="337" name="Google Shape;337;p40"/>
          <p:cNvSpPr txBox="1">
            <a:spLocks noGrp="1"/>
          </p:cNvSpPr>
          <p:nvPr>
            <p:ph type="title" idx="4294967295"/>
          </p:nvPr>
        </p:nvSpPr>
        <p:spPr>
          <a:xfrm>
            <a:off x="4763294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Titulado de páginas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D4F298B-9B39-3DF9-318A-28F73055AF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4439622-5DDA-90E9-A4DE-46C502BFD81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B7016FF-9E45-F901-6967-80A865AE9A45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1B5B1F6-AABB-4953-E070-9E8A04807EA6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2E87BBE8-220F-468E-8152-488683E276F9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53706B48-6122-4862-B097-A01EC0EFD502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36;p40">
            <a:extLst>
              <a:ext uri="{FF2B5EF4-FFF2-40B4-BE49-F238E27FC236}">
                <a16:creationId xmlns:a16="http://schemas.microsoft.com/office/drawing/2014/main" id="{4A94918D-C100-4C5B-971F-DEFAC3C23731}"/>
              </a:ext>
            </a:extLst>
          </p:cNvPr>
          <p:cNvSpPr txBox="1">
            <a:spLocks/>
          </p:cNvSpPr>
          <p:nvPr/>
        </p:nvSpPr>
        <p:spPr>
          <a:xfrm>
            <a:off x="4706937" y="1701307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Las páginas web tienen títulos que describen su temática o propósito.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>
            <a:spLocks noGrp="1"/>
          </p:cNvSpPr>
          <p:nvPr>
            <p:ph type="body" idx="4294967295"/>
          </p:nvPr>
        </p:nvSpPr>
        <p:spPr>
          <a:xfrm>
            <a:off x="535206" y="16240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Si se puede navegar secuencialmente por una página web y la secuencia de navegación afecta su significado o su operación, los componentes que pueden recibir el foco lo mediante una descripción que preserva su significado y operabilidad.</a:t>
            </a:r>
          </a:p>
        </p:txBody>
      </p:sp>
      <p:sp>
        <p:nvSpPr>
          <p:cNvPr id="346" name="Google Shape;346;p41"/>
          <p:cNvSpPr txBox="1">
            <a:spLocks noGrp="1"/>
          </p:cNvSpPr>
          <p:nvPr>
            <p:ph type="title" idx="4294967295"/>
          </p:nvPr>
        </p:nvSpPr>
        <p:spPr>
          <a:xfrm>
            <a:off x="4763294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Orden del foco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338A356-2BF6-7812-5C29-F699A6C1D8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3B0301E4-A2DE-5AD3-4415-74C417EB561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37E0E0BF-5576-2DF5-CB22-896FA01EBF95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B06E531-FD03-DA9E-64B5-D8D9B271A2DD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128CE5D1-898E-4DBA-9C50-161E4453348F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A5F56D45-1CA9-4683-BC86-43F69AF7E8E2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345;p41">
            <a:extLst>
              <a:ext uri="{FF2B5EF4-FFF2-40B4-BE49-F238E27FC236}">
                <a16:creationId xmlns:a16="http://schemas.microsoft.com/office/drawing/2014/main" id="{698E6F2A-8B4E-4D35-B650-2131C27BCCA3}"/>
              </a:ext>
            </a:extLst>
          </p:cNvPr>
          <p:cNvSpPr txBox="1">
            <a:spLocks/>
          </p:cNvSpPr>
          <p:nvPr/>
        </p:nvSpPr>
        <p:spPr>
          <a:xfrm>
            <a:off x="4867275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 dirty="0"/>
              <a:t>Si se puede navegar secuencialmente por una página web y la secuencia de navegación afecta su significado o su operación, los componentes que pueden recibir el foco lo hacen en un orden que preserva su significado y operabilidad.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108902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 (Continuación)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25" y="2571750"/>
            <a:ext cx="2226950" cy="22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41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del Nivel A, o proporciona una versión alternativa conforme Nivel A</a:t>
            </a:r>
            <a:endParaRPr sz="1600" dirty="0"/>
          </a:p>
        </p:txBody>
      </p:sp>
      <p:sp>
        <p:nvSpPr>
          <p:cNvPr id="166" name="Google Shape;166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 los Niveles A y AA, o se proporciona una versión alternativa conforme al Nivel AA </a:t>
            </a:r>
            <a:endParaRPr sz="1600" dirty="0"/>
          </a:p>
        </p:txBody>
      </p:sp>
      <p:sp>
        <p:nvSpPr>
          <p:cNvPr id="169" name="Google Shape;169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/>
              <a:t>La página web satisface todos los Criterios de Conformidad de los Niveles A, AA y AAA, o proporciona una versión alternativa conforme al Nivel AAA</a:t>
            </a:r>
            <a:endParaRPr sz="1600"/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2D8AE94-8F37-BE3B-FA54-E0D743DC78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90A8C4-96B6-CDCE-19C5-330CC5ED06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DC6D6AF-03BC-316F-CF43-BFD6314DCB0F}"/>
              </a:ext>
            </a:extLst>
          </p:cNvPr>
          <p:cNvSpPr/>
          <p:nvPr/>
        </p:nvSpPr>
        <p:spPr>
          <a:xfrm>
            <a:off x="0" y="231934"/>
            <a:ext cx="6786350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C245B62-92AE-6F7B-C476-5AD53F255043}"/>
              </a:ext>
            </a:extLst>
          </p:cNvPr>
          <p:cNvSpPr txBox="1"/>
          <p:nvPr/>
        </p:nvSpPr>
        <p:spPr>
          <a:xfrm>
            <a:off x="155610" y="284054"/>
            <a:ext cx="647513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Nivel de conformidad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#16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4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 idx="4294967295"/>
          </p:nvPr>
        </p:nvSpPr>
        <p:spPr>
          <a:xfrm>
            <a:off x="4541044" y="17815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4294967295"/>
          </p:nvPr>
        </p:nvSpPr>
        <p:spPr>
          <a:xfrm>
            <a:off x="390525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propósito de cada enlace puede ser determinado con sólo el texto del enlace o a través de software que permita identificar el contexto del enlace, excepto cuando el propósito del enlace resulta ambiguo para las personas en general.</a:t>
            </a:r>
            <a:endParaRPr dirty="0"/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 idx="4294967295"/>
          </p:nvPr>
        </p:nvSpPr>
        <p:spPr>
          <a:xfrm>
            <a:off x="286544" y="105965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Propósito del enlace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113563"/>
            <a:ext cx="4424401" cy="291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4D418CE-2EF0-1BE5-DA9C-F956E21B49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D5A1E5F-C009-0EB0-BE57-507E27DDF4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89469773-5E7C-F48B-92BF-B5439D89F99F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CBD18FE-82BE-FE2C-7FDA-2311700D7F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#17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0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4294967295"/>
          </p:nvPr>
        </p:nvSpPr>
        <p:spPr>
          <a:xfrm>
            <a:off x="333375" y="16525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Establecer la etiqueta con el idioma en que se encuentra el contenido de la página web, a fin de ser identificado por los softwares y/o navegadores.</a:t>
            </a:r>
            <a:endParaRPr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title" idx="4294967295"/>
          </p:nvPr>
        </p:nvSpPr>
        <p:spPr>
          <a:xfrm>
            <a:off x="229394" y="100250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 página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7F62789-A02A-23CF-BED8-8885994D0C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D7187B63-A9D0-F97A-7C85-AC85A44DB1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E9F73C8-22CF-8D8E-C8A9-6C25C661C415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BD47FE3F-E213-3AAC-D3BE-948B929C69DF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#18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40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72" name="Google Shape;372;p44"/>
          <p:cNvSpPr txBox="1">
            <a:spLocks noGrp="1"/>
          </p:cNvSpPr>
          <p:nvPr>
            <p:ph type="body" idx="4294967295"/>
          </p:nvPr>
        </p:nvSpPr>
        <p:spPr>
          <a:xfrm>
            <a:off x="371475" y="16144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Garantizar que el cambio de estado en cualquier componente de la interfaz de la persona usuaria no provoque automáticamente un cambio en el contexto, a menos que la persona haya sido advertida de ese comportamiento antes de usar el componente.</a:t>
            </a:r>
            <a:endParaRPr dirty="0"/>
          </a:p>
        </p:txBody>
      </p:sp>
      <p:sp>
        <p:nvSpPr>
          <p:cNvPr id="373" name="Google Shape;373;p44"/>
          <p:cNvSpPr txBox="1">
            <a:spLocks noGrp="1"/>
          </p:cNvSpPr>
          <p:nvPr>
            <p:ph type="title" idx="4294967295"/>
          </p:nvPr>
        </p:nvSpPr>
        <p:spPr>
          <a:xfrm>
            <a:off x="267494" y="1087450"/>
            <a:ext cx="4044950" cy="527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Al recibir entradas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5AA2754-EFE2-A1B1-4177-B1C2F86442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CF508EA-769A-4882-613B-8453E93C99B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B3CB424B-8663-E70F-A5B9-2A1FE0944D24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7BCD754-D2A0-08F0-92F1-C7F9517D5FB8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#19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4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81" name="Google Shape;381;p45"/>
          <p:cNvSpPr txBox="1">
            <a:spLocks noGrp="1"/>
          </p:cNvSpPr>
          <p:nvPr>
            <p:ph type="body" idx="4294967295"/>
          </p:nvPr>
        </p:nvSpPr>
        <p:spPr>
          <a:xfrm>
            <a:off x="361950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de un formulario, el elemento erróneo es identificado y el error se describe a la persona mediante un texto.</a:t>
            </a:r>
            <a:endParaRPr dirty="0"/>
          </a:p>
        </p:txBody>
      </p:sp>
      <p:sp>
        <p:nvSpPr>
          <p:cNvPr id="382" name="Google Shape;382;p45"/>
          <p:cNvSpPr txBox="1">
            <a:spLocks noGrp="1"/>
          </p:cNvSpPr>
          <p:nvPr>
            <p:ph type="title" idx="4294967295"/>
          </p:nvPr>
        </p:nvSpPr>
        <p:spPr>
          <a:xfrm>
            <a:off x="257969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Identificación de errores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70388"/>
            <a:ext cx="4424399" cy="30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0372359-0617-BA7C-7DA4-19CBBA167C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8DC80CFE-8687-4181-1E85-01074A0B0F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4BAFB09-5BAE-3859-30F2-361141B957AC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75B95AC7-8020-3EAA-8DA9-266C4CB60EF1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#20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7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body" idx="4294967295"/>
          </p:nvPr>
        </p:nvSpPr>
        <p:spPr>
          <a:xfrm>
            <a:off x="390525" y="15478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Se proporcionan etiquetas o instrucciones cuando el contenido requiere la introducción de datos por parte de la persona.</a:t>
            </a:r>
            <a:endParaRPr dirty="0"/>
          </a:p>
        </p:txBody>
      </p:sp>
      <p:sp>
        <p:nvSpPr>
          <p:cNvPr id="391" name="Google Shape;391;p46"/>
          <p:cNvSpPr txBox="1">
            <a:spLocks noGrp="1"/>
          </p:cNvSpPr>
          <p:nvPr>
            <p:ph type="title" idx="4294967295"/>
          </p:nvPr>
        </p:nvSpPr>
        <p:spPr>
          <a:xfrm>
            <a:off x="286544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Etiquetas o instrucciones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901588"/>
            <a:ext cx="4424400" cy="334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BEC91CC-E9A0-B9F6-7FB8-1DEEC0D03A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43D10B8-B060-59C3-D9D6-C693671521A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721270-1279-A3D5-1256-BFE1A34CC2A3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68246F7-A501-2BB6-88D7-B93A6197A5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108902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Ejercicio de </a:t>
            </a: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retroalimentación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4;p23">
            <a:extLst>
              <a:ext uri="{FF2B5EF4-FFF2-40B4-BE49-F238E27FC236}">
                <a16:creationId xmlns:a16="http://schemas.microsoft.com/office/drawing/2014/main" id="{9581EEDA-F6F0-7CEE-5293-5A4C1A2E4FA1}"/>
              </a:ext>
            </a:extLst>
          </p:cNvPr>
          <p:cNvSpPr txBox="1">
            <a:spLocks/>
          </p:cNvSpPr>
          <p:nvPr/>
        </p:nvSpPr>
        <p:spPr>
          <a:xfrm>
            <a:off x="1761067" y="2444654"/>
            <a:ext cx="5542843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" sz="2400" dirty="0"/>
              <a:t>Identifica el objetivo correcto de los criterios presentados a continuación.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 idx="4294967295"/>
          </p:nvPr>
        </p:nvSpPr>
        <p:spPr>
          <a:xfrm>
            <a:off x="500856" y="101917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AA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399" name="Google Shape;3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36" y="2579513"/>
            <a:ext cx="2153125" cy="2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36F0EE4-AE3E-1FA3-4F3A-7D1EB20959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21DFBC7E-8181-0942-39C9-2F97B0A5AB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0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>
            <a:spLocks noGrp="1"/>
          </p:cNvSpPr>
          <p:nvPr>
            <p:ph type="body" idx="4294967295"/>
          </p:nvPr>
        </p:nvSpPr>
        <p:spPr>
          <a:xfrm>
            <a:off x="5099050" y="159861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05" name="Google Shape;405;p48"/>
          <p:cNvSpPr txBox="1">
            <a:spLocks noGrp="1"/>
          </p:cNvSpPr>
          <p:nvPr>
            <p:ph type="title" idx="4294967295"/>
          </p:nvPr>
        </p:nvSpPr>
        <p:spPr>
          <a:xfrm>
            <a:off x="4994100" y="9675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Subtítulos (en directo)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07" name="Google Shape;407;p4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08" name="Google Shape;4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5" y="1194400"/>
            <a:ext cx="4362100" cy="27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59FEF46-B158-DBC3-BECF-C7969E6056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0EF799A6-0D76-FF1B-5358-D54EA71334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DEEB265-483A-93DF-C11A-0F1C90BB856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84E5573-F9B2-CA44-A2CC-FF0F23ACE15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#2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14" name="Google Shape;414;p49"/>
          <p:cNvSpPr txBox="1">
            <a:spLocks noGrp="1"/>
          </p:cNvSpPr>
          <p:nvPr>
            <p:ph type="title" idx="4294967295"/>
          </p:nvPr>
        </p:nvSpPr>
        <p:spPr>
          <a:xfrm>
            <a:off x="4995862" y="929338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Audiodescripción (grabado)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16" name="Google Shape;416;p49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4" y="1546763"/>
            <a:ext cx="4513125" cy="20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8FE647F-85CB-4F52-CD56-F45C8B06D2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E3BA0D1-14EC-73DC-3224-133D195C585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363407-77FE-3B10-C52A-18836C4BEDD8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F1C3A6D8-A557-01DB-E5DD-959656B7B62D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#3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29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 presentación visual de texto e imágenes de texto tiene una relación de contraste a escala de al menos, 4.5:1 (Leer 4.5 a 1).</a:t>
            </a:r>
            <a:endParaRPr dirty="0"/>
          </a:p>
        </p:txBody>
      </p:sp>
      <p:sp>
        <p:nvSpPr>
          <p:cNvPr id="423" name="Google Shape;423;p50"/>
          <p:cNvSpPr txBox="1">
            <a:spLocks noGrp="1"/>
          </p:cNvSpPr>
          <p:nvPr>
            <p:ph type="title" idx="4294967295"/>
          </p:nvPr>
        </p:nvSpPr>
        <p:spPr>
          <a:xfrm>
            <a:off x="4995862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Contraste (mínimo)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25" name="Google Shape;425;p50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70450"/>
            <a:ext cx="4530600" cy="300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6D62984D-C5CF-F563-20DD-6ED628F51C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5F0BFF59-8C2B-10A0-0337-B90846C9F0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5FC5F112-E0DF-96D5-1033-0A030A34FBD0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E1CB12-2795-7F29-8E1D-4EDC645BFAD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#4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0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>
            <a:spLocks noGrp="1"/>
          </p:cNvSpPr>
          <p:nvPr>
            <p:ph type="body" idx="4294967295"/>
          </p:nvPr>
        </p:nvSpPr>
        <p:spPr>
          <a:xfrm>
            <a:off x="501967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 excepción de los subtítulos y las imágenes de texto, todo el texto puede ser ajustado sin ayudas técnicas hasta un 200 por ciento sin que se pierdan el contenido o la funcionalidad.</a:t>
            </a:r>
            <a:endParaRPr dirty="0"/>
          </a:p>
        </p:txBody>
      </p:sp>
      <p:sp>
        <p:nvSpPr>
          <p:cNvPr id="432" name="Google Shape;432;p51"/>
          <p:cNvSpPr txBox="1">
            <a:spLocks noGrp="1"/>
          </p:cNvSpPr>
          <p:nvPr>
            <p:ph type="title" idx="4294967295"/>
          </p:nvPr>
        </p:nvSpPr>
        <p:spPr>
          <a:xfrm>
            <a:off x="4916487" y="841663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Cambio de tamaño del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34" name="Google Shape;434;p51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2" y="1232288"/>
            <a:ext cx="4531245" cy="2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C0196BC-E101-97DA-50D7-13336AF098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EE9C396A-4FEA-BA42-D86B-7F223F8A1A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3B9A858-3E95-7BCC-FBF3-E0B16D8163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DE5123C-1E41-2AF2-E41D-115F295EC9F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#5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body" idx="4294967295"/>
          </p:nvPr>
        </p:nvSpPr>
        <p:spPr>
          <a:xfrm>
            <a:off x="323850" y="1848466"/>
            <a:ext cx="3836988" cy="2555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Se deberá proporcionar contenido no textual como imáges, videos y audios en el sitio web para brindar una mayor accesibilidad, de modo que estos puedan ser utilizados mediante herramientas de apoyo técnico.</a:t>
            </a:r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 idx="4294967295"/>
          </p:nvPr>
        </p:nvSpPr>
        <p:spPr>
          <a:xfrm>
            <a:off x="4763294" y="231934"/>
            <a:ext cx="4044950" cy="613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SV" sz="1000" b="1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500" dirty="0">
                <a:solidFill>
                  <a:schemeClr val="bg2"/>
                </a:solidFill>
              </a:rPr>
              <a:t>Contenido no textual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ECDF978-E165-B72E-2D5E-FD729EE0F8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514E2CF-E765-FB26-3F25-B47DDD0B3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4;p6">
            <a:extLst>
              <a:ext uri="{FF2B5EF4-FFF2-40B4-BE49-F238E27FC236}">
                <a16:creationId xmlns:a16="http://schemas.microsoft.com/office/drawing/2014/main" id="{1F215102-3907-4A82-056C-4A8EB96A9AD2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5;p6">
            <a:extLst>
              <a:ext uri="{FF2B5EF4-FFF2-40B4-BE49-F238E27FC236}">
                <a16:creationId xmlns:a16="http://schemas.microsoft.com/office/drawing/2014/main" id="{CFF00202-B441-29E9-5443-F6109D76BB38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185;p23">
            <a:extLst>
              <a:ext uri="{FF2B5EF4-FFF2-40B4-BE49-F238E27FC236}">
                <a16:creationId xmlns:a16="http://schemas.microsoft.com/office/drawing/2014/main" id="{E7E84798-545F-BE3E-4F09-DD1CCD9002D8}"/>
              </a:ext>
            </a:extLst>
          </p:cNvPr>
          <p:cNvSpPr txBox="1">
            <a:spLocks/>
          </p:cNvSpPr>
          <p:nvPr/>
        </p:nvSpPr>
        <p:spPr>
          <a:xfrm>
            <a:off x="335758" y="110447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5" name="Google Shape;184;p23">
            <a:extLst>
              <a:ext uri="{FF2B5EF4-FFF2-40B4-BE49-F238E27FC236}">
                <a16:creationId xmlns:a16="http://schemas.microsoft.com/office/drawing/2014/main" id="{44CDC871-8766-A659-4B68-9A5D07FECBDA}"/>
              </a:ext>
            </a:extLst>
          </p:cNvPr>
          <p:cNvSpPr txBox="1">
            <a:spLocks/>
          </p:cNvSpPr>
          <p:nvPr/>
        </p:nvSpPr>
        <p:spPr>
          <a:xfrm>
            <a:off x="4983162" y="1813550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MX" dirty="0"/>
              <a:t>Proporcionar alternativas textuales para todo contenido no textual de modo que se pueda convertir a otros formatos que las personas necesiten, tales como textos ampliados, Braille, voz, símbolos o en un lenguaje más simple</a:t>
            </a:r>
          </a:p>
        </p:txBody>
      </p:sp>
      <p:sp>
        <p:nvSpPr>
          <p:cNvPr id="8" name="Google Shape;185;p23">
            <a:extLst>
              <a:ext uri="{FF2B5EF4-FFF2-40B4-BE49-F238E27FC236}">
                <a16:creationId xmlns:a16="http://schemas.microsoft.com/office/drawing/2014/main" id="{5C4BDF34-A7DF-97CD-47FD-6614CAACDDE4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>
            <a:spLocks noGrp="1"/>
          </p:cNvSpPr>
          <p:nvPr>
            <p:ph type="body" idx="4294967295"/>
          </p:nvPr>
        </p:nvSpPr>
        <p:spPr>
          <a:xfrm>
            <a:off x="49911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con las tecnologías que se están utilizando se puede conseguir la presentación visual deseada, se utiliza texto para transmitir la información en vez de imágenes de texto.</a:t>
            </a:r>
            <a:endParaRPr dirty="0"/>
          </a:p>
        </p:txBody>
      </p:sp>
      <p:sp>
        <p:nvSpPr>
          <p:cNvPr id="441" name="Google Shape;441;p52"/>
          <p:cNvSpPr txBox="1">
            <a:spLocks noGrp="1"/>
          </p:cNvSpPr>
          <p:nvPr>
            <p:ph type="title" idx="4294967295"/>
          </p:nvPr>
        </p:nvSpPr>
        <p:spPr>
          <a:xfrm>
            <a:off x="4887912" y="1108363"/>
            <a:ext cx="4044950" cy="47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Imágenes de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43" name="Google Shape;443;p52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44" name="Google Shape;4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0" y="1508538"/>
            <a:ext cx="4481775" cy="21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52390036-3F2D-08AA-CF42-F1215262CA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707D34B-7EC8-B3A8-E6FF-ECB4B3152C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7E182DA-6FFD-4E82-1966-D707BAA817EA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B64A4BC-980D-BA8E-CA5A-420028E053AA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#6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1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 importante que dentro de un sitio web se proporcione más de un camino para localizar una página web, excepto cuando la página es el resultado, o un paso intermedio de un proceso.</a:t>
            </a:r>
            <a:endParaRPr dirty="0"/>
          </a:p>
        </p:txBody>
      </p:sp>
      <p:sp>
        <p:nvSpPr>
          <p:cNvPr id="450" name="Google Shape;450;p53"/>
          <p:cNvSpPr txBox="1">
            <a:spLocks noGrp="1"/>
          </p:cNvSpPr>
          <p:nvPr>
            <p:ph type="title" idx="4294967295"/>
          </p:nvPr>
        </p:nvSpPr>
        <p:spPr>
          <a:xfrm>
            <a:off x="4995862" y="1012975"/>
            <a:ext cx="4044950" cy="566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Múltiples vías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52" name="Google Shape;452;p53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53" name="Google Shape;4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12975"/>
            <a:ext cx="4530599" cy="311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C667F82-285E-01D7-C690-FB0F72E3F4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B528974-47DC-0990-C4EA-03A4C7E7FB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61D32E7-72D9-49DE-3197-B09AD48394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375522A-9FE0-332B-EAE7-8AA0A7C3D61F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#7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83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>
            <a:spLocks noGrp="1"/>
          </p:cNvSpPr>
          <p:nvPr>
            <p:ph type="body" idx="4294967295"/>
          </p:nvPr>
        </p:nvSpPr>
        <p:spPr>
          <a:xfrm>
            <a:off x="5099050" y="1606551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Al navegar en el contenido por medio del teclado se identifica la posición precisa donde se está ubicado.</a:t>
            </a:r>
            <a:endParaRPr dirty="0"/>
          </a:p>
        </p:txBody>
      </p:sp>
      <p:sp>
        <p:nvSpPr>
          <p:cNvPr id="459" name="Google Shape;459;p54"/>
          <p:cNvSpPr txBox="1">
            <a:spLocks noGrp="1"/>
          </p:cNvSpPr>
          <p:nvPr>
            <p:ph type="title" idx="4294967295"/>
          </p:nvPr>
        </p:nvSpPr>
        <p:spPr>
          <a:xfrm>
            <a:off x="4995862" y="1070769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Foco visible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61" name="Google Shape;461;p54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62" name="Google Shape;4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00875"/>
            <a:ext cx="4530600" cy="314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3463CF2C-C890-939F-E270-092E448CAF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23092F-A5B5-B226-E615-47637753FDA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C627BF7C-9EF0-E89E-926F-8C0F0D5437F9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A83D85-4693-A569-1BAB-AF0EE88F375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#8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06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idioma de cada pasaje o frase en el contenido puede ser determinado por software, excepto los nombres propios, términos técnicos, palabras en un idioma indeterminado y palabras o frases que se hayan convertido en parte natural del texto que las rodea.</a:t>
            </a:r>
            <a:endParaRPr dirty="0"/>
          </a:p>
        </p:txBody>
      </p:sp>
      <p:sp>
        <p:nvSpPr>
          <p:cNvPr id="468" name="Google Shape;468;p55"/>
          <p:cNvSpPr txBox="1">
            <a:spLocks noGrp="1"/>
          </p:cNvSpPr>
          <p:nvPr>
            <p:ph type="title" idx="4294967295"/>
          </p:nvPr>
        </p:nvSpPr>
        <p:spPr>
          <a:xfrm>
            <a:off x="4995862" y="959083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las partes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71" name="Google Shape;4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897963"/>
            <a:ext cx="4530599" cy="334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AE110B06-AA64-F80F-57B9-133E541B1E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52DACEE-A375-BE9F-5738-61F2185208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FEC88B2C-8543-5960-E2E1-6E9434C513CD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14AA141-60F6-47DB-0890-0B0B245D0B91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#9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96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>
            <a:spLocks noGrp="1"/>
          </p:cNvSpPr>
          <p:nvPr>
            <p:ph type="body" idx="4294967295"/>
          </p:nvPr>
        </p:nvSpPr>
        <p:spPr>
          <a:xfrm>
            <a:off x="50292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Los mecanismos de navegación que se repiten en múltiples páginas web dentro de un sitio web aparecen siempre en la misma ubicación y en el mismo orden relativo.</a:t>
            </a:r>
            <a:endParaRPr dirty="0"/>
          </a:p>
        </p:txBody>
      </p:sp>
      <p:sp>
        <p:nvSpPr>
          <p:cNvPr id="477" name="Google Shape;477;p56"/>
          <p:cNvSpPr txBox="1">
            <a:spLocks noGrp="1"/>
          </p:cNvSpPr>
          <p:nvPr>
            <p:ph type="title" idx="4294967295"/>
          </p:nvPr>
        </p:nvSpPr>
        <p:spPr>
          <a:xfrm>
            <a:off x="4926012" y="1043782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Navegación coherente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9" name="Google Shape;479;p56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3" y="1097175"/>
            <a:ext cx="4299274" cy="2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7847F8D1-DD2C-82E5-219B-B17EAD228C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E4D84F8-68C9-EF46-5A27-7F2388D8FC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FA9B0E0-6F8A-8D0F-651B-9583664D861E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C0A45FC5-E5B7-D065-8FF7-E89A68A0D04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#10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89383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body" idx="4294967295"/>
          </p:nvPr>
        </p:nvSpPr>
        <p:spPr>
          <a:xfrm>
            <a:off x="495300" y="1954213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 b="1" dirty="0"/>
              <a:t>Sólo audio grabado:</a:t>
            </a:r>
            <a:r>
              <a:rPr lang="es" sz="1750" dirty="0"/>
              <a:t> Proporcionar una alternativa que presenta información equivalente para el contenido sólo audio grabado.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50" b="1" dirty="0"/>
              <a:t>Sólo video grabado: </a:t>
            </a:r>
            <a:r>
              <a:rPr lang="es" sz="1750" dirty="0"/>
              <a:t>Proporcionar una alternativa sonora que presenta información equivalente al contenido del medio de sólo vídeo grabado.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 idx="4294967295"/>
          </p:nvPr>
        </p:nvSpPr>
        <p:spPr>
          <a:xfrm>
            <a:off x="4799012" y="284054"/>
            <a:ext cx="4044950" cy="726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Sólo audio y sólo vídeo (grabado)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5F019A9-09B3-8770-F423-EDF34D822A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8093290-6350-E67C-393A-B67232DDAAE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4;p6">
            <a:extLst>
              <a:ext uri="{FF2B5EF4-FFF2-40B4-BE49-F238E27FC236}">
                <a16:creationId xmlns:a16="http://schemas.microsoft.com/office/drawing/2014/main" id="{3BDE0AD8-D4DB-E928-A75B-CC511C810FE2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5;p6">
            <a:extLst>
              <a:ext uri="{FF2B5EF4-FFF2-40B4-BE49-F238E27FC236}">
                <a16:creationId xmlns:a16="http://schemas.microsoft.com/office/drawing/2014/main" id="{645CC5E0-CBFE-E62E-EA32-E2991A17FC8F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C80E48F0-E3DF-36EB-818C-DF04E8EE3801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2" name="Google Shape;184;p23">
            <a:extLst>
              <a:ext uri="{FF2B5EF4-FFF2-40B4-BE49-F238E27FC236}">
                <a16:creationId xmlns:a16="http://schemas.microsoft.com/office/drawing/2014/main" id="{EF95410E-44E7-D882-DA76-505930592EC5}"/>
              </a:ext>
            </a:extLst>
          </p:cNvPr>
          <p:cNvSpPr txBox="1">
            <a:spLocks/>
          </p:cNvSpPr>
          <p:nvPr/>
        </p:nvSpPr>
        <p:spPr>
          <a:xfrm>
            <a:off x="4983162" y="1809264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50" b="1" dirty="0"/>
              <a:t>Sólo audio grabado:</a:t>
            </a:r>
            <a:r>
              <a:rPr lang="es-MX" sz="1750" dirty="0"/>
              <a:t> Proporcionar una alternativa visual que presenta información equivalente para el contenido sólo audio grabado.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MX" sz="1750" b="1" dirty="0"/>
              <a:t>Sólo video grabado: </a:t>
            </a:r>
            <a:r>
              <a:rPr lang="es-MX" sz="1750" dirty="0"/>
              <a:t>Proporcionar una alternativa textual que presenta información equivalente al contenido del medio de sólo vídeo grabado.</a:t>
            </a:r>
          </a:p>
        </p:txBody>
      </p:sp>
      <p:sp>
        <p:nvSpPr>
          <p:cNvPr id="13" name="Google Shape;185;p23">
            <a:extLst>
              <a:ext uri="{FF2B5EF4-FFF2-40B4-BE49-F238E27FC236}">
                <a16:creationId xmlns:a16="http://schemas.microsoft.com/office/drawing/2014/main" id="{D68446EC-3431-CFFE-834F-CBD39E13245A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>
            <a:spLocks noGrp="1"/>
          </p:cNvSpPr>
          <p:nvPr>
            <p:ph type="body" idx="4294967295"/>
          </p:nvPr>
        </p:nvSpPr>
        <p:spPr>
          <a:xfrm>
            <a:off x="500062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y se dispone de sugerencias para hacer la corrección, entonces se presentan las sugerencias.</a:t>
            </a:r>
            <a:endParaRPr dirty="0"/>
          </a:p>
        </p:txBody>
      </p:sp>
      <p:sp>
        <p:nvSpPr>
          <p:cNvPr id="486" name="Google Shape;486;p57"/>
          <p:cNvSpPr txBox="1">
            <a:spLocks noGrp="1"/>
          </p:cNvSpPr>
          <p:nvPr>
            <p:ph type="title" idx="4294967295"/>
          </p:nvPr>
        </p:nvSpPr>
        <p:spPr>
          <a:xfrm>
            <a:off x="4897437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Sugerencias ante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88" name="Google Shape;488;p57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4575"/>
            <a:ext cx="4419600" cy="299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20E8A62C-DC33-22D8-E9C5-1BC8F6B24A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7CB0E5D3-F0E1-CB74-92ED-80BC143FDE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468B168-BAEB-B744-7ADA-502FA6CB2E86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A1D7FA3-C2DE-EF89-0BD1-485D2C0BE3BC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7" y="998714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Desafío #11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hlinkClick r:id="rId5"/>
            <a:extLst>
              <a:ext uri="{FF2B5EF4-FFF2-40B4-BE49-F238E27FC236}">
                <a16:creationId xmlns:a16="http://schemas.microsoft.com/office/drawing/2014/main" id="{586BFDFF-F34B-8EF0-1354-76B7347F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222" y="2169230"/>
            <a:ext cx="1975556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41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>
            <a:spLocks noGrp="1"/>
          </p:cNvSpPr>
          <p:nvPr>
            <p:ph type="body" idx="4294967295"/>
          </p:nvPr>
        </p:nvSpPr>
        <p:spPr>
          <a:xfrm>
            <a:off x="4972050" y="1570038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las páginas web que representan compromisos legales o transacciones financieras; o que envían las respuestas de la persona usuaria a una prueba, se cumple al menos uno de los siguientes casos:</a:t>
            </a:r>
            <a:endParaRPr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Reversible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Revisado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Confirmado</a:t>
            </a:r>
            <a:endParaRPr dirty="0"/>
          </a:p>
        </p:txBody>
      </p:sp>
      <p:sp>
        <p:nvSpPr>
          <p:cNvPr id="495" name="Google Shape;495;p58"/>
          <p:cNvSpPr txBox="1">
            <a:spLocks noGrp="1"/>
          </p:cNvSpPr>
          <p:nvPr>
            <p:ph type="title" idx="4294967295"/>
          </p:nvPr>
        </p:nvSpPr>
        <p:spPr>
          <a:xfrm>
            <a:off x="4868862" y="810420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Prevención de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97" name="Google Shape;497;p5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58788"/>
            <a:ext cx="4419599" cy="302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34E9894-FA2A-B9A5-FFF7-719B578D92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2DDB1CB-A340-9074-00D4-EB38FFCE61D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1D76889-6AFF-16C0-351A-8F6B1D5E83B5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53891B97-51FC-B59D-0C1D-B8227C56FCCB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761648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Espacio para preguntas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Qué preguntas hacer en un cuestionario? - Eval&amp;GO">
            <a:extLst>
              <a:ext uri="{FF2B5EF4-FFF2-40B4-BE49-F238E27FC236}">
                <a16:creationId xmlns:a16="http://schemas.microsoft.com/office/drawing/2014/main" id="{9A48FA0A-391C-F977-7FD2-FCF25330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73" y="1927225"/>
            <a:ext cx="4443853" cy="29656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5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7;p50">
            <a:extLst>
              <a:ext uri="{FF2B5EF4-FFF2-40B4-BE49-F238E27FC236}">
                <a16:creationId xmlns:a16="http://schemas.microsoft.com/office/drawing/2014/main" id="{89DB763E-D071-C7EA-C0EF-1603EE1C15F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E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80623B-794B-ADC2-C678-ABFE3BE7627A}"/>
              </a:ext>
            </a:extLst>
          </p:cNvPr>
          <p:cNvGrpSpPr/>
          <p:nvPr/>
        </p:nvGrpSpPr>
        <p:grpSpPr>
          <a:xfrm>
            <a:off x="2627782" y="684806"/>
            <a:ext cx="3888436" cy="3773888"/>
            <a:chOff x="4151781" y="2358871"/>
            <a:chExt cx="3888436" cy="3773888"/>
          </a:xfrm>
        </p:grpSpPr>
        <p:pic>
          <p:nvPicPr>
            <p:cNvPr id="5" name="Google Shape;2468;p50">
              <a:extLst>
                <a:ext uri="{FF2B5EF4-FFF2-40B4-BE49-F238E27FC236}">
                  <a16:creationId xmlns:a16="http://schemas.microsoft.com/office/drawing/2014/main" id="{221CFEBA-A715-5224-006C-4050F9CE076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16373" y="2358871"/>
              <a:ext cx="1559253" cy="1833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FC95BAF-B327-D77F-C1DA-F07B5FAA7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81" y="4463481"/>
              <a:ext cx="3888436" cy="1669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3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body" idx="4294967295"/>
          </p:nvPr>
        </p:nvSpPr>
        <p:spPr>
          <a:xfrm>
            <a:off x="390525" y="2030413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Proporcionar subtítulos para el contenido de audio grabado dentro de contenido multimedia sincronizado, excepto cuando la presentación es un contenido multimedia alternativo al texto y está claramente identificado como tal.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4294967295"/>
          </p:nvPr>
        </p:nvSpPr>
        <p:spPr>
          <a:xfrm>
            <a:off x="4799012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Subtítulos (grabados)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E622584-83CF-D243-8923-5CA268DCCF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213438F2-AC90-74DD-D4A0-6BCEE8D8F5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4;p6">
            <a:extLst>
              <a:ext uri="{FF2B5EF4-FFF2-40B4-BE49-F238E27FC236}">
                <a16:creationId xmlns:a16="http://schemas.microsoft.com/office/drawing/2014/main" id="{3B01DFC7-8E15-C8FF-BACA-8AA35AC88982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5;p6">
            <a:extLst>
              <a:ext uri="{FF2B5EF4-FFF2-40B4-BE49-F238E27FC236}">
                <a16:creationId xmlns:a16="http://schemas.microsoft.com/office/drawing/2014/main" id="{0516F247-52BC-6563-D7AA-6B468F12A8E0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185;p23">
            <a:extLst>
              <a:ext uri="{FF2B5EF4-FFF2-40B4-BE49-F238E27FC236}">
                <a16:creationId xmlns:a16="http://schemas.microsoft.com/office/drawing/2014/main" id="{EA309679-0643-8125-6E47-DCFB811C5F6F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8" name="Google Shape;184;p23">
            <a:extLst>
              <a:ext uri="{FF2B5EF4-FFF2-40B4-BE49-F238E27FC236}">
                <a16:creationId xmlns:a16="http://schemas.microsoft.com/office/drawing/2014/main" id="{3ADCF19A-3074-C08A-763E-ABF12195113B}"/>
              </a:ext>
            </a:extLst>
          </p:cNvPr>
          <p:cNvSpPr txBox="1">
            <a:spLocks/>
          </p:cNvSpPr>
          <p:nvPr/>
        </p:nvSpPr>
        <p:spPr>
          <a:xfrm>
            <a:off x="4983162" y="1809264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Proporcionar subtítulos para el contenido de audio grabado dentro de contenido multimedia, excepto cuando la presentación es un contenido multimedia alternativo al sonido y está claramente identificado como tal.</a:t>
            </a:r>
          </a:p>
        </p:txBody>
      </p:sp>
      <p:sp>
        <p:nvSpPr>
          <p:cNvPr id="9" name="Google Shape;185;p23">
            <a:extLst>
              <a:ext uri="{FF2B5EF4-FFF2-40B4-BE49-F238E27FC236}">
                <a16:creationId xmlns:a16="http://schemas.microsoft.com/office/drawing/2014/main" id="{6CB1B7AD-55C5-3AFE-84D1-89DB154EC65F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body" idx="4294967295"/>
          </p:nvPr>
        </p:nvSpPr>
        <p:spPr>
          <a:xfrm>
            <a:off x="409575" y="1873250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 dirty="0"/>
              <a:t>Proporcionar una alternativa a la información visual y auditiva a través de una descripción textual o una audiodescripción para el contenido de vídeo grabado cuando éste integre de manera complementaria audio, imágenes, texto o cualquier contenido multimedia.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 idx="4294967295"/>
          </p:nvPr>
        </p:nvSpPr>
        <p:spPr>
          <a:xfrm>
            <a:off x="4763294" y="197087"/>
            <a:ext cx="4044950" cy="865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Audiodescripción o Medio Alternativo (grabado)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B0101C2-9723-D05A-2A82-41974C22A0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C901F319-6EC6-B312-C688-536C7C1BAFF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63109BF6-401A-073A-5A6A-DCB6A3E16AEA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DAE7DE2-15D9-CA39-541C-6B0BC5D3CC22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185;p23">
            <a:extLst>
              <a:ext uri="{FF2B5EF4-FFF2-40B4-BE49-F238E27FC236}">
                <a16:creationId xmlns:a16="http://schemas.microsoft.com/office/drawing/2014/main" id="{56333805-3DCA-EDDC-A53A-1F4BB7D888E4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8" name="Google Shape;184;p23">
            <a:extLst>
              <a:ext uri="{FF2B5EF4-FFF2-40B4-BE49-F238E27FC236}">
                <a16:creationId xmlns:a16="http://schemas.microsoft.com/office/drawing/2014/main" id="{C154583A-83DD-003A-BAF9-1F94DCAE116F}"/>
              </a:ext>
            </a:extLst>
          </p:cNvPr>
          <p:cNvSpPr txBox="1">
            <a:spLocks/>
          </p:cNvSpPr>
          <p:nvPr/>
        </p:nvSpPr>
        <p:spPr>
          <a:xfrm>
            <a:off x="4983162" y="1707663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50" dirty="0"/>
              <a:t>Proporcionar una alternativa a la información visual y auditiva a través de una descripción textual o una audiodescripción para el contenido de vídeo grabado.</a:t>
            </a:r>
          </a:p>
        </p:txBody>
      </p:sp>
      <p:sp>
        <p:nvSpPr>
          <p:cNvPr id="9" name="Google Shape;185;p23">
            <a:extLst>
              <a:ext uri="{FF2B5EF4-FFF2-40B4-BE49-F238E27FC236}">
                <a16:creationId xmlns:a16="http://schemas.microsoft.com/office/drawing/2014/main" id="{F58B086D-949E-238B-8010-03DB1446769C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body" idx="4294967295"/>
          </p:nvPr>
        </p:nvSpPr>
        <p:spPr>
          <a:xfrm>
            <a:off x="499462" y="1873250"/>
            <a:ext cx="3836988" cy="297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 dirty="0"/>
              <a:t>Cuando la secuencia en que se presenta el contenido afecta a su significado, se debe asegurar que otras aplicaciones o software de usuario puedan proporcionar una presentación alternativa del contenido preservando el orden de lectura necesario para entender su significado.</a:t>
            </a:r>
            <a:endParaRPr sz="175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 idx="4294967295"/>
          </p:nvPr>
        </p:nvSpPr>
        <p:spPr>
          <a:xfrm>
            <a:off x="4799012" y="309904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Secuencia significativa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36ADDD0-8025-5383-BFDB-0520392570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964E1D3-2454-A994-CBD5-C7A8F4659A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FC555266-859B-632C-68DB-377970D24C16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06AAB0E6-A866-30B3-5A86-A376F97E5F3D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185;p23">
            <a:extLst>
              <a:ext uri="{FF2B5EF4-FFF2-40B4-BE49-F238E27FC236}">
                <a16:creationId xmlns:a16="http://schemas.microsoft.com/office/drawing/2014/main" id="{C4D6B4E6-D693-8D88-89ED-18CA3479D484}"/>
              </a:ext>
            </a:extLst>
          </p:cNvPr>
          <p:cNvSpPr txBox="1">
            <a:spLocks/>
          </p:cNvSpPr>
          <p:nvPr/>
        </p:nvSpPr>
        <p:spPr>
          <a:xfrm>
            <a:off x="335758" y="1022742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7" name="Google Shape;184;p23">
            <a:extLst>
              <a:ext uri="{FF2B5EF4-FFF2-40B4-BE49-F238E27FC236}">
                <a16:creationId xmlns:a16="http://schemas.microsoft.com/office/drawing/2014/main" id="{148C2AA9-F0D1-EE1A-4343-165F600C6961}"/>
              </a:ext>
            </a:extLst>
          </p:cNvPr>
          <p:cNvSpPr txBox="1">
            <a:spLocks/>
          </p:cNvSpPr>
          <p:nvPr/>
        </p:nvSpPr>
        <p:spPr>
          <a:xfrm>
            <a:off x="4983162" y="1696374"/>
            <a:ext cx="3836988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50" dirty="0"/>
              <a:t>Cuando la secuencia en que se presenta el contenido afecta a su significado, se debe asegurar que los controles y contenido posean leyendas o títulos que indiquen al usuario la acción que debe realizar preservando el orden de lectura necesario para entender su significado.</a:t>
            </a:r>
          </a:p>
        </p:txBody>
      </p:sp>
      <p:sp>
        <p:nvSpPr>
          <p:cNvPr id="8" name="Google Shape;185;p23">
            <a:extLst>
              <a:ext uri="{FF2B5EF4-FFF2-40B4-BE49-F238E27FC236}">
                <a16:creationId xmlns:a16="http://schemas.microsoft.com/office/drawing/2014/main" id="{C55B5D43-2150-9BEF-A8C3-737EA1274E0A}"/>
              </a:ext>
            </a:extLst>
          </p:cNvPr>
          <p:cNvSpPr txBox="1">
            <a:spLocks/>
          </p:cNvSpPr>
          <p:nvPr/>
        </p:nvSpPr>
        <p:spPr>
          <a:xfrm>
            <a:off x="4879181" y="1040773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body" idx="4294967295"/>
          </p:nvPr>
        </p:nvSpPr>
        <p:spPr>
          <a:xfrm>
            <a:off x="409575" y="16240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Las instrucciones proporcionadas para entender y operar el contenido deben depender exclusivamente de características sensoriales de los elementos que componen el contenido web como forma, tamaño, ubicación visual, orientación o sonido entre otros</a:t>
            </a:r>
            <a:r>
              <a:rPr lang="es" sz="1750" dirty="0"/>
              <a:t>.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4294967295"/>
          </p:nvPr>
        </p:nvSpPr>
        <p:spPr>
          <a:xfrm>
            <a:off x="4536318" y="270919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Características sensoriales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6E15887-C336-D5C4-752C-83BC318D09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7FE14B11-01DA-6671-3DAC-21869C8A26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D9060B0-52FD-AAA9-4FB4-050FFE648CED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1F1D10A-BCEB-C3A8-9ECA-4F8D501BE58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5244AD10-7387-40DD-92ED-7EB9D4282985}"/>
              </a:ext>
            </a:extLst>
          </p:cNvPr>
          <p:cNvSpPr txBox="1">
            <a:spLocks/>
          </p:cNvSpPr>
          <p:nvPr/>
        </p:nvSpPr>
        <p:spPr>
          <a:xfrm>
            <a:off x="354016" y="1090190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A</a:t>
            </a:r>
          </a:p>
        </p:txBody>
      </p:sp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4C3A36B5-4E3B-4078-AAFA-7E1D82844ADA}"/>
              </a:ext>
            </a:extLst>
          </p:cNvPr>
          <p:cNvSpPr txBox="1">
            <a:spLocks/>
          </p:cNvSpPr>
          <p:nvPr/>
        </p:nvSpPr>
        <p:spPr>
          <a:xfrm>
            <a:off x="4897439" y="1085428"/>
            <a:ext cx="404495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endParaRPr lang="es-SV" sz="1000" b="1" dirty="0">
              <a:solidFill>
                <a:schemeClr val="bg2"/>
              </a:solidFill>
            </a:endParaRPr>
          </a:p>
          <a:p>
            <a:pPr algn="ctr"/>
            <a:r>
              <a:rPr lang="es-SV" sz="2500" dirty="0">
                <a:solidFill>
                  <a:schemeClr val="bg2"/>
                </a:solidFill>
              </a:rPr>
              <a:t>Opción B</a:t>
            </a:r>
          </a:p>
        </p:txBody>
      </p:sp>
      <p:sp>
        <p:nvSpPr>
          <p:cNvPr id="12" name="Google Shape;264;p32">
            <a:extLst>
              <a:ext uri="{FF2B5EF4-FFF2-40B4-BE49-F238E27FC236}">
                <a16:creationId xmlns:a16="http://schemas.microsoft.com/office/drawing/2014/main" id="{BAAF64B7-06DF-4574-B66E-33B725634F82}"/>
              </a:ext>
            </a:extLst>
          </p:cNvPr>
          <p:cNvSpPr txBox="1">
            <a:spLocks/>
          </p:cNvSpPr>
          <p:nvPr/>
        </p:nvSpPr>
        <p:spPr>
          <a:xfrm>
            <a:off x="4998243" y="1569244"/>
            <a:ext cx="3836988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spcAft>
                <a:spcPts val="1600"/>
              </a:spcAft>
              <a:buFont typeface="Roboto"/>
              <a:buNone/>
            </a:pPr>
            <a:r>
              <a:rPr lang="es-419"/>
              <a:t>Las instrucciones proporcionadas para entender y operar el contenido no deben depender exclusivamente de características sensoriales de los elementos que componen el contenido web como forma, tamaño, ubicación visual, orientación o sonido entre otros</a:t>
            </a:r>
            <a:r>
              <a:rPr lang="es-419" sz="1750"/>
              <a:t>.</a:t>
            </a:r>
            <a:endParaRPr lang="es-41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1905</Words>
  <Application>Microsoft Office PowerPoint</Application>
  <PresentationFormat>Presentación en pantalla (16:9)</PresentationFormat>
  <Paragraphs>224</Paragraphs>
  <Slides>54</Slides>
  <Notes>54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2" baseType="lpstr">
      <vt:lpstr>Trebuchet MS</vt:lpstr>
      <vt:lpstr>Arial</vt:lpstr>
      <vt:lpstr>Bembo Std</vt:lpstr>
      <vt:lpstr>Calibri</vt:lpstr>
      <vt:lpstr>Open Sans Extrabold</vt:lpstr>
      <vt:lpstr>Aptos</vt:lpstr>
      <vt:lpstr>Roboto</vt:lpstr>
      <vt:lpstr>Geometric</vt:lpstr>
      <vt:lpstr>Presentación de PowerPoint</vt:lpstr>
      <vt:lpstr>Presentación de PowerPoint</vt:lpstr>
      <vt:lpstr>Ejercicio de retroalimentación</vt:lpstr>
      <vt:lpstr> Contenido no textual</vt:lpstr>
      <vt:lpstr>Sólo audio y sólo vídeo (grabado)</vt:lpstr>
      <vt:lpstr>Subtítulos (grabados)</vt:lpstr>
      <vt:lpstr>Audiodescripción o Medio Alternativo (grabado)</vt:lpstr>
      <vt:lpstr>Secuencia significativa</vt:lpstr>
      <vt:lpstr>Características sensoriales</vt:lpstr>
      <vt:lpstr>Uso del color</vt:lpstr>
      <vt:lpstr>Control del audio</vt:lpstr>
      <vt:lpstr>Teclado</vt:lpstr>
      <vt:lpstr>Sin trampas para el foco del teclado</vt:lpstr>
      <vt:lpstr>Poner en pausa, detener, ocultar</vt:lpstr>
      <vt:lpstr>Umbral de tres destellos o menos</vt:lpstr>
      <vt:lpstr>Evitar bloques</vt:lpstr>
      <vt:lpstr>Titulado de páginas</vt:lpstr>
      <vt:lpstr>Orden del foco</vt:lpstr>
      <vt:lpstr>Criterios de conformidad  Nivel A (Continuación)</vt:lpstr>
      <vt:lpstr>Desafío #16</vt:lpstr>
      <vt:lpstr>Ejemplo</vt:lpstr>
      <vt:lpstr>Desafío #17</vt:lpstr>
      <vt:lpstr>Ejemplo</vt:lpstr>
      <vt:lpstr>Desafío #18</vt:lpstr>
      <vt:lpstr>Ejemplo</vt:lpstr>
      <vt:lpstr>Desafío #19</vt:lpstr>
      <vt:lpstr>Ejemplo</vt:lpstr>
      <vt:lpstr>Desafío #20</vt:lpstr>
      <vt:lpstr>Ejemplo</vt:lpstr>
      <vt:lpstr>Criterios de conformidad  Nivel AA</vt:lpstr>
      <vt:lpstr>Desafío #1</vt:lpstr>
      <vt:lpstr>Subtítulos (en directo)</vt:lpstr>
      <vt:lpstr>Desafío #2</vt:lpstr>
      <vt:lpstr>Audiodescripción (grabado)</vt:lpstr>
      <vt:lpstr>Desafío #3</vt:lpstr>
      <vt:lpstr>Contraste (mínimo)</vt:lpstr>
      <vt:lpstr>Desafío #4</vt:lpstr>
      <vt:lpstr>Cambio de tamaño del texto</vt:lpstr>
      <vt:lpstr>Desafío #5</vt:lpstr>
      <vt:lpstr>Imágenes de texto</vt:lpstr>
      <vt:lpstr>Desafío #6</vt:lpstr>
      <vt:lpstr>Múltiples vías</vt:lpstr>
      <vt:lpstr>Desafío #7</vt:lpstr>
      <vt:lpstr>Foco visible</vt:lpstr>
      <vt:lpstr>Desafío #8</vt:lpstr>
      <vt:lpstr>Idioma de las partes</vt:lpstr>
      <vt:lpstr>Desafío #9</vt:lpstr>
      <vt:lpstr>Navegación coherente</vt:lpstr>
      <vt:lpstr>Desafío #10</vt:lpstr>
      <vt:lpstr>Sugerencias ante errores</vt:lpstr>
      <vt:lpstr>Desafío #11</vt:lpstr>
      <vt:lpstr>Prevención de errores</vt:lpstr>
      <vt:lpstr>Espacio para preguntas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Consejo Nacional para La Inclusión de las Personas con Discapacidad</cp:lastModifiedBy>
  <cp:revision>21</cp:revision>
  <dcterms:modified xsi:type="dcterms:W3CDTF">2024-09-11T22:12:59Z</dcterms:modified>
</cp:coreProperties>
</file>