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1275" r:id="rId2"/>
    <p:sldId id="263" r:id="rId3"/>
    <p:sldId id="264" r:id="rId4"/>
    <p:sldId id="265" r:id="rId5"/>
    <p:sldId id="266" r:id="rId6"/>
    <p:sldId id="267" r:id="rId7"/>
    <p:sldId id="270" r:id="rId8"/>
    <p:sldId id="272" r:id="rId9"/>
    <p:sldId id="129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1293" r:id="rId28"/>
    <p:sldId id="1276" r:id="rId29"/>
  </p:sldIdLst>
  <p:sldSz cx="9144000" cy="5143500" type="screen16x9"/>
  <p:notesSz cx="6858000" cy="9144000"/>
  <p:embeddedFontLst>
    <p:embeddedFont>
      <p:font typeface="Bembo Std" panose="02020605060306020A03" pitchFamily="18" charset="0"/>
      <p:regular r:id="rId31"/>
    </p:embeddedFont>
    <p:embeddedFont>
      <p:font typeface="Open Sans Extrabold" panose="020B0906030804020204" pitchFamily="34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AB1D1-8E5E-4532-BE08-52929D3605F6}" type="slidenum">
              <a:rPr kumimoji="0" lang="es-SV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SV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7b2e6a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7b2e6a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7b2e6a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7b2e6a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7b2e6a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7b2e6a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7b2e6a8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27b2e6a8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27b2e6a8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27b2e6a8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f5e8caf3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f5e8caf3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27b2e6a8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27b2e6a8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27b2e6a8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27b2e6a8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7b2e6a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27b2e6a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27b2e6a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27b2e6a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7b2e6a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27b2e6a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27b2e6a8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27b2e6a8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27b2e6a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27b2e6a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27b2e6a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27b2e6a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27b2e6a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27b2e6a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27b2e6a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27b2e6a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7b2e6a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27b2e6a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7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5e8caf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5e8caf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6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baa25a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1baa25a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baa25a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baa25a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baa25a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1baa25a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baa25ab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1baa25ab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1baa25ab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1baa25ab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0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7670-D20F-4241-BEF0-BBA28AD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2738B-B22A-41FE-B4B7-585D2D53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4F51D-FBB4-4E02-AE3B-57D3458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0E0-B254-46C6-80BD-AA41F988AA15}" type="datetimeFigureOut">
              <a:rPr lang="es-SV" smtClean="0"/>
              <a:t>9/9/2024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F4E1-1BF0-4789-A176-51D8B8D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BE5A7-C396-4567-A2F8-BA3FC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0E03-8F58-4CDF-8016-AD714939AAF8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744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69600" y="72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459775" y="449567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784925" y="1010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2"/>
          </p:nvPr>
        </p:nvSpPr>
        <p:spPr>
          <a:xfrm>
            <a:off x="49158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90531" y="46513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67102-F748-4816-B415-D0BF5CB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BB76B0-4F4B-4D43-19C4-BC12B543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7" y="540907"/>
            <a:ext cx="2600346" cy="11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DC510C-CA2D-587A-2132-2BE51AC7DB05}"/>
              </a:ext>
            </a:extLst>
          </p:cNvPr>
          <p:cNvSpPr txBox="1"/>
          <p:nvPr/>
        </p:nvSpPr>
        <p:spPr>
          <a:xfrm>
            <a:off x="117308" y="1953844"/>
            <a:ext cx="89093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ES" sz="4500" b="1" kern="100" dirty="0">
                <a:solidFill>
                  <a:prstClr val="white">
                    <a:lumMod val="50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Requisitos de accesibilidad para contenidos en la Web</a:t>
            </a:r>
            <a:endParaRPr lang="es-ES" sz="4500" b="1" kern="1200" dirty="0">
              <a:solidFill>
                <a:prstClr val="black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29BB26-3025-FE4C-9BB1-C9DB7455EE07}"/>
              </a:ext>
            </a:extLst>
          </p:cNvPr>
          <p:cNvSpPr txBox="1"/>
          <p:nvPr/>
        </p:nvSpPr>
        <p:spPr>
          <a:xfrm>
            <a:off x="7357934" y="4600924"/>
            <a:ext cx="7809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SV" sz="2250" b="1" kern="1200" dirty="0">
                <a:solidFill>
                  <a:srgbClr val="44546A">
                    <a:lumMod val="50000"/>
                  </a:srgbClr>
                </a:solidFill>
                <a:latin typeface="Bembo Std" panose="02020605060306020A03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434FE-A62B-6071-4551-D94C10A3C852}"/>
              </a:ext>
            </a:extLst>
          </p:cNvPr>
          <p:cNvSpPr txBox="1"/>
          <p:nvPr/>
        </p:nvSpPr>
        <p:spPr>
          <a:xfrm>
            <a:off x="787706" y="3554382"/>
            <a:ext cx="756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2400" b="1" dirty="0"/>
              <a:t>Norma Técnica Salvadoreña (NTS) 35.105.01:20</a:t>
            </a:r>
          </a:p>
        </p:txBody>
      </p:sp>
    </p:spTree>
    <p:extLst>
      <p:ext uri="{BB962C8B-B14F-4D97-AF65-F5344CB8AC3E}">
        <p14:creationId xmlns:p14="http://schemas.microsoft.com/office/powerpoint/2010/main" val="19663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 idx="4294967295"/>
          </p:nvPr>
        </p:nvSpPr>
        <p:spPr>
          <a:xfrm>
            <a:off x="4541044" y="17815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390525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propósito de cada enlace puede ser determinado con sólo el texto del enlace o a través de software que permita identificar el contexto del enlace, excepto cuando el propósito del enlace resulta ambiguo para las personas en general.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4294967295"/>
          </p:nvPr>
        </p:nvSpPr>
        <p:spPr>
          <a:xfrm>
            <a:off x="286544" y="105965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Propósito del enlace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113563"/>
            <a:ext cx="4424401" cy="291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4D418CE-2EF0-1BE5-DA9C-F956E21B49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D5A1E5F-C009-0EB0-BE57-507E27DDF4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9469773-5E7C-F48B-92BF-B5439D89F99F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CBD18FE-82BE-FE2C-7FDA-2311700D7F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33375" y="16525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la etiqueta con el idioma en que se encuentra el contenido de la página web, a fin de ser identificado por los softwares y/o navegadores.</a:t>
            </a: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 idx="4294967295"/>
          </p:nvPr>
        </p:nvSpPr>
        <p:spPr>
          <a:xfrm>
            <a:off x="229394" y="100250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 página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7F62789-A02A-23CF-BED8-8885994D0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7187B63-A9D0-F97A-7C85-AC85A44DB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E9F73C8-22CF-8D8E-C8A9-6C25C661C41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BD47FE3F-E213-3AAC-D3BE-948B929C69D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4294967295"/>
          </p:nvPr>
        </p:nvSpPr>
        <p:spPr>
          <a:xfrm>
            <a:off x="371475" y="16144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el cambio de estado en cualquier componente de la interfaz de la persona usuaria no provoque automáticamente un cambio en el contexto, a menos que la persona haya sido advertida de ese comportamiento antes de usar el componente.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title" idx="4294967295"/>
          </p:nvPr>
        </p:nvSpPr>
        <p:spPr>
          <a:xfrm>
            <a:off x="267494" y="1087450"/>
            <a:ext cx="4044950" cy="52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Al recibir entradas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5AA2754-EFE2-A1B1-4177-B1C2F86442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CF508EA-769A-4882-613B-8453E93C99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B3CB424B-8663-E70F-A5B9-2A1FE0944D2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7BCD754-D2A0-08F0-92F1-C7F9517D5FB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4294967295"/>
          </p:nvPr>
        </p:nvSpPr>
        <p:spPr>
          <a:xfrm>
            <a:off x="361950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de un formulario, el elemento erróneo es identificado y el error se describe a la persona mediante un texto.</a:t>
            </a:r>
            <a:endParaRPr dirty="0"/>
          </a:p>
        </p:txBody>
      </p:sp>
      <p:sp>
        <p:nvSpPr>
          <p:cNvPr id="382" name="Google Shape;382;p45"/>
          <p:cNvSpPr txBox="1">
            <a:spLocks noGrp="1"/>
          </p:cNvSpPr>
          <p:nvPr>
            <p:ph type="title" idx="4294967295"/>
          </p:nvPr>
        </p:nvSpPr>
        <p:spPr>
          <a:xfrm>
            <a:off x="257969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Identificación de errores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70388"/>
            <a:ext cx="4424399" cy="3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0372359-0617-BA7C-7DA4-19CBBA167C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8DC80CFE-8687-4181-1E85-01074A0B0F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4BAFB09-5BAE-3859-30F2-361141B957A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75B95AC7-8020-3EAA-8DA9-266C4CB60EF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4294967295"/>
          </p:nvPr>
        </p:nvSpPr>
        <p:spPr>
          <a:xfrm>
            <a:off x="390525" y="15478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proporcionan etiquetas o instrucciones cuando el contenido requiere la introducción de datos por parte de la persona.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 idx="4294967295"/>
          </p:nvPr>
        </p:nvSpPr>
        <p:spPr>
          <a:xfrm>
            <a:off x="286544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Etiquetas o instrucciones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901588"/>
            <a:ext cx="4424400" cy="3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EC91CC-E9A0-B9F6-7FB8-1DEEC0D03A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43D10B8-B060-59C3-D9D6-C69367152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721270-1279-A3D5-1256-BFE1A34CC2A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68246F7-A501-2BB6-88D7-B93A6197A5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500856" y="101917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36" y="2579513"/>
            <a:ext cx="2153125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36F0EE4-AE3E-1FA3-4F3A-7D1EB2095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DFBC7E-8181-0942-39C9-2F97B0A5AB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body" idx="4294967295"/>
          </p:nvPr>
        </p:nvSpPr>
        <p:spPr>
          <a:xfrm>
            <a:off x="5099050" y="159861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 idx="4294967295"/>
          </p:nvPr>
        </p:nvSpPr>
        <p:spPr>
          <a:xfrm>
            <a:off x="4994100" y="9675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(en directo)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" y="1194400"/>
            <a:ext cx="4362100" cy="2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59FEF46-B158-DBC3-BECF-C7969E605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0EF799A6-0D76-FF1B-5358-D54EA71334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DEEB265-483A-93DF-C11A-0F1C90BB856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84E5573-F9B2-CA44-A2CC-FF0F23ACE15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 idx="4294967295"/>
          </p:nvPr>
        </p:nvSpPr>
        <p:spPr>
          <a:xfrm>
            <a:off x="4995862" y="929338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(grabado)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16" name="Google Shape;416;p49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" y="1546763"/>
            <a:ext cx="4513125" cy="2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8FE647F-85CB-4F52-CD56-F45C8B06D2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E3BA0D1-14EC-73DC-3224-133D195C58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363407-77FE-3B10-C52A-18836C4BEDD8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F1C3A6D8-A557-01DB-E5DD-959656B7B62D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 presentación visual de texto e imágenes de texto tiene una relación de contraste a escala de al menos, 4.5:1 (Leer 4.5 a 1).</a:t>
            </a:r>
            <a:endParaRPr dirty="0"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4294967295"/>
          </p:nvPr>
        </p:nvSpPr>
        <p:spPr>
          <a:xfrm>
            <a:off x="4995862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Contraste (mínimo)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70450"/>
            <a:ext cx="4530600" cy="30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6D62984D-C5CF-F563-20DD-6ED628F51C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5F0BFF59-8C2B-10A0-0337-B90846C9F0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5FC5F112-E0DF-96D5-1033-0A030A34FBD0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E1CB12-2795-7F29-8E1D-4EDC645BFAD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body" idx="4294967295"/>
          </p:nvPr>
        </p:nvSpPr>
        <p:spPr>
          <a:xfrm>
            <a:off x="501967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 excepción de los subtítulos y las imágenes de texto, todo el texto puede ser ajustado sin ayudas técnicas hasta un 200 por ciento sin que se pierdan el contenido o la funcionalidad.</a:t>
            </a:r>
            <a:endParaRPr dirty="0"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4294967295"/>
          </p:nvPr>
        </p:nvSpPr>
        <p:spPr>
          <a:xfrm>
            <a:off x="4916487" y="841663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Cambio de tamaño del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" y="1232288"/>
            <a:ext cx="4531245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C0196BC-E101-97DA-50D7-13336AF098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EE9C396A-4FEA-BA42-D86B-7F223F8A1A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3B9A858-3E95-7BCC-FBF3-E0B16D8163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DE5123C-1E41-2AF2-E41D-115F295EC9F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del Nivel A, o proporciona una versión alternativa conforme Nivel A</a:t>
            </a:r>
            <a:endParaRPr sz="1600" dirty="0"/>
          </a:p>
        </p:txBody>
      </p:sp>
      <p:sp>
        <p:nvSpPr>
          <p:cNvPr id="166" name="Google Shape;166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 los Niveles A y AA, o se proporciona una versión alternativa conforme al Nivel AA </a:t>
            </a:r>
            <a:endParaRPr sz="1600" dirty="0"/>
          </a:p>
        </p:txBody>
      </p:sp>
      <p:sp>
        <p:nvSpPr>
          <p:cNvPr id="169" name="Google Shape;169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/>
              <a:t>La página web satisface todos los Criterios de Conformidad de los Niveles A, AA y AAA, o proporciona una versión alternativa conforme al Nivel AAA</a:t>
            </a:r>
            <a:endParaRPr sz="160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2D8AE94-8F37-BE3B-FA54-E0D743DC7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90A8C4-96B6-CDCE-19C5-330CC5ED0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DC6D6AF-03BC-316F-CF43-BFD6314DCB0F}"/>
              </a:ext>
            </a:extLst>
          </p:cNvPr>
          <p:cNvSpPr/>
          <p:nvPr/>
        </p:nvSpPr>
        <p:spPr>
          <a:xfrm>
            <a:off x="0" y="231934"/>
            <a:ext cx="6786350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C245B62-92AE-6F7B-C476-5AD53F255043}"/>
              </a:ext>
            </a:extLst>
          </p:cNvPr>
          <p:cNvSpPr txBox="1"/>
          <p:nvPr/>
        </p:nvSpPr>
        <p:spPr>
          <a:xfrm>
            <a:off x="155610" y="284054"/>
            <a:ext cx="647513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Nivel de conformidad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body" idx="4294967295"/>
          </p:nvPr>
        </p:nvSpPr>
        <p:spPr>
          <a:xfrm>
            <a:off x="49911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con las tecnologías que se están utilizando se puede conseguir la presentación visual deseada, se utiliza texto para transmitir la información en vez de imágenes de texto.</a:t>
            </a:r>
            <a:endParaRPr dirty="0"/>
          </a:p>
        </p:txBody>
      </p:sp>
      <p:sp>
        <p:nvSpPr>
          <p:cNvPr id="441" name="Google Shape;441;p52"/>
          <p:cNvSpPr txBox="1">
            <a:spLocks noGrp="1"/>
          </p:cNvSpPr>
          <p:nvPr>
            <p:ph type="title" idx="4294967295"/>
          </p:nvPr>
        </p:nvSpPr>
        <p:spPr>
          <a:xfrm>
            <a:off x="4887912" y="1108363"/>
            <a:ext cx="4044950" cy="47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Imágenes de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" y="1508538"/>
            <a:ext cx="4481775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2390036-3F2D-08AA-CF42-F1215262C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707D34B-7EC8-B3A8-E6FF-ECB4B3152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7E182DA-6FFD-4E82-1966-D707BAA817EA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B64A4BC-980D-BA8E-CA5A-420028E053AA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 importante que dentro de un sitio web se proporcione más de un camino para localizar una página web, excepto cuando la página es el resultado, o un paso intermedio de un proceso.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4294967295"/>
          </p:nvPr>
        </p:nvSpPr>
        <p:spPr>
          <a:xfrm>
            <a:off x="4995862" y="1012975"/>
            <a:ext cx="4044950" cy="566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Múltiples vías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12975"/>
            <a:ext cx="4530599" cy="31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C667F82-285E-01D7-C690-FB0F72E3F4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B528974-47DC-0990-C4EA-03A4C7E7F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61D32E7-72D9-49DE-3197-B09AD48394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375522A-9FE0-332B-EAE7-8AA0A7C3D61F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4294967295"/>
          </p:nvPr>
        </p:nvSpPr>
        <p:spPr>
          <a:xfrm>
            <a:off x="5099050" y="1606551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Al navegar en el contenido por medio del teclado se identifica la posición precisa donde se está ubicado.</a:t>
            </a:r>
            <a:endParaRPr dirty="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 idx="4294967295"/>
          </p:nvPr>
        </p:nvSpPr>
        <p:spPr>
          <a:xfrm>
            <a:off x="4995862" y="1070769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Foco visible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00875"/>
            <a:ext cx="4530600" cy="314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463CF2C-C890-939F-E270-092E448CAF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23092F-A5B5-B226-E615-47637753FD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27BF7C-9EF0-E89E-926F-8C0F0D5437F9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A83D85-4693-A569-1BAB-AF0EE88F375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idioma de cada pasaje o frase en el contenido puede ser determinado por software, excepto los nombres propios, términos técnicos, palabras en un idioma indeterminado y palabras o frases que se hayan convertido en parte natural del texto que las rodea.</a:t>
            </a: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 idx="4294967295"/>
          </p:nvPr>
        </p:nvSpPr>
        <p:spPr>
          <a:xfrm>
            <a:off x="4995862" y="959083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las partes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897963"/>
            <a:ext cx="4530599" cy="334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E110B06-AA64-F80F-57B9-133E541B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52DACEE-A375-BE9F-5738-61F218520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EC88B2C-8543-5960-E2E1-6E9434C513CD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14AA141-60F6-47DB-0890-0B0B245D0B91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>
            <a:spLocks noGrp="1"/>
          </p:cNvSpPr>
          <p:nvPr>
            <p:ph type="body" idx="4294967295"/>
          </p:nvPr>
        </p:nvSpPr>
        <p:spPr>
          <a:xfrm>
            <a:off x="50292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Los mecanismos de navegación que se repiten en múltiples páginas web dentro de un sitio web aparecen siempre en la misma ubicación y en el mismo orden relativo.</a:t>
            </a:r>
            <a:endParaRPr dirty="0"/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 idx="4294967295"/>
          </p:nvPr>
        </p:nvSpPr>
        <p:spPr>
          <a:xfrm>
            <a:off x="4926012" y="1043782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Navegación coherente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9" name="Google Shape;479;p56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3" y="1097175"/>
            <a:ext cx="4299274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847F8D1-DD2C-82E5-219B-B17EAD228C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E4D84F8-68C9-EF46-5A27-7F2388D8FC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FA9B0E0-6F8A-8D0F-651B-9583664D861E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0A45FC5-E5B7-D065-8FF7-E89A68A0D04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4294967295"/>
          </p:nvPr>
        </p:nvSpPr>
        <p:spPr>
          <a:xfrm>
            <a:off x="500062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y se dispone de sugerencias para hacer la corrección, entonces se presentan las sugerencias.</a:t>
            </a:r>
            <a:endParaRPr dirty="0"/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 idx="4294967295"/>
          </p:nvPr>
        </p:nvSpPr>
        <p:spPr>
          <a:xfrm>
            <a:off x="4897437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Sugerencias ante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4575"/>
            <a:ext cx="4419600" cy="299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0E8A62C-DC33-22D8-E9C5-1BC8F6B24A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CB0E5D3-F0E1-CB74-92ED-80BC143FDE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468B168-BAEB-B744-7ADA-502FA6CB2E86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A1D7FA3-C2DE-EF89-0BD1-485D2C0BE3BC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>
            <a:spLocks noGrp="1"/>
          </p:cNvSpPr>
          <p:nvPr>
            <p:ph type="body" idx="4294967295"/>
          </p:nvPr>
        </p:nvSpPr>
        <p:spPr>
          <a:xfrm>
            <a:off x="4972050" y="1570038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las páginas web que representan compromisos legales o transacciones financieras; o que envían las respuestas de la persona usuaria a una prueba, se cumple al menos uno de los siguientes casos: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Reversible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Revisado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Confirmado</a:t>
            </a:r>
            <a:endParaRPr dirty="0"/>
          </a:p>
        </p:txBody>
      </p:sp>
      <p:sp>
        <p:nvSpPr>
          <p:cNvPr id="495" name="Google Shape;495;p58"/>
          <p:cNvSpPr txBox="1">
            <a:spLocks noGrp="1"/>
          </p:cNvSpPr>
          <p:nvPr>
            <p:ph type="title" idx="4294967295"/>
          </p:nvPr>
        </p:nvSpPr>
        <p:spPr>
          <a:xfrm>
            <a:off x="4868862" y="810420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Prevención de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97" name="Google Shape;497;p5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8788"/>
            <a:ext cx="4419599" cy="302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34E9894-FA2A-B9A5-FFF7-719B578D9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2DDB1CB-A340-9074-00D4-EB38FFCE61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1D76889-6AFF-16C0-351A-8F6B1D5E83B5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3891B97-51FC-B59D-0C1D-B8227C56FCCB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761648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Espacio para preguntas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é preguntas hacer en un cuestionario? - Eval&amp;GO">
            <a:extLst>
              <a:ext uri="{FF2B5EF4-FFF2-40B4-BE49-F238E27FC236}">
                <a16:creationId xmlns:a16="http://schemas.microsoft.com/office/drawing/2014/main" id="{9A48FA0A-391C-F977-7FD2-FCF25330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3" y="1927225"/>
            <a:ext cx="4443853" cy="29656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7;p50">
            <a:extLst>
              <a:ext uri="{FF2B5EF4-FFF2-40B4-BE49-F238E27FC236}">
                <a16:creationId xmlns:a16="http://schemas.microsoft.com/office/drawing/2014/main" id="{89DB763E-D071-C7EA-C0EF-1603EE1C15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E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80623B-794B-ADC2-C678-ABFE3BE7627A}"/>
              </a:ext>
            </a:extLst>
          </p:cNvPr>
          <p:cNvGrpSpPr/>
          <p:nvPr/>
        </p:nvGrpSpPr>
        <p:grpSpPr>
          <a:xfrm>
            <a:off x="2627782" y="684806"/>
            <a:ext cx="3888436" cy="3773888"/>
            <a:chOff x="4151781" y="2358871"/>
            <a:chExt cx="3888436" cy="3773888"/>
          </a:xfrm>
        </p:grpSpPr>
        <p:pic>
          <p:nvPicPr>
            <p:cNvPr id="5" name="Google Shape;2468;p50">
              <a:extLst>
                <a:ext uri="{FF2B5EF4-FFF2-40B4-BE49-F238E27FC236}">
                  <a16:creationId xmlns:a16="http://schemas.microsoft.com/office/drawing/2014/main" id="{221CFEBA-A715-5224-006C-4050F9CE07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6373" y="2358871"/>
              <a:ext cx="1559253" cy="183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C95BAF-B327-D77F-C1DA-F07B5FAA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81" y="4463481"/>
              <a:ext cx="3888436" cy="166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Ejercicio de </a:t>
            </a: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retroalimentación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4;p23">
            <a:extLst>
              <a:ext uri="{FF2B5EF4-FFF2-40B4-BE49-F238E27FC236}">
                <a16:creationId xmlns:a16="http://schemas.microsoft.com/office/drawing/2014/main" id="{9581EEDA-F6F0-7CEE-5293-5A4C1A2E4FA1}"/>
              </a:ext>
            </a:extLst>
          </p:cNvPr>
          <p:cNvSpPr txBox="1">
            <a:spLocks/>
          </p:cNvSpPr>
          <p:nvPr/>
        </p:nvSpPr>
        <p:spPr>
          <a:xfrm>
            <a:off x="1761067" y="2444654"/>
            <a:ext cx="5542843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" sz="2400" dirty="0"/>
              <a:t>Identifica el objetivo correcto de los criterios presentados a continuación.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4294967295"/>
          </p:nvPr>
        </p:nvSpPr>
        <p:spPr>
          <a:xfrm>
            <a:off x="323850" y="1848466"/>
            <a:ext cx="3836988" cy="2555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deberá proporcionar contenido no textual como imáges, videos y audios en el sitio web para brindar una mayor accesibilidad, de modo que estos puedan ser utilizados mediante herramientas de apoyo técnico.</a:t>
            </a:r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4294967295"/>
          </p:nvPr>
        </p:nvSpPr>
        <p:spPr>
          <a:xfrm>
            <a:off x="4763294" y="231934"/>
            <a:ext cx="4044950" cy="61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SV" sz="1000" b="1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500" dirty="0">
                <a:solidFill>
                  <a:schemeClr val="bg2"/>
                </a:solidFill>
              </a:rPr>
              <a:t>Contenido no textual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ECDF978-E165-B72E-2D5E-FD729EE0F8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514E2CF-E765-FB26-3F25-B47DDD0B3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1F215102-3907-4A82-056C-4A8EB96A9AD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CFF00202-B441-29E9-5443-F6109D76BB3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185;p23">
            <a:extLst>
              <a:ext uri="{FF2B5EF4-FFF2-40B4-BE49-F238E27FC236}">
                <a16:creationId xmlns:a16="http://schemas.microsoft.com/office/drawing/2014/main" id="{E7E84798-545F-BE3E-4F09-DD1CCD9002D8}"/>
              </a:ext>
            </a:extLst>
          </p:cNvPr>
          <p:cNvSpPr txBox="1">
            <a:spLocks/>
          </p:cNvSpPr>
          <p:nvPr/>
        </p:nvSpPr>
        <p:spPr>
          <a:xfrm>
            <a:off x="335758" y="110447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5" name="Google Shape;184;p23">
            <a:extLst>
              <a:ext uri="{FF2B5EF4-FFF2-40B4-BE49-F238E27FC236}">
                <a16:creationId xmlns:a16="http://schemas.microsoft.com/office/drawing/2014/main" id="{44CDC871-8766-A659-4B68-9A5D07FECBDA}"/>
              </a:ext>
            </a:extLst>
          </p:cNvPr>
          <p:cNvSpPr txBox="1">
            <a:spLocks/>
          </p:cNvSpPr>
          <p:nvPr/>
        </p:nvSpPr>
        <p:spPr>
          <a:xfrm>
            <a:off x="4983162" y="1813550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MX" dirty="0"/>
              <a:t>Proporcionar alternativas textuales para todo contenido no textual de modo que se pueda convertir a otros formatos que las personas necesiten, tales como textos ampliados, Braille, voz, símbolos o en un lenguaje más simple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5C4BDF34-A7DF-97CD-47FD-6614CAACDDE4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body" idx="4294967295"/>
          </p:nvPr>
        </p:nvSpPr>
        <p:spPr>
          <a:xfrm>
            <a:off x="495300" y="19542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b="1" dirty="0"/>
              <a:t>Sólo audio grabado:</a:t>
            </a:r>
            <a:r>
              <a:rPr lang="es" sz="1750" dirty="0"/>
              <a:t> Proporcionar una alternativa que presenta información equivalente para el contenido sólo audio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50" b="1" dirty="0"/>
              <a:t>Sólo video grabado: </a:t>
            </a:r>
            <a:r>
              <a:rPr lang="es" sz="1750" dirty="0"/>
              <a:t>Proporcionar una alternativa sonora que presenta información equivalente al contenido del medio de sólo vídeo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4294967295"/>
          </p:nvPr>
        </p:nvSpPr>
        <p:spPr>
          <a:xfrm>
            <a:off x="4799012" y="284054"/>
            <a:ext cx="4044950" cy="726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Sólo audio y sólo vídeo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5F019A9-09B3-8770-F423-EDF34D822A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8093290-6350-E67C-393A-B67232DDAA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DE0AD8-D4DB-E928-A75B-CC511C810FE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645CC5E0-CBFE-E62E-EA32-E2991A17FC8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80E48F0-E3DF-36EB-818C-DF04E8EE3801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2" name="Google Shape;184;p23">
            <a:extLst>
              <a:ext uri="{FF2B5EF4-FFF2-40B4-BE49-F238E27FC236}">
                <a16:creationId xmlns:a16="http://schemas.microsoft.com/office/drawing/2014/main" id="{EF95410E-44E7-D882-DA76-505930592EC5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b="1" dirty="0"/>
              <a:t>Sólo audio grabado:</a:t>
            </a:r>
            <a:r>
              <a:rPr lang="es-MX" sz="1750" dirty="0"/>
              <a:t> Proporcionar una alternativa visual que presenta información equivalente para el contenido sólo audio grabado.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750" b="1" dirty="0"/>
              <a:t>Sólo video grabado: </a:t>
            </a:r>
            <a:r>
              <a:rPr lang="es-MX" sz="1750" dirty="0"/>
              <a:t>Proporcionar una alternativa textual que presenta información equivalente al contenido del medio de sólo vídeo grabado.</a:t>
            </a:r>
          </a:p>
        </p:txBody>
      </p:sp>
      <p:sp>
        <p:nvSpPr>
          <p:cNvPr id="13" name="Google Shape;185;p23">
            <a:extLst>
              <a:ext uri="{FF2B5EF4-FFF2-40B4-BE49-F238E27FC236}">
                <a16:creationId xmlns:a16="http://schemas.microsoft.com/office/drawing/2014/main" id="{D68446EC-3431-CFFE-834F-CBD39E13245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4294967295"/>
          </p:nvPr>
        </p:nvSpPr>
        <p:spPr>
          <a:xfrm>
            <a:off x="390525" y="20304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Proporcionar subtítulos para el contenido de audio grabado dentro de contenido multimedia sincronizado, excepto cuando la presentación es un contenido multimedia alternativo al texto y está claramente identificado como tal.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4799012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(grabados)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E622584-83CF-D243-8923-5CA268DCCF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3438F2-AC90-74DD-D4A0-6BCEE8D8F5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01DFC7-8E15-C8FF-BACA-8AA35AC8898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0516F247-52BC-6563-D7AA-6B468F12A8E0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185;p23">
            <a:extLst>
              <a:ext uri="{FF2B5EF4-FFF2-40B4-BE49-F238E27FC236}">
                <a16:creationId xmlns:a16="http://schemas.microsoft.com/office/drawing/2014/main" id="{EA309679-0643-8125-6E47-DCFB811C5F6F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3ADCF19A-3074-C08A-763E-ABF12195113B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Proporcionar subtítulos para el contenido de audio grabado dentro de contenido multimedia, excepto cuando la presentación es un contenido multimedia alternativo al sonido y está claramente identificado como tal.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6CB1B7AD-55C5-3AFE-84D1-89DB154EC65F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body" idx="4294967295"/>
          </p:nvPr>
        </p:nvSpPr>
        <p:spPr>
          <a:xfrm>
            <a:off x="409575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Proporcionar una alternativa a la información visual y auditiva a través de una descripción textual o una audiodescripción para el contenido de vídeo grabado cuando éste integre de manera complementaria audio, imágenes, texto o cualquier contenido multimedia.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4294967295"/>
          </p:nvPr>
        </p:nvSpPr>
        <p:spPr>
          <a:xfrm>
            <a:off x="4763294" y="197087"/>
            <a:ext cx="4044950" cy="865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o Medio Alternativo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B0101C2-9723-D05A-2A82-41974C22A0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C901F319-6EC6-B312-C688-536C7C1BAF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63109BF6-401A-073A-5A6A-DCB6A3E16AE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DAE7DE2-15D9-CA39-541C-6B0BC5D3CC22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185;p23">
            <a:extLst>
              <a:ext uri="{FF2B5EF4-FFF2-40B4-BE49-F238E27FC236}">
                <a16:creationId xmlns:a16="http://schemas.microsoft.com/office/drawing/2014/main" id="{56333805-3DCA-EDDC-A53A-1F4BB7D888E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C154583A-83DD-003A-BAF9-1F94DCAE116F}"/>
              </a:ext>
            </a:extLst>
          </p:cNvPr>
          <p:cNvSpPr txBox="1">
            <a:spLocks/>
          </p:cNvSpPr>
          <p:nvPr/>
        </p:nvSpPr>
        <p:spPr>
          <a:xfrm>
            <a:off x="4983162" y="1707663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Proporcionar una alternativa a la información visual y auditiva a través de una descripción textual o una audiodescripción para el contenido de vídeo grabado..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F58B086D-949E-238B-8010-03DB1446769C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body" idx="4294967295"/>
          </p:nvPr>
        </p:nvSpPr>
        <p:spPr>
          <a:xfrm>
            <a:off x="499462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Cuando la secuencia en que se presenta el contenido afecta a su significado, se debe asegurar que otras aplicaciones o software de usuario puedan proporcionar una presentación alternativa del contenido preservando el orden de lectura necesario para entender su significado.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294967295"/>
          </p:nvPr>
        </p:nvSpPr>
        <p:spPr>
          <a:xfrm>
            <a:off x="4799012" y="309904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Secuencia significativa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36ADDD0-8025-5383-BFDB-052039257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964E1D3-2454-A994-CBD5-C7A8F4659A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C555266-859B-632C-68DB-377970D24C16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06AAB0E6-A866-30B3-5A86-A376F97E5F3D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85;p23">
            <a:extLst>
              <a:ext uri="{FF2B5EF4-FFF2-40B4-BE49-F238E27FC236}">
                <a16:creationId xmlns:a16="http://schemas.microsoft.com/office/drawing/2014/main" id="{C4D6B4E6-D693-8D88-89ED-18CA3479D48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7" name="Google Shape;184;p23">
            <a:extLst>
              <a:ext uri="{FF2B5EF4-FFF2-40B4-BE49-F238E27FC236}">
                <a16:creationId xmlns:a16="http://schemas.microsoft.com/office/drawing/2014/main" id="{148C2AA9-F0D1-EE1A-4343-165F600C6961}"/>
              </a:ext>
            </a:extLst>
          </p:cNvPr>
          <p:cNvSpPr txBox="1">
            <a:spLocks/>
          </p:cNvSpPr>
          <p:nvPr/>
        </p:nvSpPr>
        <p:spPr>
          <a:xfrm>
            <a:off x="4983162" y="169637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Cuando la secuencia en que se presenta el contenido afecta a su significado, se debe asegurar que los controles y contenido posean leyendas o títulos que indiquen al usuario la acción que debe realizar preservando el orden de lectura necesario para entender su significado.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C55B5D43-2150-9BEF-A8C3-737EA1274E0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 (Continuación)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571750"/>
            <a:ext cx="2226950" cy="2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41303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1136</Words>
  <Application>Microsoft Office PowerPoint</Application>
  <PresentationFormat>Presentación en pantalla (16:9)</PresentationFormat>
  <Paragraphs>128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Calibri</vt:lpstr>
      <vt:lpstr>Roboto</vt:lpstr>
      <vt:lpstr>Aptos</vt:lpstr>
      <vt:lpstr>Open Sans Extrabold</vt:lpstr>
      <vt:lpstr>Bembo Std</vt:lpstr>
      <vt:lpstr>Trebuchet MS</vt:lpstr>
      <vt:lpstr>Arial</vt:lpstr>
      <vt:lpstr>Geometric</vt:lpstr>
      <vt:lpstr>Presentación de PowerPoint</vt:lpstr>
      <vt:lpstr>Presentación de PowerPoint</vt:lpstr>
      <vt:lpstr>Ejercicio de retroalimentación</vt:lpstr>
      <vt:lpstr> Contenido no textual</vt:lpstr>
      <vt:lpstr>Sólo audio y sólo vídeo (grabado)</vt:lpstr>
      <vt:lpstr>Subtítulos (grabados)</vt:lpstr>
      <vt:lpstr>Audiodescripción o Medio Alternativo (grabado)</vt:lpstr>
      <vt:lpstr>Secuencia significativa</vt:lpstr>
      <vt:lpstr>Criterios de conformidad  Nivel A (Continuación)</vt:lpstr>
      <vt:lpstr>Ejemplo</vt:lpstr>
      <vt:lpstr>Ejemplo</vt:lpstr>
      <vt:lpstr>Ejemplo</vt:lpstr>
      <vt:lpstr>Ejemplo</vt:lpstr>
      <vt:lpstr>Ejemplo</vt:lpstr>
      <vt:lpstr>Criterios de conformidad  Nivel AA</vt:lpstr>
      <vt:lpstr>Subtítulos (en directo)</vt:lpstr>
      <vt:lpstr>Audiodescripción (grabado)</vt:lpstr>
      <vt:lpstr>Contraste (mínimo)</vt:lpstr>
      <vt:lpstr>Cambio de tamaño del texto</vt:lpstr>
      <vt:lpstr>Imágenes de texto</vt:lpstr>
      <vt:lpstr>Múltiples vías</vt:lpstr>
      <vt:lpstr>Foco visible</vt:lpstr>
      <vt:lpstr>Idioma de las partes</vt:lpstr>
      <vt:lpstr>Navegación coherente</vt:lpstr>
      <vt:lpstr>Sugerencias ante errores</vt:lpstr>
      <vt:lpstr>Prevención de errores</vt:lpstr>
      <vt:lpstr>Espacio para 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Consejo Nacional para La Inclusión de las Personas con Discapacidad</cp:lastModifiedBy>
  <cp:revision>12</cp:revision>
  <dcterms:modified xsi:type="dcterms:W3CDTF">2024-09-09T20:34:00Z</dcterms:modified>
</cp:coreProperties>
</file>