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15"/>
  </p:notesMasterIdLst>
  <p:handoutMasterIdLst>
    <p:handoutMasterId r:id="rId16"/>
  </p:handoutMasterIdLst>
  <p:sldIdLst>
    <p:sldId id="265" r:id="rId6"/>
    <p:sldId id="278" r:id="rId7"/>
    <p:sldId id="268" r:id="rId8"/>
    <p:sldId id="280" r:id="rId9"/>
    <p:sldId id="279" r:id="rId10"/>
    <p:sldId id="281" r:id="rId11"/>
    <p:sldId id="283" r:id="rId12"/>
    <p:sldId id="28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1F5493"/>
    <a:srgbClr val="1F5439"/>
    <a:srgbClr val="175594"/>
    <a:srgbClr val="102E50"/>
    <a:srgbClr val="FDB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4" autoAdjust="0"/>
    <p:restoredTop sz="86265" autoAdjust="0"/>
  </p:normalViewPr>
  <p:slideViewPr>
    <p:cSldViewPr snapToGrid="0" snapToObjects="1">
      <p:cViewPr varScale="1">
        <p:scale>
          <a:sx n="99" d="100"/>
          <a:sy n="99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5" d="100"/>
          <a:sy n="95" d="100"/>
        </p:scale>
        <p:origin x="251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EA599-9803-B04C-B3FB-2B0E7F02316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DA192-9301-2E4C-82C0-B2B1A3F60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1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AF83-101F-2B48-87AB-16089F66384F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FA43-6C0E-6047-B106-ADAB81A86D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5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&quot;&quot;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VA logo" descr="Logo and Seal for U.S. Department of Veterans Affairs, Office of Information and Technology, Enterprise Program Management Office.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678" y="5625432"/>
            <a:ext cx="3374136" cy="790170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2174240" y="1193195"/>
            <a:ext cx="4355045" cy="858806"/>
          </a:xfrm>
        </p:spPr>
        <p:txBody>
          <a:bodyPr anchor="t">
            <a:noAutofit/>
          </a:bodyPr>
          <a:lstStyle>
            <a:lvl1pPr>
              <a:defRPr sz="3000" cap="all" baseline="0">
                <a:solidFill>
                  <a:srgbClr val="175594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2174875" y="2093070"/>
            <a:ext cx="4354513" cy="374904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2174875" y="2516810"/>
            <a:ext cx="2386584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2174875" y="2977015"/>
            <a:ext cx="4354513" cy="439738"/>
          </a:xfrm>
        </p:spPr>
        <p:txBody>
          <a:bodyPr>
            <a:noAutofit/>
          </a:bodyPr>
          <a:lstStyle>
            <a:lvl1pPr marL="0" indent="0">
              <a:buNone/>
              <a:defRPr lang="en-US" sz="2200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2174875" y="3538413"/>
            <a:ext cx="2980944" cy="2468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Audience Name</a:t>
            </a:r>
          </a:p>
        </p:txBody>
      </p:sp>
      <p:sp>
        <p:nvSpPr>
          <p:cNvPr id="29" name="Month Day, YYYY"/>
          <p:cNvSpPr>
            <a:spLocks noGrp="1"/>
          </p:cNvSpPr>
          <p:nvPr>
            <p:ph type="body" sz="quarter" idx="14" hasCustomPrompt="1"/>
          </p:nvPr>
        </p:nvSpPr>
        <p:spPr>
          <a:xfrm>
            <a:off x="2174875" y="3823013"/>
            <a:ext cx="2989263" cy="265176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Month Day, 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0" y="821720"/>
            <a:ext cx="1106424" cy="11064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&quot;&quot;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630935" y="378460"/>
            <a:ext cx="7891272" cy="6858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1F1F1F"/>
                </a:solidFill>
              </a:defRPr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630935" y="1417320"/>
            <a:ext cx="7891271" cy="4489704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1F1F1F"/>
                </a:solidFill>
              </a:defRPr>
            </a:lvl1pPr>
            <a:lvl2pPr>
              <a:defRPr>
                <a:solidFill>
                  <a:srgbClr val="1F1F1F"/>
                </a:solidFill>
              </a:defRPr>
            </a:lvl2pPr>
            <a:lvl3pPr>
              <a:defRPr>
                <a:solidFill>
                  <a:srgbClr val="1F1F1F"/>
                </a:solidFill>
              </a:defRPr>
            </a:lvl3pPr>
            <a:lvl4pPr>
              <a:defRPr>
                <a:solidFill>
                  <a:srgbClr val="1F1F1F"/>
                </a:solidFill>
              </a:defRPr>
            </a:lvl4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6457950" y="6028289"/>
            <a:ext cx="20574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3"/>
          </p:nvPr>
        </p:nvSpPr>
        <p:spPr>
          <a:xfrm>
            <a:off x="3028950" y="6028289"/>
            <a:ext cx="3086100" cy="365125"/>
          </a:xfrm>
        </p:spPr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pic>
        <p:nvPicPr>
          <p:cNvPr id="9" name="Footer" descr="&quot;&quot;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&quot;&quot;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630936" y="374904"/>
            <a:ext cx="7891272" cy="686924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1F1F1F"/>
                </a:solidFill>
              </a:defRPr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Heading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630238" y="1202068"/>
            <a:ext cx="7891272" cy="41148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1" kern="1200" baseline="0" dirty="0" smtClean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Heading, 22pt Calibri Bold (Color: RGB 33, 33, 33)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630238" y="1617161"/>
            <a:ext cx="7891462" cy="199339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mbriaMath" charset="0"/>
              <a:buChar char="⎯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Heading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30238" y="3634948"/>
            <a:ext cx="7891272" cy="41148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1" kern="1200" baseline="0" dirty="0" smtClean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Heading, 22pt Calibri Bold (Color: RGB 33, 33, 33)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630238" y="4054879"/>
            <a:ext cx="7891462" cy="199339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mbriaMath" charset="0"/>
              <a:buChar char="⎯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pic>
        <p:nvPicPr>
          <p:cNvPr id="11" name="Footer" descr="&quot;&quot;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&quot;&quot;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628650" y="374904"/>
            <a:ext cx="7886700" cy="685800"/>
          </a:xfrm>
        </p:spPr>
        <p:txBody>
          <a:bodyPr>
            <a:noAutofit/>
          </a:bodyPr>
          <a:lstStyle/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5" name="Heading 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210813"/>
            <a:ext cx="3776472" cy="640080"/>
          </a:xfrm>
        </p:spPr>
        <p:txBody>
          <a:bodyPr anchor="b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 sz="22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Heading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628650" y="1864926"/>
            <a:ext cx="3776472" cy="38115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Heading 2"/>
          <p:cNvSpPr>
            <a:spLocks noGrp="1"/>
          </p:cNvSpPr>
          <p:nvPr>
            <p:ph type="body" sz="quarter" idx="14" hasCustomPrompt="1"/>
          </p:nvPr>
        </p:nvSpPr>
        <p:spPr>
          <a:xfrm>
            <a:off x="4738878" y="1210813"/>
            <a:ext cx="3776472" cy="640080"/>
          </a:xfrm>
        </p:spPr>
        <p:txBody>
          <a:bodyPr anchor="b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 sz="22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Heading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738878" y="1864926"/>
            <a:ext cx="3776472" cy="38115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pic>
        <p:nvPicPr>
          <p:cNvPr id="11" name="Footer" descr="&quot;&quot;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 descr="&quot;&quot;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6457950" y="6028289"/>
            <a:ext cx="20574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3"/>
          </p:nvPr>
        </p:nvSpPr>
        <p:spPr>
          <a:xfrm>
            <a:off x="3028950" y="6028289"/>
            <a:ext cx="3086100" cy="365125"/>
          </a:xfrm>
        </p:spPr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pic>
        <p:nvPicPr>
          <p:cNvPr id="9" name="Footer" descr="&quot;&quot;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&quot;&quot;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8" name="Call Out"/>
          <p:cNvSpPr>
            <a:spLocks noGrp="1"/>
          </p:cNvSpPr>
          <p:nvPr>
            <p:ph type="title" hasCustomPrompt="1"/>
          </p:nvPr>
        </p:nvSpPr>
        <p:spPr>
          <a:xfrm>
            <a:off x="623888" y="2219026"/>
            <a:ext cx="7886700" cy="1253380"/>
          </a:xfrm>
        </p:spPr>
        <p:txBody>
          <a:bodyPr anchor="ctr">
            <a:noAutofit/>
          </a:bodyPr>
          <a:lstStyle>
            <a:lvl1pPr algn="ctr">
              <a:defRPr sz="3600" b="1" i="0" baseline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Call out slide: Important Information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pic>
        <p:nvPicPr>
          <p:cNvPr id="7" name="Footer" descr="&quot;&quot;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9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 descr="&quot;&quot;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623888" y="2219026"/>
            <a:ext cx="7886700" cy="1253380"/>
          </a:xfrm>
        </p:spPr>
        <p:txBody>
          <a:bodyPr anchor="ctr">
            <a:noAutofit/>
          </a:bodyPr>
          <a:lstStyle>
            <a:lvl1pPr algn="ctr">
              <a:defRPr sz="36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Transition Slide Title Size 36pt,</a:t>
            </a:r>
            <a:br>
              <a:rPr lang="en-US" dirty="0"/>
            </a:br>
            <a:r>
              <a:rPr lang="en-US" dirty="0"/>
              <a:t>Calibri Bold (Color: RGB 33,33,33)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&quot;&quot;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Questions?"/>
          <p:cNvSpPr>
            <a:spLocks noGrp="1"/>
          </p:cNvSpPr>
          <p:nvPr>
            <p:ph type="title" hasCustomPrompt="1"/>
          </p:nvPr>
        </p:nvSpPr>
        <p:spPr>
          <a:xfrm>
            <a:off x="623888" y="2219026"/>
            <a:ext cx="7886700" cy="1253380"/>
          </a:xfrm>
        </p:spPr>
        <p:txBody>
          <a:bodyPr anchor="ctr">
            <a:noAutofit/>
          </a:bodyPr>
          <a:lstStyle>
            <a:lvl1pPr algn="ctr">
              <a:defRPr sz="40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6457950" y="6028289"/>
            <a:ext cx="20574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 descr="&quot;&quot;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Questions?"/>
          <p:cNvSpPr>
            <a:spLocks noGrp="1"/>
          </p:cNvSpPr>
          <p:nvPr>
            <p:ph type="title" hasCustomPrompt="1"/>
          </p:nvPr>
        </p:nvSpPr>
        <p:spPr>
          <a:xfrm>
            <a:off x="628650" y="1024604"/>
            <a:ext cx="7886700" cy="1325563"/>
          </a:xfrm>
        </p:spPr>
        <p:txBody>
          <a:bodyPr>
            <a:noAutofit/>
          </a:bodyPr>
          <a:lstStyle>
            <a:lvl1pPr algn="ctr">
              <a:defRPr sz="40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628650" y="2349500"/>
            <a:ext cx="7886700" cy="2540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28650" y="374904"/>
            <a:ext cx="78867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Size 28pt, Calibri Bold (Color: RGB 33,33,33)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body" idx="1"/>
          </p:nvPr>
        </p:nvSpPr>
        <p:spPr>
          <a:xfrm>
            <a:off x="630936" y="1416052"/>
            <a:ext cx="7886700" cy="448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6457950" y="60282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3"/>
          </p:nvPr>
        </p:nvSpPr>
        <p:spPr>
          <a:xfrm>
            <a:off x="3028950" y="60282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88432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62" r:id="rId2"/>
    <p:sldLayoutId id="2147483707" r:id="rId3"/>
    <p:sldLayoutId id="2147483708" r:id="rId4"/>
    <p:sldLayoutId id="2147483699" r:id="rId5"/>
    <p:sldLayoutId id="2147483702" r:id="rId6"/>
    <p:sldLayoutId id="2147483700" r:id="rId7"/>
    <p:sldLayoutId id="2147483704" r:id="rId8"/>
    <p:sldLayoutId id="214748370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1F1F1F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1F1F1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2400" kern="1200">
          <a:solidFill>
            <a:srgbClr val="1F1F1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F1F1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»"/>
        <a:defRPr sz="2400" kern="1200">
          <a:solidFill>
            <a:srgbClr val="1F1F1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aww.onevaea.wpi.webops.va.gov/veams-sa-explor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74239" y="1193195"/>
            <a:ext cx="6490075" cy="858806"/>
          </a:xfrm>
        </p:spPr>
        <p:txBody>
          <a:bodyPr/>
          <a:lstStyle/>
          <a:p>
            <a:r>
              <a:rPr lang="en-US" dirty="0"/>
              <a:t>VEAMS System architect explorer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74875" y="2932519"/>
            <a:ext cx="6489440" cy="374904"/>
          </a:xfrm>
        </p:spPr>
        <p:txBody>
          <a:bodyPr/>
          <a:lstStyle/>
          <a:p>
            <a:r>
              <a:rPr lang="en-US" dirty="0"/>
              <a:t>EPMO/DMD/Architecture Engineering Services</a:t>
            </a:r>
          </a:p>
          <a:p>
            <a:r>
              <a:rPr lang="en-US" dirty="0"/>
              <a:t>Tools Team</a:t>
            </a:r>
          </a:p>
          <a:p>
            <a:r>
              <a:rPr lang="en-US" sz="1400" dirty="0"/>
              <a:t>February 01</a:t>
            </a:r>
            <a:r>
              <a:rPr lang="en-US" sz="1400" baseline="30000" dirty="0"/>
              <a:t>st</a:t>
            </a:r>
            <a:r>
              <a:rPr lang="en-US" sz="1400" dirty="0"/>
              <a:t>, 2019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5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CB2A-EEC0-4F5F-BC93-BADFFA56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 Explorer?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6FFE-CCEC-4A57-BEC4-E3D76748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417320"/>
            <a:ext cx="8282059" cy="4489704"/>
          </a:xfrm>
        </p:spPr>
        <p:txBody>
          <a:bodyPr/>
          <a:lstStyle/>
          <a:p>
            <a:r>
              <a:rPr lang="en-US" dirty="0"/>
              <a:t>An AES custom developed capability that provides access to the SA content</a:t>
            </a:r>
          </a:p>
          <a:p>
            <a:r>
              <a:rPr lang="en-US" dirty="0"/>
              <a:t>Key Features/Characteristics:</a:t>
            </a:r>
          </a:p>
          <a:p>
            <a:pPr lvl="1"/>
            <a:r>
              <a:rPr lang="en-US" dirty="0"/>
              <a:t>REAL-TIME content</a:t>
            </a:r>
          </a:p>
          <a:p>
            <a:pPr lvl="2"/>
            <a:r>
              <a:rPr lang="en-US" sz="2000" dirty="0"/>
              <a:t>Once saved in SA, the content is immediately available for viewing</a:t>
            </a:r>
          </a:p>
          <a:p>
            <a:pPr lvl="1"/>
            <a:r>
              <a:rPr lang="en-US" dirty="0"/>
              <a:t>Access is READ-ONLY</a:t>
            </a:r>
          </a:p>
          <a:p>
            <a:pPr lvl="1"/>
            <a:r>
              <a:rPr lang="en-US" dirty="0"/>
              <a:t>Accessed via web browser</a:t>
            </a:r>
          </a:p>
          <a:p>
            <a:pPr lvl="2"/>
            <a:r>
              <a:rPr lang="en-US" sz="2000" dirty="0"/>
              <a:t>No need to go through the SA thick client or CAG</a:t>
            </a:r>
          </a:p>
          <a:p>
            <a:pPr lvl="2"/>
            <a:r>
              <a:rPr lang="en-US" sz="2000" dirty="0"/>
              <a:t>Seamless integration with the VA EA web site</a:t>
            </a:r>
          </a:p>
          <a:p>
            <a:pPr lvl="1"/>
            <a:r>
              <a:rPr lang="en-US" dirty="0"/>
              <a:t>Any one with VA Network Access can view the SA content </a:t>
            </a:r>
          </a:p>
          <a:p>
            <a:pPr lvl="2"/>
            <a:r>
              <a:rPr lang="en-US" sz="2000" dirty="0"/>
              <a:t>No need for any special authentication or e9957 process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347D8-241C-4AAA-8DF6-0F596A8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6045-68F8-4D20-BE71-8438F88899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67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2" y="1092200"/>
            <a:ext cx="8464298" cy="4489704"/>
          </a:xfrm>
        </p:spPr>
        <p:txBody>
          <a:bodyPr/>
          <a:lstStyle/>
          <a:p>
            <a:r>
              <a:rPr lang="en-US" dirty="0"/>
              <a:t>View all SA Encyclopedias/Workspaces from one location</a:t>
            </a:r>
          </a:p>
          <a:p>
            <a:r>
              <a:rPr lang="en-US" dirty="0"/>
              <a:t>Good mechanism for reviewing/approving SA Content</a:t>
            </a:r>
          </a:p>
          <a:p>
            <a:r>
              <a:rPr lang="en-US" dirty="0"/>
              <a:t>Good audit tool to measure the usage of SA by the AES Stakeholders like FMBT, NCA, VBA</a:t>
            </a:r>
          </a:p>
          <a:p>
            <a:r>
              <a:rPr lang="en-US" dirty="0"/>
              <a:t>Provide capabilities for easy mash-up of contents from different VEAMS stacks. Examples;</a:t>
            </a:r>
          </a:p>
          <a:p>
            <a:pPr lvl="1"/>
            <a:r>
              <a:rPr lang="en-US" sz="2000" dirty="0"/>
              <a:t>Include SA generated System Interface, Data models in the VEAR </a:t>
            </a:r>
          </a:p>
          <a:p>
            <a:pPr lvl="1"/>
            <a:r>
              <a:rPr lang="en-US" sz="2000" dirty="0"/>
              <a:t>Tableau Dashboards displaying SA Models</a:t>
            </a:r>
          </a:p>
          <a:p>
            <a:pPr lvl="2"/>
            <a:r>
              <a:rPr lang="en-US" sz="2000" dirty="0"/>
              <a:t>PLM and Data dashboards can link the SA Models directly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9333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2E3A79-2EF5-4BDF-90F8-B00E9B9EAAAE}"/>
              </a:ext>
            </a:extLst>
          </p:cNvPr>
          <p:cNvSpPr/>
          <p:nvPr/>
        </p:nvSpPr>
        <p:spPr>
          <a:xfrm>
            <a:off x="1190223" y="2528732"/>
            <a:ext cx="2066424" cy="548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060F-6BD8-4691-B71B-6A622FE0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under the hood?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0162-E2A2-46AA-B9A5-CC74053E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6F2D-BC42-4148-8AA0-E076E30EAA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ED6D1-E062-47F9-935A-07FB8F882000}"/>
              </a:ext>
            </a:extLst>
          </p:cNvPr>
          <p:cNvSpPr/>
          <p:nvPr/>
        </p:nvSpPr>
        <p:spPr>
          <a:xfrm>
            <a:off x="856648" y="2030931"/>
            <a:ext cx="2646948" cy="2579570"/>
          </a:xfrm>
          <a:prstGeom prst="roundRect">
            <a:avLst>
              <a:gd name="adj" fmla="val 77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B91AC8F-9897-4BDB-ADE3-2B20535254DC}"/>
              </a:ext>
            </a:extLst>
          </p:cNvPr>
          <p:cNvSpPr/>
          <p:nvPr/>
        </p:nvSpPr>
        <p:spPr>
          <a:xfrm>
            <a:off x="1487102" y="3468633"/>
            <a:ext cx="1472665" cy="100102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 Repository</a:t>
            </a:r>
          </a:p>
          <a:p>
            <a:pPr algn="ctr"/>
            <a:r>
              <a:rPr lang="en-US" sz="1400" dirty="0"/>
              <a:t>(SQL Server)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27C16-97FE-4A33-8275-5C0A14DB5C46}"/>
              </a:ext>
            </a:extLst>
          </p:cNvPr>
          <p:cNvSpPr/>
          <p:nvPr/>
        </p:nvSpPr>
        <p:spPr>
          <a:xfrm>
            <a:off x="1068404" y="2615361"/>
            <a:ext cx="2066424" cy="548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CC411A-31A5-4723-A3D5-59AA9B393149}"/>
              </a:ext>
            </a:extLst>
          </p:cNvPr>
          <p:cNvSpPr/>
          <p:nvPr/>
        </p:nvSpPr>
        <p:spPr>
          <a:xfrm>
            <a:off x="962526" y="2701989"/>
            <a:ext cx="2066424" cy="6572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Encyclopedias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9AE4A-D246-4C79-8CA3-2D041DA97A69}"/>
              </a:ext>
            </a:extLst>
          </p:cNvPr>
          <p:cNvSpPr/>
          <p:nvPr/>
        </p:nvSpPr>
        <p:spPr>
          <a:xfrm>
            <a:off x="1029904" y="3077372"/>
            <a:ext cx="616017" cy="175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BC05E6-5C31-490A-AAE4-736812C81717}"/>
              </a:ext>
            </a:extLst>
          </p:cNvPr>
          <p:cNvSpPr/>
          <p:nvPr/>
        </p:nvSpPr>
        <p:spPr>
          <a:xfrm>
            <a:off x="1702168" y="3084287"/>
            <a:ext cx="616017" cy="175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30F72-A6ED-4242-859A-8DB8BA8F4BEF}"/>
              </a:ext>
            </a:extLst>
          </p:cNvPr>
          <p:cNvSpPr/>
          <p:nvPr/>
        </p:nvSpPr>
        <p:spPr>
          <a:xfrm>
            <a:off x="2375937" y="3084286"/>
            <a:ext cx="616017" cy="175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B80E-E9D6-4C7A-8AB3-364BAF45C118}"/>
              </a:ext>
            </a:extLst>
          </p:cNvPr>
          <p:cNvSpPr txBox="1"/>
          <p:nvPr/>
        </p:nvSpPr>
        <p:spPr>
          <a:xfrm>
            <a:off x="1615542" y="3050513"/>
            <a:ext cx="952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6CA20E-B0DD-4071-BA05-A178805BE7A2}"/>
              </a:ext>
            </a:extLst>
          </p:cNvPr>
          <p:cNvSpPr/>
          <p:nvPr/>
        </p:nvSpPr>
        <p:spPr>
          <a:xfrm>
            <a:off x="3368842" y="3773103"/>
            <a:ext cx="1106905" cy="462013"/>
          </a:xfrm>
          <a:prstGeom prst="rightArrow">
            <a:avLst>
              <a:gd name="adj1" fmla="val 7083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JDBC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CC5C59-62C7-42DA-9E2E-32057C0F1BBC}"/>
              </a:ext>
            </a:extLst>
          </p:cNvPr>
          <p:cNvSpPr/>
          <p:nvPr/>
        </p:nvSpPr>
        <p:spPr>
          <a:xfrm>
            <a:off x="4475747" y="1915426"/>
            <a:ext cx="2464068" cy="2993458"/>
          </a:xfrm>
          <a:prstGeom prst="roundRect">
            <a:avLst>
              <a:gd name="adj" fmla="val 697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Source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82A3BC-153F-4F11-B4FE-83EB57980168}"/>
              </a:ext>
            </a:extLst>
          </p:cNvPr>
          <p:cNvSpPr/>
          <p:nvPr/>
        </p:nvSpPr>
        <p:spPr>
          <a:xfrm>
            <a:off x="4745254" y="3924914"/>
            <a:ext cx="1925053" cy="462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Access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76498-212F-4484-84BE-37C72212312C}"/>
              </a:ext>
            </a:extLst>
          </p:cNvPr>
          <p:cNvSpPr/>
          <p:nvPr/>
        </p:nvSpPr>
        <p:spPr>
          <a:xfrm>
            <a:off x="4745254" y="2507126"/>
            <a:ext cx="1925053" cy="462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912498-3180-49FF-9985-EDF60E4491EF}"/>
              </a:ext>
            </a:extLst>
          </p:cNvPr>
          <p:cNvSpPr/>
          <p:nvPr/>
        </p:nvSpPr>
        <p:spPr>
          <a:xfrm>
            <a:off x="4745254" y="3164001"/>
            <a:ext cx="1925053" cy="462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Logic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DB7171-AF04-4A02-8B4D-A9331349E463}"/>
              </a:ext>
            </a:extLst>
          </p:cNvPr>
          <p:cNvSpPr/>
          <p:nvPr/>
        </p:nvSpPr>
        <p:spPr>
          <a:xfrm>
            <a:off x="6805061" y="2528732"/>
            <a:ext cx="1106905" cy="462013"/>
          </a:xfrm>
          <a:prstGeom prst="rightArrow">
            <a:avLst>
              <a:gd name="adj1" fmla="val 7083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F4EF8A0-38D1-4534-858D-661D256025CB}"/>
              </a:ext>
            </a:extLst>
          </p:cNvPr>
          <p:cNvSpPr/>
          <p:nvPr/>
        </p:nvSpPr>
        <p:spPr>
          <a:xfrm>
            <a:off x="7911966" y="2146434"/>
            <a:ext cx="1145407" cy="1025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 EA Web Site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A1DF6B-C0AB-404B-83D2-6D5DF29189A9}"/>
              </a:ext>
            </a:extLst>
          </p:cNvPr>
          <p:cNvSpPr/>
          <p:nvPr/>
        </p:nvSpPr>
        <p:spPr>
          <a:xfrm>
            <a:off x="5029499" y="4685827"/>
            <a:ext cx="1356561" cy="4084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 (Java Source Control)</a:t>
            </a:r>
          </a:p>
        </p:txBody>
      </p:sp>
    </p:spTree>
    <p:extLst>
      <p:ext uri="{BB962C8B-B14F-4D97-AF65-F5344CB8AC3E}">
        <p14:creationId xmlns:p14="http://schemas.microsoft.com/office/powerpoint/2010/main" val="162950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3E7C-5B4E-4992-8760-DE371B39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App vs. SA 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676E-5261-4F59-8E9B-DF3C683D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417320"/>
            <a:ext cx="7891271" cy="709863"/>
          </a:xfrm>
        </p:spPr>
        <p:txBody>
          <a:bodyPr/>
          <a:lstStyle/>
          <a:p>
            <a:r>
              <a:rPr lang="en-US" dirty="0"/>
              <a:t>This app is meant to complement XT functionality not override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E399-9B56-432E-8A8E-5619D56B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5970-6D70-4CF0-9C08-3A110C796A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BEDF76-7D3C-4D5F-9573-32AADD6E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58561"/>
              </p:ext>
            </p:extLst>
          </p:nvPr>
        </p:nvGraphicFramePr>
        <p:xfrm>
          <a:off x="859856" y="2234398"/>
          <a:ext cx="765549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161">
                  <a:extLst>
                    <a:ext uri="{9D8B030D-6E8A-4147-A177-3AD203B41FA5}">
                      <a16:colId xmlns:a16="http://schemas.microsoft.com/office/drawing/2014/main" val="4185913564"/>
                    </a:ext>
                  </a:extLst>
                </a:gridCol>
                <a:gridCol w="1915427">
                  <a:extLst>
                    <a:ext uri="{9D8B030D-6E8A-4147-A177-3AD203B41FA5}">
                      <a16:colId xmlns:a16="http://schemas.microsoft.com/office/drawing/2014/main" val="2169989585"/>
                    </a:ext>
                  </a:extLst>
                </a:gridCol>
                <a:gridCol w="1411905">
                  <a:extLst>
                    <a:ext uri="{9D8B030D-6E8A-4147-A177-3AD203B41FA5}">
                      <a16:colId xmlns:a16="http://schemas.microsoft.com/office/drawing/2014/main" val="46446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VEAMS SA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 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Create/Edit SA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Apply Role Based Access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7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 interactive models/drill downs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6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View all Encyclopedias/Work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JSON Based custom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May 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PDF 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May 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B58E-06F8-4852-8F30-C84BBFB7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knows this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7DB7-7A84-410F-9038-310AA7C2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Seelam(</a:t>
            </a:r>
            <a:r>
              <a:rPr lang="en-US" b="1" i="1" dirty="0"/>
              <a:t>the Magician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Open Source Stack – Java Development</a:t>
            </a:r>
          </a:p>
          <a:p>
            <a:pPr lvl="1"/>
            <a:r>
              <a:rPr lang="en-US" dirty="0"/>
              <a:t>Feasibility on the App side</a:t>
            </a:r>
          </a:p>
          <a:p>
            <a:r>
              <a:rPr lang="en-US" dirty="0"/>
              <a:t>David Rice (</a:t>
            </a:r>
            <a:r>
              <a:rPr lang="en-US" b="1" i="1" dirty="0"/>
              <a:t>Man with the answers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Anything SA related, particularly custom SA Queries</a:t>
            </a:r>
          </a:p>
          <a:p>
            <a:pPr lvl="1"/>
            <a:r>
              <a:rPr lang="en-US" dirty="0"/>
              <a:t>Feasibility on the SA side </a:t>
            </a:r>
          </a:p>
          <a:p>
            <a:pPr lvl="1"/>
            <a:r>
              <a:rPr lang="en-US" dirty="0"/>
              <a:t>Best Practices - what to do and what not to do</a:t>
            </a:r>
          </a:p>
          <a:p>
            <a:r>
              <a:rPr lang="en-US" dirty="0"/>
              <a:t>Hafiz Rahman (</a:t>
            </a:r>
            <a:r>
              <a:rPr lang="en-US" b="1" i="1" dirty="0"/>
              <a:t>Who makes things happen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AITC support</a:t>
            </a:r>
          </a:p>
          <a:p>
            <a:pPr lvl="1"/>
            <a:r>
              <a:rPr lang="en-US" dirty="0"/>
              <a:t>SA &amp; SQL Server  </a:t>
            </a:r>
          </a:p>
          <a:p>
            <a:r>
              <a:rPr lang="en-US" dirty="0"/>
              <a:t>Sagar Patel (</a:t>
            </a:r>
            <a:r>
              <a:rPr lang="en-US" b="1" i="1" dirty="0"/>
              <a:t>Man with the final touch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Web Site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052A5-8ECB-4766-9E42-B8B9F75F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3DE9-FA63-4E77-BA61-0EFA7441FC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90907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86EA-5CD6-4B2C-907B-43DDBEFF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3AB7-CFAA-40E2-A8BB-F86B969B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47DC-D0B6-4CDE-BA12-01B0762DC8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BF836-949E-4AB2-AC60-5390FF1F2DF3}"/>
              </a:ext>
            </a:extLst>
          </p:cNvPr>
          <p:cNvSpPr/>
          <p:nvPr/>
        </p:nvSpPr>
        <p:spPr>
          <a:xfrm>
            <a:off x="1559293" y="3105835"/>
            <a:ext cx="667993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https://vaww.onevaea.wpi.webops.va.gov/veams-sa-explorer/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ED71-8D59-4FB8-A896-046FAE9E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0414-ED6B-4ACE-8987-2D531A89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PDF Printing</a:t>
            </a:r>
          </a:p>
          <a:p>
            <a:r>
              <a:rPr lang="en-US" dirty="0"/>
              <a:t>Discuss the approaches for displaying SA Definitions</a:t>
            </a:r>
          </a:p>
          <a:p>
            <a:r>
              <a:rPr lang="en-US" dirty="0"/>
              <a:t>Discuss the web presence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D3A1-F2F6-40DA-9725-ACF5EE1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A479-D9FF-4883-9819-E4DD974BAF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02829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I&amp;T Division PPT Layou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c82aa44-7d27-46d2-8bdf-993f6081cfd3">SUHEF7PYH7YQ-563650848-35</_dlc_DocId>
    <_dlc_DocIdUrl xmlns="dc82aa44-7d27-46d2-8bdf-993f6081cfd3">
      <Url>https://vaww.vashare.oit.va.gov/sites/OneVaEa/_layouts/15/DocIdRedir.aspx?ID=SUHEF7PYH7YQ-563650848-35</Url>
      <Description>SUHEF7PYH7YQ-563650848-35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9ACD948215645B18EC06960B57B43" ma:contentTypeVersion="0" ma:contentTypeDescription="Create a new document." ma:contentTypeScope="" ma:versionID="a82f653f6bdb962e1ea5d2d3c360e409">
  <xsd:schema xmlns:xsd="http://www.w3.org/2001/XMLSchema" xmlns:xs="http://www.w3.org/2001/XMLSchema" xmlns:p="http://schemas.microsoft.com/office/2006/metadata/properties" xmlns:ns2="dc82aa44-7d27-46d2-8bdf-993f6081cfd3" targetNamespace="http://schemas.microsoft.com/office/2006/metadata/properties" ma:root="true" ma:fieldsID="b7b8c0ce348a6fdf98bc2b86f2abb9c1" ns2:_="">
    <xsd:import namespace="dc82aa44-7d27-46d2-8bdf-993f6081cfd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82aa44-7d27-46d2-8bdf-993f6081cfd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BD1F5-A58F-49CC-8E5A-E7C6BDE7878B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dc82aa44-7d27-46d2-8bdf-993f6081cf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893A97-3811-4DB1-8B23-030E72B5AC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CFD80D-B0A7-48C9-95F3-B1882252A41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93BD2E0-18A1-4B48-9D9E-1BC1AC3DA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82aa44-7d27-46d2-8bdf-993f6081c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443</Words>
  <Application>Microsoft Office PowerPoint</Application>
  <PresentationFormat>On-screen Show (4:3)</PresentationFormat>
  <Paragraphs>103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.AppleSystemUIFont</vt:lpstr>
      <vt:lpstr>Arial</vt:lpstr>
      <vt:lpstr>Calibri</vt:lpstr>
      <vt:lpstr>CambriaMath</vt:lpstr>
      <vt:lpstr>OI&amp;T Division PPT Layout</vt:lpstr>
      <vt:lpstr>VEAMS System architect explorer</vt:lpstr>
      <vt:lpstr>What is SA Explorer?</vt:lpstr>
      <vt:lpstr>Potential Uses</vt:lpstr>
      <vt:lpstr>What is under the hood?</vt:lpstr>
      <vt:lpstr>This App vs. SA XT</vt:lpstr>
      <vt:lpstr>Who knows this stuff?</vt:lpstr>
      <vt:lpstr>Demo</vt:lpstr>
      <vt:lpstr>Next Steps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OIT EPMO DMD PowerPoint Presentation no watermarks</dc:title>
  <dc:creator>U.S. Department of Veterans Affairs, Office of Information and Technology</dc:creator>
  <cp:keywords>PPT, OIT, EPMO, Enterprise Program Management Office, presentation, Office of Information and Technology</cp:keywords>
  <dc:description>OIT20171010</dc:description>
  <cp:lastModifiedBy>Divi, Kamalakar (Insignia Technology Services)</cp:lastModifiedBy>
  <cp:revision>253</cp:revision>
  <cp:lastPrinted>2017-03-28T14:15:43Z</cp:lastPrinted>
  <dcterms:created xsi:type="dcterms:W3CDTF">2017-03-15T17:05:18Z</dcterms:created>
  <dcterms:modified xsi:type="dcterms:W3CDTF">2019-02-01T13:54:28Z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16ede0ec-44bd-44be-85e6-9b9c30a844a1</vt:lpwstr>
  </property>
  <property fmtid="{D5CDD505-2E9C-101B-9397-08002B2CF9AE}" pid="3" name="ContentTypeId">
    <vt:lpwstr>0x010100FAB9ACD948215645B18EC06960B57B43</vt:lpwstr>
  </property>
</Properties>
</file>