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4" r:id="rId4"/>
    <p:sldId id="257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5074F-50A8-4DD4-B149-72A9026BD6E3}" type="datetimeFigureOut">
              <a:rPr lang="en-US" smtClean="0"/>
              <a:t>5/14/2015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F2AD0-03B2-42FD-BB43-5DF11F0EF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609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5074F-50A8-4DD4-B149-72A9026BD6E3}" type="datetimeFigureOut">
              <a:rPr lang="en-US" smtClean="0"/>
              <a:t>5/14/2015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F2AD0-03B2-42FD-BB43-5DF11F0EF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546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5074F-50A8-4DD4-B149-72A9026BD6E3}" type="datetimeFigureOut">
              <a:rPr lang="en-US" smtClean="0"/>
              <a:t>5/14/2015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F2AD0-03B2-42FD-BB43-5DF11F0EF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422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5074F-50A8-4DD4-B149-72A9026BD6E3}" type="datetimeFigureOut">
              <a:rPr lang="en-US" smtClean="0"/>
              <a:t>5/14/2015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F2AD0-03B2-42FD-BB43-5DF11F0EF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582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5074F-50A8-4DD4-B149-72A9026BD6E3}" type="datetimeFigureOut">
              <a:rPr lang="en-US" smtClean="0"/>
              <a:t>5/14/2015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F2AD0-03B2-42FD-BB43-5DF11F0EF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810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5074F-50A8-4DD4-B149-72A9026BD6E3}" type="datetimeFigureOut">
              <a:rPr lang="en-US" smtClean="0"/>
              <a:t>5/14/2015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F2AD0-03B2-42FD-BB43-5DF11F0EF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669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5074F-50A8-4DD4-B149-72A9026BD6E3}" type="datetimeFigureOut">
              <a:rPr lang="en-US" smtClean="0"/>
              <a:t>5/14/2015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F2AD0-03B2-42FD-BB43-5DF11F0EF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039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5074F-50A8-4DD4-B149-72A9026BD6E3}" type="datetimeFigureOut">
              <a:rPr lang="en-US" smtClean="0"/>
              <a:t>5/14/2015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F2AD0-03B2-42FD-BB43-5DF11F0EF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816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5074F-50A8-4DD4-B149-72A9026BD6E3}" type="datetimeFigureOut">
              <a:rPr lang="en-US" smtClean="0"/>
              <a:t>5/14/2015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F2AD0-03B2-42FD-BB43-5DF11F0EF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444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5074F-50A8-4DD4-B149-72A9026BD6E3}" type="datetimeFigureOut">
              <a:rPr lang="en-US" smtClean="0"/>
              <a:t>5/14/2015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F2AD0-03B2-42FD-BB43-5DF11F0EF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942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5074F-50A8-4DD4-B149-72A9026BD6E3}" type="datetimeFigureOut">
              <a:rPr lang="en-US" smtClean="0"/>
              <a:t>5/14/2015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F2AD0-03B2-42FD-BB43-5DF11F0EF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144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E5074F-50A8-4DD4-B149-72A9026BD6E3}" type="datetimeFigureOut">
              <a:rPr lang="en-US" smtClean="0"/>
              <a:t>5/14/2015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5F2AD0-03B2-42FD-BB43-5DF11F0EF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387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72485" y="1882216"/>
            <a:ext cx="9144000" cy="2387600"/>
          </a:xfrm>
        </p:spPr>
        <p:txBody>
          <a:bodyPr/>
          <a:lstStyle/>
          <a:p>
            <a:r>
              <a:rPr lang="en-US" dirty="0" smtClean="0"/>
              <a:t>Exploiting Social Networks to Improve Recommendations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059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9107" y="235256"/>
            <a:ext cx="10728101" cy="621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latin typeface="+mj-lt"/>
                <a:ea typeface="+mj-ea"/>
                <a:cs typeface="+mj-cs"/>
              </a:rPr>
              <a:t>Research Plan</a:t>
            </a:r>
            <a:endParaRPr lang="en-US" sz="5400" dirty="0">
              <a:latin typeface="+mj-lt"/>
              <a:ea typeface="+mj-ea"/>
              <a:cs typeface="+mj-cs"/>
            </a:endParaRPr>
          </a:p>
          <a:p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000" i="1" dirty="0" smtClean="0"/>
              <a:t>Hypothesis</a:t>
            </a:r>
            <a:r>
              <a:rPr lang="en-US" sz="4000" dirty="0" smtClean="0"/>
              <a:t>: </a:t>
            </a:r>
            <a:br>
              <a:rPr lang="en-US" sz="4000" dirty="0" smtClean="0"/>
            </a:br>
            <a:r>
              <a:rPr lang="en-US" sz="4000" dirty="0" smtClean="0"/>
              <a:t>People with more friends are more influential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40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000" dirty="0" smtClean="0"/>
              <a:t>Weight </a:t>
            </a:r>
            <a:r>
              <a:rPr lang="en-US" sz="4000" dirty="0" err="1" smtClean="0"/>
              <a:t>kNN</a:t>
            </a:r>
            <a:r>
              <a:rPr lang="en-US" sz="4000" dirty="0" smtClean="0"/>
              <a:t> votes by network degree so that predicted ratings/recommendations reflect this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4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000" dirty="0" smtClean="0"/>
              <a:t>Compare to other recommenders using RMSE to measure accuracy</a:t>
            </a:r>
            <a:endParaRPr 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1980212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err="1"/>
              <a:t>kNN</a:t>
            </a:r>
            <a:r>
              <a:rPr lang="en-US" sz="5400" dirty="0"/>
              <a:t> Recommender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485623"/>
            <a:ext cx="10515600" cy="3691340"/>
          </a:xfrm>
        </p:spPr>
        <p:txBody>
          <a:bodyPr/>
          <a:lstStyle/>
          <a:p>
            <a:pPr marL="0" indent="0" algn="ctr">
              <a:buNone/>
            </a:pPr>
            <a:r>
              <a:rPr lang="en-US" sz="4000" dirty="0" smtClean="0"/>
              <a:t>Each </a:t>
            </a:r>
            <a:r>
              <a:rPr lang="en-US" sz="4000" dirty="0"/>
              <a:t>unobserved rating is predicted as the </a:t>
            </a:r>
            <a:r>
              <a:rPr lang="en-US" sz="4000" dirty="0">
                <a:solidFill>
                  <a:srgbClr val="C00000"/>
                </a:solidFill>
              </a:rPr>
              <a:t>(weighted)</a:t>
            </a:r>
            <a:r>
              <a:rPr lang="en-US" sz="4000" dirty="0"/>
              <a:t> average of the </a:t>
            </a:r>
            <a:r>
              <a:rPr lang="en-US" sz="4000" i="1" dirty="0"/>
              <a:t>k</a:t>
            </a:r>
            <a:r>
              <a:rPr lang="en-US" sz="4000" dirty="0"/>
              <a:t> nearest neighbors (using Euclidean distance)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019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Collaborative  </a:t>
            </a:r>
            <a:r>
              <a:rPr lang="en-US" dirty="0" smtClean="0"/>
              <a:t>Filtering / Matrix </a:t>
            </a:r>
            <a:r>
              <a:rPr lang="en-US" dirty="0" smtClean="0"/>
              <a:t>Factorization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96964"/>
            <a:ext cx="10817179" cy="5358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857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 smtClean="0"/>
              <a:t>Issues and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137" y="1690688"/>
            <a:ext cx="11332335" cy="4980567"/>
          </a:xfrm>
        </p:spPr>
        <p:txBody>
          <a:bodyPr>
            <a:normAutofit lnSpcReduction="10000"/>
          </a:bodyPr>
          <a:lstStyle/>
          <a:p>
            <a:r>
              <a:rPr lang="en-US" sz="3200" dirty="0" smtClean="0"/>
              <a:t>Size of dataset / scalability</a:t>
            </a:r>
          </a:p>
          <a:p>
            <a:pPr lvl="1"/>
            <a:r>
              <a:rPr lang="en-US" sz="2800" dirty="0" smtClean="0"/>
              <a:t>1.6 million reviews; 61 thousand businesses; 3 million user friendships</a:t>
            </a:r>
          </a:p>
          <a:p>
            <a:pPr lvl="1"/>
            <a:r>
              <a:rPr lang="en-US" sz="2800" dirty="0" smtClean="0"/>
              <a:t>AZ data was still large: 6.8 thousand users and 7.7 thousand businesses (full ratings matrix would be a little over 53 million cells)</a:t>
            </a:r>
          </a:p>
          <a:p>
            <a:pPr lvl="1"/>
            <a:r>
              <a:rPr lang="en-US" sz="2800" dirty="0" smtClean="0"/>
              <a:t>Took several hours to run collaborative filtering for a single value of k (k=20)</a:t>
            </a:r>
          </a:p>
          <a:p>
            <a:pPr lvl="1"/>
            <a:r>
              <a:rPr lang="en-US" sz="2800" dirty="0" smtClean="0"/>
              <a:t>Took 1.5 hours to run </a:t>
            </a:r>
            <a:r>
              <a:rPr lang="en-US" sz="2800" dirty="0" err="1" smtClean="0"/>
              <a:t>kNN</a:t>
            </a:r>
            <a:r>
              <a:rPr lang="en-US" sz="2800" dirty="0" smtClean="0"/>
              <a:t> for all 18 thousand ratings in the test set</a:t>
            </a:r>
          </a:p>
          <a:p>
            <a:pPr lvl="1"/>
            <a:r>
              <a:rPr lang="en-US" sz="2800" dirty="0" smtClean="0"/>
              <a:t>Dealing with such data in the real world, it would be necessary to use </a:t>
            </a:r>
            <a:r>
              <a:rPr lang="en-US" sz="2800" dirty="0" err="1" smtClean="0"/>
              <a:t>MapReduce</a:t>
            </a:r>
            <a:r>
              <a:rPr lang="en-US" sz="2800" dirty="0" smtClean="0"/>
              <a:t> framework</a:t>
            </a:r>
          </a:p>
          <a:p>
            <a:r>
              <a:rPr lang="en-US" sz="3200" dirty="0" smtClean="0"/>
              <a:t>Incompleteness of dataset – working with a small subset of total data led to inconsistencies (businesses with only 1 or 2 ratings had to be dropped)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676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 smtClean="0"/>
              <a:t>Results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2691" y="1471747"/>
            <a:ext cx="11466643" cy="4936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200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Results Summary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600" dirty="0" smtClean="0"/>
              <a:t>Across the board the log counts performed better than raw counts</a:t>
            </a:r>
          </a:p>
          <a:p>
            <a:endParaRPr lang="en-US" sz="3600" dirty="0" smtClean="0"/>
          </a:p>
          <a:p>
            <a:r>
              <a:rPr lang="en-US" sz="3600" dirty="0" smtClean="0"/>
              <a:t>None of the weights performed better than the </a:t>
            </a:r>
            <a:r>
              <a:rPr lang="en-US" sz="3600" dirty="0" err="1" smtClean="0"/>
              <a:t>unweighted</a:t>
            </a:r>
            <a:r>
              <a:rPr lang="en-US" sz="3600" dirty="0" smtClean="0"/>
              <a:t> </a:t>
            </a:r>
            <a:r>
              <a:rPr lang="en-US" sz="3600" dirty="0" err="1" smtClean="0"/>
              <a:t>kNN</a:t>
            </a:r>
            <a:r>
              <a:rPr lang="en-US" sz="3600" dirty="0" smtClean="0"/>
              <a:t> algorithm</a:t>
            </a:r>
          </a:p>
          <a:p>
            <a:endParaRPr lang="en-US" sz="3600" dirty="0" smtClean="0"/>
          </a:p>
          <a:p>
            <a:r>
              <a:rPr lang="en-US" sz="3600" dirty="0" smtClean="0"/>
              <a:t>Even the bad weighting schemes beat the matrix factorization recommender by about k=8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80336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The takeaway: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8800" dirty="0" smtClean="0"/>
          </a:p>
          <a:p>
            <a:pPr marL="0" indent="0" algn="ctr">
              <a:buNone/>
            </a:pPr>
            <a:r>
              <a:rPr lang="en-US" sz="8800" dirty="0" smtClean="0"/>
              <a:t>Keep </a:t>
            </a:r>
            <a:r>
              <a:rPr lang="en-US" sz="8800" dirty="0"/>
              <a:t>it simple!!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4995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205</Words>
  <Application>Microsoft Office PowerPoint</Application>
  <PresentationFormat>Widescreen</PresentationFormat>
  <Paragraphs>29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Exploiting Social Networks to Improve Recommendations</vt:lpstr>
      <vt:lpstr>PowerPoint Presentation</vt:lpstr>
      <vt:lpstr>kNN Recommender</vt:lpstr>
      <vt:lpstr>Collaborative  Filtering / Matrix Factorization</vt:lpstr>
      <vt:lpstr>Issues and Challenges</vt:lpstr>
      <vt:lpstr>Results</vt:lpstr>
      <vt:lpstr>Results Summary</vt:lpstr>
      <vt:lpstr>The takeaway: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MSD Final Presentation</dc:title>
  <dc:creator>Jeff</dc:creator>
  <cp:lastModifiedBy>Jeff</cp:lastModifiedBy>
  <cp:revision>17</cp:revision>
  <dcterms:created xsi:type="dcterms:W3CDTF">2015-05-13T18:23:32Z</dcterms:created>
  <dcterms:modified xsi:type="dcterms:W3CDTF">2015-05-15T01:36:44Z</dcterms:modified>
</cp:coreProperties>
</file>