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4" r:id="rId2"/>
    <p:sldId id="258" r:id="rId3"/>
    <p:sldId id="259" r:id="rId4"/>
    <p:sldId id="263" r:id="rId5"/>
    <p:sldId id="262" r:id="rId6"/>
    <p:sldId id="260" r:id="rId7"/>
    <p:sldId id="277" r:id="rId8"/>
    <p:sldId id="278" r:id="rId9"/>
    <p:sldId id="279" r:id="rId10"/>
    <p:sldId id="280" r:id="rId11"/>
    <p:sldId id="273" r:id="rId12"/>
    <p:sldId id="274" r:id="rId13"/>
    <p:sldId id="275" r:id="rId14"/>
    <p:sldId id="276" r:id="rId15"/>
    <p:sldId id="281" r:id="rId16"/>
    <p:sldId id="265" r:id="rId17"/>
    <p:sldId id="266" r:id="rId18"/>
    <p:sldId id="267" r:id="rId19"/>
    <p:sldId id="268" r:id="rId20"/>
    <p:sldId id="269" r:id="rId21"/>
    <p:sldId id="270" r:id="rId22"/>
    <p:sldId id="271"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6" autoAdjust="0"/>
    <p:restoredTop sz="82095" autoAdjust="0"/>
  </p:normalViewPr>
  <p:slideViewPr>
    <p:cSldViewPr>
      <p:cViewPr varScale="1">
        <p:scale>
          <a:sx n="92" d="100"/>
          <a:sy n="92" d="100"/>
        </p:scale>
        <p:origin x="-1768"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3860B-93F4-41AB-B5C2-87CD1EFD6ABD}" type="datetimeFigureOut">
              <a:rPr lang="en-US" smtClean="0"/>
              <a:t>5/14/15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6220B-379B-405B-A783-5F293EF1AFFE}" type="slidenum">
              <a:rPr lang="en-US" smtClean="0"/>
              <a:t>‹#›</a:t>
            </a:fld>
            <a:endParaRPr lang="en-US"/>
          </a:p>
        </p:txBody>
      </p:sp>
    </p:spTree>
    <p:extLst>
      <p:ext uri="{BB962C8B-B14F-4D97-AF65-F5344CB8AC3E}">
        <p14:creationId xmlns:p14="http://schemas.microsoft.com/office/powerpoint/2010/main" val="206909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Left:  Skewed Normal Distribution centered between 3.5 and 4. Not surprising after all. </a:t>
            </a:r>
          </a:p>
          <a:p>
            <a:r>
              <a:rPr lang="en-US" sz="1200" kern="1200" dirty="0" smtClean="0">
                <a:solidFill>
                  <a:schemeClr val="tx1"/>
                </a:solidFill>
                <a:effectLst/>
                <a:latin typeface="+mn-lt"/>
                <a:ea typeface="+mn-ea"/>
                <a:cs typeface="+mn-cs"/>
              </a:rPr>
              <a:t>           Better than average restaurants tend to get more customers, thus more reviews. </a:t>
            </a:r>
          </a:p>
          <a:p>
            <a:r>
              <a:rPr lang="en-US" sz="1200" kern="1200" dirty="0" smtClean="0">
                <a:solidFill>
                  <a:schemeClr val="tx1"/>
                </a:solidFill>
                <a:effectLst/>
                <a:latin typeface="+mn-lt"/>
                <a:ea typeface="+mn-ea"/>
                <a:cs typeface="+mn-cs"/>
              </a:rPr>
              <a:t>            Restaurants with perfect ratings are hard to achieve, and relatively rarer to come by</a:t>
            </a:r>
          </a:p>
          <a:p>
            <a:r>
              <a:rPr lang="en-US" sz="1200" kern="1200" dirty="0" smtClean="0">
                <a:solidFill>
                  <a:schemeClr val="tx1"/>
                </a:solidFill>
                <a:effectLst/>
                <a:latin typeface="+mn-lt"/>
                <a:ea typeface="+mn-ea"/>
                <a:cs typeface="+mn-cs"/>
              </a:rPr>
              <a:t>Right: Top three states by number of restaurants reviewed are Arizona, Nevada, and North   Carolina</a:t>
            </a:r>
            <a:r>
              <a:rPr lang="en-US" sz="1200" kern="1200" baseline="0" dirty="0" smtClean="0">
                <a:solidFill>
                  <a:schemeClr val="tx1"/>
                </a:solidFill>
                <a:effectLst/>
                <a:latin typeface="+mn-lt"/>
                <a:ea typeface="+mn-ea"/>
                <a:cs typeface="+mn-cs"/>
              </a:rPr>
              <a:t> w</a:t>
            </a:r>
            <a:r>
              <a:rPr lang="en-US" sz="1200" kern="1200" dirty="0" smtClean="0">
                <a:solidFill>
                  <a:schemeClr val="tx1"/>
                </a:solidFill>
                <a:effectLst/>
                <a:latin typeface="+mn-lt"/>
                <a:ea typeface="+mn-ea"/>
                <a:cs typeface="+mn-cs"/>
              </a:rPr>
              <a:t>here Phoenix, Las Vegas, and Charlotte reside. </a:t>
            </a:r>
          </a:p>
          <a:p>
            <a:endParaRPr lang="en-US" dirty="0"/>
          </a:p>
        </p:txBody>
      </p:sp>
      <p:sp>
        <p:nvSpPr>
          <p:cNvPr id="4" name="Slide Number Placeholder 3"/>
          <p:cNvSpPr>
            <a:spLocks noGrp="1"/>
          </p:cNvSpPr>
          <p:nvPr>
            <p:ph type="sldNum" sz="quarter" idx="10"/>
          </p:nvPr>
        </p:nvSpPr>
        <p:spPr/>
        <p:txBody>
          <a:bodyPr/>
          <a:lstStyle/>
          <a:p>
            <a:fld id="{F446220B-379B-405B-A783-5F293EF1AFFE}" type="slidenum">
              <a:rPr lang="en-US" smtClean="0"/>
              <a:t>1</a:t>
            </a:fld>
            <a:endParaRPr lang="en-US"/>
          </a:p>
        </p:txBody>
      </p:sp>
    </p:spTree>
    <p:extLst>
      <p:ext uri="{BB962C8B-B14F-4D97-AF65-F5344CB8AC3E}">
        <p14:creationId xmlns:p14="http://schemas.microsoft.com/office/powerpoint/2010/main" val="248799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Number of reviews as a function of stars:</a:t>
            </a:r>
          </a:p>
          <a:p>
            <a:r>
              <a:rPr lang="en-US" sz="1200" kern="1200" dirty="0" smtClean="0">
                <a:solidFill>
                  <a:schemeClr val="tx1"/>
                </a:solidFill>
                <a:effectLst/>
                <a:latin typeface="+mn-lt"/>
                <a:ea typeface="+mn-ea"/>
                <a:cs typeface="+mn-cs"/>
              </a:rPr>
              <a:t>A skewed distribution centered around 4 stars, where ratings around 4 stars have lots of outliers. This means lots of restaurants with more than 500 reviews per restaurant. </a:t>
            </a:r>
          </a:p>
          <a:p>
            <a:r>
              <a:rPr lang="en-US" sz="1200" kern="1200" dirty="0" smtClean="0">
                <a:solidFill>
                  <a:schemeClr val="tx1"/>
                </a:solidFill>
                <a:effectLst/>
                <a:latin typeface="+mn-lt"/>
                <a:ea typeface="+mn-ea"/>
                <a:cs typeface="+mn-cs"/>
              </a:rPr>
              <a:t>The most extreme outlier is a 4 star restaurant with 4,578 reviews</a:t>
            </a:r>
          </a:p>
          <a:p>
            <a:r>
              <a:rPr lang="en-US" sz="1200" kern="1200" dirty="0" smtClean="0">
                <a:solidFill>
                  <a:schemeClr val="tx1"/>
                </a:solidFill>
                <a:effectLst/>
                <a:latin typeface="+mn-lt"/>
                <a:ea typeface="+mn-ea"/>
                <a:cs typeface="+mn-cs"/>
              </a:rPr>
              <a:t>Thus if a restaurant is very popular and the number of reviews are just over the roof, the average rating of the restaurant is expected to be 4 stars, plus minus 0.5</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446220B-379B-405B-A783-5F293EF1AFFE}" type="slidenum">
              <a:rPr lang="en-US" smtClean="0"/>
              <a:t>2</a:t>
            </a:fld>
            <a:endParaRPr lang="en-US"/>
          </a:p>
        </p:txBody>
      </p:sp>
    </p:spTree>
    <p:extLst>
      <p:ext uri="{BB962C8B-B14F-4D97-AF65-F5344CB8AC3E}">
        <p14:creationId xmlns:p14="http://schemas.microsoft.com/office/powerpoint/2010/main" val="1528614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graph clearly shows where restaurants with ridiculously number of reviews reside: Greater Las Vegas, NV</a:t>
            </a:r>
          </a:p>
          <a:p>
            <a:endParaRPr lang="en-US" dirty="0" smtClean="0"/>
          </a:p>
          <a:p>
            <a:r>
              <a:rPr lang="en-US" dirty="0" smtClean="0"/>
              <a:t>In fact, all restaurants with more than 1500 reviews reside in Nevada, although Nevada does not have the most number of restaurants reviewed. </a:t>
            </a:r>
          </a:p>
          <a:p>
            <a:endParaRPr lang="en-US" dirty="0"/>
          </a:p>
        </p:txBody>
      </p:sp>
      <p:sp>
        <p:nvSpPr>
          <p:cNvPr id="4" name="Slide Number Placeholder 3"/>
          <p:cNvSpPr>
            <a:spLocks noGrp="1"/>
          </p:cNvSpPr>
          <p:nvPr>
            <p:ph type="sldNum" sz="quarter" idx="10"/>
          </p:nvPr>
        </p:nvSpPr>
        <p:spPr/>
        <p:txBody>
          <a:bodyPr/>
          <a:lstStyle/>
          <a:p>
            <a:fld id="{F446220B-379B-405B-A783-5F293EF1AFFE}" type="slidenum">
              <a:rPr lang="en-US" smtClean="0"/>
              <a:t>3</a:t>
            </a:fld>
            <a:endParaRPr lang="en-US"/>
          </a:p>
        </p:txBody>
      </p:sp>
    </p:spTree>
    <p:extLst>
      <p:ext uri="{BB962C8B-B14F-4D97-AF65-F5344CB8AC3E}">
        <p14:creationId xmlns:p14="http://schemas.microsoft.com/office/powerpoint/2010/main" val="1452893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see a nice parabola-shaped imaginary line connecting average price range across all star ratings from low to high. Between star rating 1 and 4, we see as star ratings goes up, the price generally goes up at a decreasing rate. But when star rating hit 4.5, we observe a dip in average price level that’s on par with star rating 2.5. And when star rating reaches 5, it is almost on par with 3. </a:t>
            </a:r>
          </a:p>
          <a:p>
            <a:r>
              <a:rPr lang="en-US" dirty="0" smtClean="0"/>
              <a:t>It’s interesting to note that the median price level of star rating 5 is at 1, indicating that there are other factors that might affect price level</a:t>
            </a:r>
          </a:p>
          <a:p>
            <a:endParaRPr lang="en-US" dirty="0"/>
          </a:p>
        </p:txBody>
      </p:sp>
      <p:sp>
        <p:nvSpPr>
          <p:cNvPr id="4" name="Slide Number Placeholder 3"/>
          <p:cNvSpPr>
            <a:spLocks noGrp="1"/>
          </p:cNvSpPr>
          <p:nvPr>
            <p:ph type="sldNum" sz="quarter" idx="10"/>
          </p:nvPr>
        </p:nvSpPr>
        <p:spPr/>
        <p:txBody>
          <a:bodyPr/>
          <a:lstStyle/>
          <a:p>
            <a:fld id="{F446220B-379B-405B-A783-5F293EF1AFFE}" type="slidenum">
              <a:rPr lang="en-US" smtClean="0"/>
              <a:t>4</a:t>
            </a:fld>
            <a:endParaRPr lang="en-US"/>
          </a:p>
        </p:txBody>
      </p:sp>
    </p:spTree>
    <p:extLst>
      <p:ext uri="{BB962C8B-B14F-4D97-AF65-F5344CB8AC3E}">
        <p14:creationId xmlns:p14="http://schemas.microsoft.com/office/powerpoint/2010/main" val="1281445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restaurants from outside of the U.S, such as BW, QC, EDH, and ON, tend to have higher average price level, with the exception of RP in Germany, which has both the lowest price both in mean and median.</a:t>
            </a:r>
          </a:p>
          <a:p>
            <a:endParaRPr lang="en-US" dirty="0" smtClean="0"/>
          </a:p>
          <a:p>
            <a:r>
              <a:rPr lang="en-US" dirty="0" smtClean="0"/>
              <a:t>Secondly, East Coast states, such as PA and SC tend to have higher price level than their west coast peers, but still less than their international peers.</a:t>
            </a:r>
          </a:p>
          <a:p>
            <a:endParaRPr lang="en-US" dirty="0" smtClean="0"/>
          </a:p>
          <a:p>
            <a:r>
              <a:rPr lang="en-US" dirty="0" smtClean="0"/>
              <a:t>Thirdly, price level in the South West and Mid-West, such as AZ and WI are on par, while IL is on par with RP from Germany</a:t>
            </a:r>
          </a:p>
          <a:p>
            <a:endParaRPr lang="en-US" dirty="0"/>
          </a:p>
        </p:txBody>
      </p:sp>
      <p:sp>
        <p:nvSpPr>
          <p:cNvPr id="4" name="Slide Number Placeholder 3"/>
          <p:cNvSpPr>
            <a:spLocks noGrp="1"/>
          </p:cNvSpPr>
          <p:nvPr>
            <p:ph type="sldNum" sz="quarter" idx="10"/>
          </p:nvPr>
        </p:nvSpPr>
        <p:spPr/>
        <p:txBody>
          <a:bodyPr/>
          <a:lstStyle/>
          <a:p>
            <a:fld id="{F446220B-379B-405B-A783-5F293EF1AFFE}" type="slidenum">
              <a:rPr lang="en-US" smtClean="0"/>
              <a:t>5</a:t>
            </a:fld>
            <a:endParaRPr lang="en-US"/>
          </a:p>
        </p:txBody>
      </p:sp>
    </p:spTree>
    <p:extLst>
      <p:ext uri="{BB962C8B-B14F-4D97-AF65-F5344CB8AC3E}">
        <p14:creationId xmlns:p14="http://schemas.microsoft.com/office/powerpoint/2010/main" val="247730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general trends:</a:t>
            </a:r>
          </a:p>
          <a:p>
            <a:pPr marL="342900" indent="-342900">
              <a:buAutoNum type="arabicPeriod"/>
            </a:pPr>
            <a:r>
              <a:rPr lang="en-US" dirty="0" smtClean="0"/>
              <a:t>Cities at the UK and Canada tend to have higher median restaurant ratings than the U.S, while cities in Germany have the same or lower median ratings than these in the U.S. All US states have the same median ratings</a:t>
            </a:r>
          </a:p>
          <a:p>
            <a:pPr marL="342900" indent="-342900">
              <a:buAutoNum type="arabicPeriod"/>
            </a:pPr>
            <a:r>
              <a:rPr lang="en-US" dirty="0" smtClean="0"/>
              <a:t>Given its relatively small size, WI still have extremely similar distribution to the top three states, AZ, NC, NV</a:t>
            </a:r>
          </a:p>
          <a:p>
            <a:pPr marL="342900" indent="-342900">
              <a:buAutoNum type="arabicPeriod"/>
            </a:pPr>
            <a:r>
              <a:rPr lang="en-US" dirty="0" smtClean="0"/>
              <a:t>BW, Germany and PA have very similar distribution while EDH and QC have very similar distribution</a:t>
            </a:r>
          </a:p>
          <a:p>
            <a:endParaRPr lang="en-US" dirty="0"/>
          </a:p>
        </p:txBody>
      </p:sp>
      <p:sp>
        <p:nvSpPr>
          <p:cNvPr id="4" name="Slide Number Placeholder 3"/>
          <p:cNvSpPr>
            <a:spLocks noGrp="1"/>
          </p:cNvSpPr>
          <p:nvPr>
            <p:ph type="sldNum" sz="quarter" idx="10"/>
          </p:nvPr>
        </p:nvSpPr>
        <p:spPr/>
        <p:txBody>
          <a:bodyPr/>
          <a:lstStyle/>
          <a:p>
            <a:fld id="{F446220B-379B-405B-A783-5F293EF1AFFE}" type="slidenum">
              <a:rPr lang="en-US" smtClean="0"/>
              <a:t>6</a:t>
            </a:fld>
            <a:endParaRPr lang="en-US"/>
          </a:p>
        </p:txBody>
      </p:sp>
    </p:spTree>
    <p:extLst>
      <p:ext uri="{BB962C8B-B14F-4D97-AF65-F5344CB8AC3E}">
        <p14:creationId xmlns:p14="http://schemas.microsoft.com/office/powerpoint/2010/main" val="3513124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5A97A8-1B8A-4C42-99D0-400448E7C1C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196042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A97A8-1B8A-4C42-99D0-400448E7C1C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186280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A97A8-1B8A-4C42-99D0-400448E7C1C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1721364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A97A8-1B8A-4C42-99D0-400448E7C1C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4026969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5A97A8-1B8A-4C42-99D0-400448E7C1C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155413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5A97A8-1B8A-4C42-99D0-400448E7C1C6}" type="datetimeFigureOut">
              <a:rPr lang="en-US" smtClean="0"/>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129280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5A97A8-1B8A-4C42-99D0-400448E7C1C6}" type="datetimeFigureOut">
              <a:rPr lang="en-US" smtClean="0"/>
              <a:t>5/14/15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2493563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5A97A8-1B8A-4C42-99D0-400448E7C1C6}" type="datetimeFigureOut">
              <a:rPr lang="en-US" smtClean="0"/>
              <a:t>5/14/15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130370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A97A8-1B8A-4C42-99D0-400448E7C1C6}" type="datetimeFigureOut">
              <a:rPr lang="en-US" smtClean="0"/>
              <a:t>5/14/15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369970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A97A8-1B8A-4C42-99D0-400448E7C1C6}" type="datetimeFigureOut">
              <a:rPr lang="en-US" smtClean="0"/>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359108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A97A8-1B8A-4C42-99D0-400448E7C1C6}" type="datetimeFigureOut">
              <a:rPr lang="en-US" smtClean="0"/>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25259863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A97A8-1B8A-4C42-99D0-400448E7C1C6}" type="datetimeFigureOut">
              <a:rPr lang="en-US" smtClean="0"/>
              <a:t>5/14/15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73097-8207-422D-A658-F6885C66DB93}" type="slidenum">
              <a:rPr lang="en-US" smtClean="0"/>
              <a:t>‹#›</a:t>
            </a:fld>
            <a:endParaRPr lang="en-US"/>
          </a:p>
        </p:txBody>
      </p:sp>
    </p:spTree>
    <p:extLst>
      <p:ext uri="{BB962C8B-B14F-4D97-AF65-F5344CB8AC3E}">
        <p14:creationId xmlns:p14="http://schemas.microsoft.com/office/powerpoint/2010/main" val="823673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1" y="1676400"/>
            <a:ext cx="4724399"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676400"/>
            <a:ext cx="4495799"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6103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alphaModFix/>
          </a:blip>
          <a:srcRect l="24857" t="7479" r="22794" b="12388"/>
          <a:stretch/>
        </p:blipFill>
        <p:spPr>
          <a:xfrm>
            <a:off x="1643585" y="1028571"/>
            <a:ext cx="5864611" cy="5805476"/>
          </a:xfrm>
        </p:spPr>
      </p:pic>
      <p:sp>
        <p:nvSpPr>
          <p:cNvPr id="2" name="Title 1"/>
          <p:cNvSpPr>
            <a:spLocks noGrp="1"/>
          </p:cNvSpPr>
          <p:nvPr>
            <p:ph type="title"/>
          </p:nvPr>
        </p:nvSpPr>
        <p:spPr/>
        <p:txBody>
          <a:bodyPr/>
          <a:lstStyle/>
          <a:p>
            <a:r>
              <a:rPr lang="en-US" dirty="0" smtClean="0">
                <a:solidFill>
                  <a:srgbClr val="FF0000"/>
                </a:solidFill>
              </a:rPr>
              <a:t>Network</a:t>
            </a:r>
            <a:r>
              <a:rPr lang="en-US" dirty="0" smtClean="0"/>
              <a:t> </a:t>
            </a:r>
            <a:r>
              <a:rPr lang="en-US" dirty="0" smtClean="0">
                <a:solidFill>
                  <a:srgbClr val="FF0000"/>
                </a:solidFill>
              </a:rPr>
              <a:t>Graph</a:t>
            </a:r>
            <a:endParaRPr lang="en-US" dirty="0">
              <a:solidFill>
                <a:srgbClr val="FF0000"/>
              </a:solidFill>
            </a:endParaRPr>
          </a:p>
        </p:txBody>
      </p:sp>
      <p:sp>
        <p:nvSpPr>
          <p:cNvPr id="5" name="TextBox 4"/>
          <p:cNvSpPr txBox="1"/>
          <p:nvPr/>
        </p:nvSpPr>
        <p:spPr>
          <a:xfrm>
            <a:off x="88328" y="1063695"/>
            <a:ext cx="4394178" cy="707886"/>
          </a:xfrm>
          <a:prstGeom prst="rect">
            <a:avLst/>
          </a:prstGeom>
          <a:noFill/>
        </p:spPr>
        <p:txBody>
          <a:bodyPr wrap="square" rtlCol="0">
            <a:spAutoFit/>
          </a:bodyPr>
          <a:lstStyle/>
          <a:p>
            <a:r>
              <a:rPr lang="en-US" sz="1000" dirty="0" smtClean="0">
                <a:latin typeface="Courier"/>
                <a:cs typeface="Courier"/>
              </a:rPr>
              <a:t>&gt;library(</a:t>
            </a:r>
            <a:r>
              <a:rPr lang="en-US" sz="1000" dirty="0" err="1" smtClean="0">
                <a:latin typeface="Courier"/>
                <a:cs typeface="Courier"/>
              </a:rPr>
              <a:t>igraph</a:t>
            </a:r>
            <a:r>
              <a:rPr lang="en-US" sz="1000" dirty="0" smtClean="0">
                <a:latin typeface="Courier"/>
                <a:cs typeface="Courier"/>
              </a:rPr>
              <a:t>)</a:t>
            </a:r>
          </a:p>
          <a:p>
            <a:r>
              <a:rPr lang="en-US" sz="1000" dirty="0" smtClean="0">
                <a:latin typeface="Courier"/>
                <a:cs typeface="Courier"/>
              </a:rPr>
              <a:t>&gt;</a:t>
            </a:r>
            <a:r>
              <a:rPr lang="en-US" sz="1000" dirty="0" err="1" smtClean="0">
                <a:latin typeface="Courier"/>
                <a:cs typeface="Courier"/>
              </a:rPr>
              <a:t>layout_fr</a:t>
            </a:r>
            <a:r>
              <a:rPr lang="en-US" sz="1000" dirty="0" smtClean="0">
                <a:latin typeface="Courier"/>
                <a:cs typeface="Courier"/>
              </a:rPr>
              <a:t> </a:t>
            </a:r>
            <a:r>
              <a:rPr lang="en-US" sz="1000" dirty="0">
                <a:latin typeface="Courier"/>
                <a:cs typeface="Courier"/>
              </a:rPr>
              <a:t>&lt;- </a:t>
            </a:r>
            <a:r>
              <a:rPr lang="en-US" sz="1000" dirty="0" smtClean="0">
                <a:latin typeface="Courier"/>
                <a:cs typeface="Courier"/>
              </a:rPr>
              <a:t>layout.fruchterman.reingold</a:t>
            </a:r>
            <a:r>
              <a:rPr lang="en-US" sz="1000" dirty="0">
                <a:latin typeface="Courier"/>
                <a:cs typeface="Courier"/>
              </a:rPr>
              <a:t>(</a:t>
            </a:r>
            <a:r>
              <a:rPr lang="en-US" sz="1000" dirty="0" err="1">
                <a:latin typeface="Courier"/>
                <a:cs typeface="Courier"/>
              </a:rPr>
              <a:t>graph.yelp</a:t>
            </a:r>
            <a:r>
              <a:rPr lang="en-US" sz="1000" dirty="0" smtClean="0">
                <a:latin typeface="Courier"/>
                <a:cs typeface="Courier"/>
              </a:rPr>
              <a:t>)</a:t>
            </a:r>
          </a:p>
          <a:p>
            <a:r>
              <a:rPr lang="en-US" sz="1000" dirty="0" smtClean="0">
                <a:latin typeface="Courier"/>
                <a:cs typeface="Courier"/>
              </a:rPr>
              <a:t>&gt;plot</a:t>
            </a:r>
            <a:r>
              <a:rPr lang="en-US" sz="1000" dirty="0">
                <a:latin typeface="Courier"/>
                <a:cs typeface="Courier"/>
              </a:rPr>
              <a:t>(</a:t>
            </a:r>
            <a:r>
              <a:rPr lang="en-US" sz="1000" dirty="0" err="1">
                <a:latin typeface="Courier"/>
                <a:cs typeface="Courier"/>
              </a:rPr>
              <a:t>graph.yelp,layout</a:t>
            </a:r>
            <a:r>
              <a:rPr lang="en-US" sz="1000" dirty="0">
                <a:latin typeface="Courier"/>
                <a:cs typeface="Courier"/>
              </a:rPr>
              <a:t>=</a:t>
            </a:r>
            <a:r>
              <a:rPr lang="en-US" sz="1000" dirty="0" err="1" smtClean="0">
                <a:latin typeface="Courier"/>
                <a:cs typeface="Courier"/>
              </a:rPr>
              <a:t>layout_fr</a:t>
            </a:r>
            <a:r>
              <a:rPr lang="en-US" sz="1000" dirty="0" smtClean="0">
                <a:latin typeface="Courier"/>
                <a:cs typeface="Courier"/>
              </a:rPr>
              <a:t>,</a:t>
            </a:r>
          </a:p>
          <a:p>
            <a:r>
              <a:rPr lang="en-US" sz="1000" dirty="0">
                <a:latin typeface="Courier"/>
                <a:cs typeface="Courier"/>
              </a:rPr>
              <a:t> </a:t>
            </a:r>
            <a:r>
              <a:rPr lang="en-US" sz="1000" dirty="0" smtClean="0">
                <a:latin typeface="Courier"/>
                <a:cs typeface="Courier"/>
              </a:rPr>
              <a:t>     </a:t>
            </a:r>
            <a:r>
              <a:rPr lang="en-US" sz="1000" dirty="0" err="1" smtClean="0">
                <a:latin typeface="Courier"/>
                <a:cs typeface="Courier"/>
              </a:rPr>
              <a:t>vertex.size</a:t>
            </a:r>
            <a:r>
              <a:rPr lang="en-US" sz="1000" dirty="0">
                <a:latin typeface="Courier"/>
                <a:cs typeface="Courier"/>
              </a:rPr>
              <a:t>=0.1, </a:t>
            </a:r>
            <a:r>
              <a:rPr lang="en-US" sz="1000" dirty="0" err="1">
                <a:latin typeface="Courier"/>
                <a:cs typeface="Courier"/>
              </a:rPr>
              <a:t>vertex.label</a:t>
            </a:r>
            <a:r>
              <a:rPr lang="en-US" sz="1000" dirty="0">
                <a:latin typeface="Courier"/>
                <a:cs typeface="Courier"/>
              </a:rPr>
              <a:t>=NA)</a:t>
            </a:r>
          </a:p>
        </p:txBody>
      </p:sp>
    </p:spTree>
    <p:extLst>
      <p:ext uri="{BB962C8B-B14F-4D97-AF65-F5344CB8AC3E}">
        <p14:creationId xmlns:p14="http://schemas.microsoft.com/office/powerpoint/2010/main" val="94898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Finding Your 2-hop Neighbors</a:t>
            </a:r>
            <a:endParaRPr lang="en-US" dirty="0">
              <a:solidFill>
                <a:srgbClr val="FF0000"/>
              </a:solidFill>
            </a:endParaRPr>
          </a:p>
        </p:txBody>
      </p:sp>
      <p:sp>
        <p:nvSpPr>
          <p:cNvPr id="6" name="Content Placeholder 5"/>
          <p:cNvSpPr>
            <a:spLocks noGrp="1"/>
          </p:cNvSpPr>
          <p:nvPr>
            <p:ph idx="1"/>
          </p:nvPr>
        </p:nvSpPr>
        <p:spPr/>
        <p:txBody>
          <a:bodyPr numCol="2">
            <a:noAutofit/>
          </a:bodyPr>
          <a:lstStyle/>
          <a:p>
            <a:pPr>
              <a:buFont typeface="Lucida Grande"/>
              <a:buChar char="&gt;"/>
            </a:pPr>
            <a:r>
              <a:rPr lang="en-US" sz="1400" dirty="0" smtClean="0"/>
              <a:t>Create Ad</a:t>
            </a:r>
          </a:p>
          <a:p>
            <a:pPr>
              <a:buFont typeface="Lucida Grande"/>
              <a:buChar char="&gt;"/>
            </a:pPr>
            <a:r>
              <a:rPr lang="en-US" sz="1400" dirty="0" smtClean="0"/>
              <a:t>library(</a:t>
            </a:r>
            <a:r>
              <a:rPr lang="en-US" sz="1400" dirty="0" err="1" smtClean="0"/>
              <a:t>igraph</a:t>
            </a:r>
            <a:r>
              <a:rPr lang="en-US" sz="1400" dirty="0" smtClean="0"/>
              <a:t>)</a:t>
            </a:r>
          </a:p>
          <a:p>
            <a:pPr>
              <a:buFont typeface="Lucida Grande"/>
              <a:buChar char="&gt;"/>
            </a:pPr>
            <a:r>
              <a:rPr lang="en-US" sz="1400" dirty="0" smtClean="0"/>
              <a:t>library(Matrix)</a:t>
            </a:r>
          </a:p>
          <a:p>
            <a:pPr>
              <a:buFont typeface="Lucida Grande"/>
              <a:buChar char="&gt;"/>
            </a:pPr>
            <a:r>
              <a:rPr lang="en-US" sz="1400" dirty="0" err="1" smtClean="0"/>
              <a:t>az_net</a:t>
            </a:r>
            <a:r>
              <a:rPr lang="en-US" sz="1400" dirty="0" smtClean="0"/>
              <a:t> &lt;- </a:t>
            </a:r>
            <a:r>
              <a:rPr lang="en-US" sz="1400" dirty="0" err="1" smtClean="0"/>
              <a:t>as.matrix</a:t>
            </a:r>
            <a:r>
              <a:rPr lang="en-US" sz="1400" dirty="0" smtClean="0"/>
              <a:t>(</a:t>
            </a:r>
            <a:r>
              <a:rPr lang="en-US" sz="1400" dirty="0" err="1" smtClean="0"/>
              <a:t>az.edgelist</a:t>
            </a:r>
            <a:r>
              <a:rPr lang="en-US" sz="1400" dirty="0" smtClean="0"/>
              <a:t>[,3:4]) #convert data frame into a matrix</a:t>
            </a:r>
          </a:p>
          <a:p>
            <a:pPr>
              <a:buFont typeface="Lucida Grande"/>
              <a:buChar char="&gt;"/>
            </a:pPr>
            <a:r>
              <a:rPr lang="en-US" sz="1400" dirty="0" err="1" smtClean="0"/>
              <a:t>graph.az</a:t>
            </a:r>
            <a:r>
              <a:rPr lang="en-US" sz="1400" dirty="0" smtClean="0"/>
              <a:t> &lt;- </a:t>
            </a:r>
            <a:r>
              <a:rPr lang="en-US" sz="1400" dirty="0" err="1" smtClean="0"/>
              <a:t>graph.edgelist</a:t>
            </a:r>
            <a:r>
              <a:rPr lang="en-US" sz="1400" dirty="0" smtClean="0"/>
              <a:t>(</a:t>
            </a:r>
            <a:r>
              <a:rPr lang="en-US" sz="1400" dirty="0" err="1" smtClean="0"/>
              <a:t>az_net,directed</a:t>
            </a:r>
            <a:r>
              <a:rPr lang="en-US" sz="1400" dirty="0" smtClean="0"/>
              <a:t>=FALSE) #create </a:t>
            </a:r>
            <a:r>
              <a:rPr lang="en-US" sz="1400" dirty="0" err="1" smtClean="0"/>
              <a:t>igraph</a:t>
            </a:r>
            <a:r>
              <a:rPr lang="en-US" sz="1400" dirty="0" smtClean="0"/>
              <a:t> object</a:t>
            </a:r>
            <a:endParaRPr lang="en-US" sz="1400" dirty="0"/>
          </a:p>
          <a:p>
            <a:pPr>
              <a:buFont typeface="Lucida Grande"/>
              <a:buChar char="&gt;"/>
            </a:pPr>
            <a:r>
              <a:rPr lang="en-US" sz="1400" dirty="0" err="1" smtClean="0"/>
              <a:t>adj.az</a:t>
            </a:r>
            <a:r>
              <a:rPr lang="en-US" sz="1400" dirty="0" smtClean="0"/>
              <a:t> &lt;- Matrix(</a:t>
            </a:r>
            <a:r>
              <a:rPr lang="en-US" sz="1400" dirty="0" err="1" smtClean="0"/>
              <a:t>get.adjacency</a:t>
            </a:r>
            <a:r>
              <a:rPr lang="en-US" sz="1400" dirty="0" smtClean="0"/>
              <a:t>(</a:t>
            </a:r>
            <a:r>
              <a:rPr lang="en-US" sz="1400" dirty="0" err="1" smtClean="0"/>
              <a:t>graph.az</a:t>
            </a:r>
            <a:r>
              <a:rPr lang="en-US" sz="1400" dirty="0" smtClean="0"/>
              <a:t>),sparse=TRUE) #write out adjacency matrix</a:t>
            </a:r>
          </a:p>
          <a:p>
            <a:pPr>
              <a:buFont typeface="Lucida Grande"/>
              <a:buChar char="&gt;"/>
            </a:pPr>
            <a:r>
              <a:rPr lang="en-US" sz="1400" dirty="0" smtClean="0"/>
              <a:t>d2 &lt;- </a:t>
            </a:r>
            <a:r>
              <a:rPr lang="en-US" sz="1400" dirty="0" err="1" smtClean="0"/>
              <a:t>adj.az</a:t>
            </a:r>
            <a:r>
              <a:rPr lang="en-US" sz="1400" dirty="0" smtClean="0"/>
              <a:t> %*% </a:t>
            </a:r>
            <a:r>
              <a:rPr lang="en-US" sz="1400" dirty="0" err="1" smtClean="0"/>
              <a:t>adj.az</a:t>
            </a:r>
            <a:r>
              <a:rPr lang="en-US" sz="1400" dirty="0" smtClean="0"/>
              <a:t> # d2 contains 2-walks</a:t>
            </a:r>
          </a:p>
          <a:p>
            <a:pPr>
              <a:buFont typeface="Lucida Grande"/>
              <a:buChar char="&gt;"/>
            </a:pPr>
            <a:r>
              <a:rPr lang="en-US" sz="1400" dirty="0" err="1" smtClean="0"/>
              <a:t>diag</a:t>
            </a:r>
            <a:r>
              <a:rPr lang="en-US" sz="1400" dirty="0" smtClean="0"/>
              <a:t>(d2) &lt;- 0     # take out loops</a:t>
            </a:r>
          </a:p>
          <a:p>
            <a:pPr>
              <a:buFont typeface="Lucida Grande"/>
              <a:buChar char="&gt;"/>
            </a:pPr>
            <a:endParaRPr lang="en-US" sz="1400" dirty="0" smtClean="0"/>
          </a:p>
          <a:p>
            <a:pPr>
              <a:buFont typeface="Lucida Grande"/>
              <a:buChar char="&gt;"/>
            </a:pPr>
            <a:endParaRPr lang="en-US" sz="1400" dirty="0" smtClean="0"/>
          </a:p>
          <a:p>
            <a:pPr>
              <a:buFont typeface="Lucida Grande"/>
              <a:buChar char="&gt;"/>
            </a:pPr>
            <a:endParaRPr lang="en-US" sz="1400" dirty="0" smtClean="0"/>
          </a:p>
          <a:p>
            <a:pPr>
              <a:buFont typeface="Lucida Grande"/>
              <a:buChar char="&gt;"/>
            </a:pPr>
            <a:endParaRPr lang="en-US" sz="1400" dirty="0"/>
          </a:p>
          <a:p>
            <a:pPr>
              <a:buFont typeface="Lucida Grande"/>
              <a:buChar char="&gt;"/>
            </a:pPr>
            <a:endParaRPr lang="en-US" sz="1400" dirty="0" smtClean="0"/>
          </a:p>
          <a:p>
            <a:pPr>
              <a:buFont typeface="Lucida Grande"/>
              <a:buChar char="&gt;"/>
            </a:pPr>
            <a:endParaRPr lang="en-US" sz="1400" dirty="0"/>
          </a:p>
          <a:p>
            <a:pPr>
              <a:buFont typeface="Lucida Grande"/>
              <a:buChar char="&gt;"/>
            </a:pPr>
            <a:endParaRPr lang="en-US" sz="1400" dirty="0" smtClean="0"/>
          </a:p>
          <a:p>
            <a:pPr>
              <a:buFont typeface="Lucida Grande"/>
              <a:buChar char="&gt;"/>
            </a:pPr>
            <a:r>
              <a:rPr lang="en-US" sz="1400" dirty="0" smtClean="0"/>
              <a:t>D2 &lt;- d2</a:t>
            </a:r>
          </a:p>
          <a:p>
            <a:pPr>
              <a:buFont typeface="Lucida Grande"/>
              <a:buChar char="&gt;"/>
            </a:pPr>
            <a:r>
              <a:rPr lang="en-US" sz="1400" dirty="0" smtClean="0"/>
              <a:t>D2[</a:t>
            </a:r>
            <a:r>
              <a:rPr lang="en-US" sz="1400" dirty="0" err="1" smtClean="0"/>
              <a:t>adj.az</a:t>
            </a:r>
            <a:r>
              <a:rPr lang="en-US" sz="1400" dirty="0" smtClean="0"/>
              <a:t>==1] &lt;- 0 # remove 1st degree connections</a:t>
            </a:r>
            <a:endParaRPr lang="en-US" sz="1400" dirty="0" smtClean="0"/>
          </a:p>
          <a:p>
            <a:pPr>
              <a:buFont typeface="Lucida Grande"/>
              <a:buChar char="&gt;"/>
            </a:pPr>
            <a:r>
              <a:rPr lang="en-US" sz="1400" dirty="0" smtClean="0"/>
              <a:t>D2[D2!=0] &lt;- 1       # transform to remove multiplicity of walks</a:t>
            </a:r>
          </a:p>
          <a:p>
            <a:pPr>
              <a:buFont typeface="Lucida Grande"/>
              <a:buChar char="&gt;"/>
            </a:pPr>
            <a:r>
              <a:rPr lang="en-US" sz="1400" dirty="0" smtClean="0"/>
              <a:t>D2[D2&lt;0] &lt;- 0 # remove negative values created by above</a:t>
            </a:r>
            <a:endParaRPr lang="en-US" sz="1400" dirty="0"/>
          </a:p>
        </p:txBody>
      </p:sp>
      <p:pic>
        <p:nvPicPr>
          <p:cNvPr id="7" name="Picture 6"/>
          <p:cNvPicPr>
            <a:picLocks noChangeAspect="1"/>
          </p:cNvPicPr>
          <p:nvPr/>
        </p:nvPicPr>
        <p:blipFill>
          <a:blip r:embed="rId2"/>
          <a:stretch>
            <a:fillRect/>
          </a:stretch>
        </p:blipFill>
        <p:spPr>
          <a:xfrm>
            <a:off x="3278775" y="4371252"/>
            <a:ext cx="5268221" cy="2124715"/>
          </a:xfrm>
          <a:prstGeom prst="rect">
            <a:avLst/>
          </a:prstGeom>
        </p:spPr>
      </p:pic>
    </p:spTree>
    <p:extLst>
      <p:ext uri="{BB962C8B-B14F-4D97-AF65-F5344CB8AC3E}">
        <p14:creationId xmlns:p14="http://schemas.microsoft.com/office/powerpoint/2010/main" val="163174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Distribution</a:t>
            </a:r>
            <a:endParaRPr lang="en-US" dirty="0"/>
          </a:p>
        </p:txBody>
      </p:sp>
      <p:sp>
        <p:nvSpPr>
          <p:cNvPr id="3" name="Text Placeholder 2"/>
          <p:cNvSpPr>
            <a:spLocks noGrp="1"/>
          </p:cNvSpPr>
          <p:nvPr>
            <p:ph type="body" idx="1"/>
          </p:nvPr>
        </p:nvSpPr>
        <p:spPr/>
        <p:txBody>
          <a:bodyPr/>
          <a:lstStyle/>
          <a:p>
            <a:pPr algn="ctr"/>
            <a:r>
              <a:rPr lang="en-US" dirty="0" smtClean="0">
                <a:solidFill>
                  <a:srgbClr val="FF0000"/>
                </a:solidFill>
              </a:rPr>
              <a:t>1</a:t>
            </a:r>
            <a:r>
              <a:rPr lang="en-US" baseline="30000" dirty="0" smtClean="0">
                <a:solidFill>
                  <a:srgbClr val="FF0000"/>
                </a:solidFill>
              </a:rPr>
              <a:t>st</a:t>
            </a:r>
            <a:r>
              <a:rPr lang="en-US" dirty="0" smtClean="0">
                <a:solidFill>
                  <a:srgbClr val="FF0000"/>
                </a:solidFill>
              </a:rPr>
              <a:t> Degree</a:t>
            </a:r>
            <a:endParaRPr lang="en-US" dirty="0">
              <a:solidFill>
                <a:srgbClr val="FF0000"/>
              </a:solidFill>
            </a:endParaRPr>
          </a:p>
        </p:txBody>
      </p:sp>
      <p:pic>
        <p:nvPicPr>
          <p:cNvPr id="8" name="Content Placeholder 7"/>
          <p:cNvPicPr>
            <a:picLocks noGrp="1" noChangeAspect="1"/>
          </p:cNvPicPr>
          <p:nvPr>
            <p:ph sz="half" idx="2"/>
          </p:nvPr>
        </p:nvPicPr>
        <p:blipFill>
          <a:blip r:embed="rId2"/>
          <a:srcRect t="-22103" b="-22103"/>
          <a:stretch>
            <a:fillRect/>
          </a:stretch>
        </p:blipFill>
        <p:spPr/>
      </p:pic>
      <p:sp>
        <p:nvSpPr>
          <p:cNvPr id="5" name="Text Placeholder 4"/>
          <p:cNvSpPr>
            <a:spLocks noGrp="1"/>
          </p:cNvSpPr>
          <p:nvPr>
            <p:ph type="body" sz="quarter" idx="3"/>
          </p:nvPr>
        </p:nvSpPr>
        <p:spPr/>
        <p:txBody>
          <a:bodyPr/>
          <a:lstStyle/>
          <a:p>
            <a:pPr algn="ctr"/>
            <a:r>
              <a:rPr lang="en-US" dirty="0" smtClean="0">
                <a:solidFill>
                  <a:srgbClr val="FF0000"/>
                </a:solidFill>
              </a:rPr>
              <a:t>2</a:t>
            </a:r>
            <a:r>
              <a:rPr lang="en-US" baseline="30000" dirty="0" smtClean="0">
                <a:solidFill>
                  <a:srgbClr val="FF0000"/>
                </a:solidFill>
              </a:rPr>
              <a:t>nd</a:t>
            </a:r>
            <a:r>
              <a:rPr lang="en-US" dirty="0" smtClean="0">
                <a:solidFill>
                  <a:srgbClr val="FF0000"/>
                </a:solidFill>
              </a:rPr>
              <a:t> Degree</a:t>
            </a:r>
            <a:endParaRPr lang="en-US" dirty="0">
              <a:solidFill>
                <a:srgbClr val="FF0000"/>
              </a:solidFill>
            </a:endParaRPr>
          </a:p>
        </p:txBody>
      </p:sp>
      <p:pic>
        <p:nvPicPr>
          <p:cNvPr id="13" name="Content Placeholder 12"/>
          <p:cNvPicPr>
            <a:picLocks noGrp="1" noChangeAspect="1"/>
          </p:cNvPicPr>
          <p:nvPr>
            <p:ph sz="quarter" idx="4"/>
          </p:nvPr>
        </p:nvPicPr>
        <p:blipFill>
          <a:blip r:embed="rId3"/>
          <a:srcRect t="-21445" b="-21445"/>
          <a:stretch>
            <a:fillRect/>
          </a:stretch>
        </p:blipFill>
        <p:spPr/>
      </p:pic>
    </p:spTree>
    <p:extLst>
      <p:ext uri="{BB962C8B-B14F-4D97-AF65-F5344CB8AC3E}">
        <p14:creationId xmlns:p14="http://schemas.microsoft.com/office/powerpoint/2010/main" val="1987523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Friends and Friends-of-Friends</a:t>
            </a:r>
            <a:endParaRPr lang="en-US" dirty="0">
              <a:solidFill>
                <a:srgbClr val="FF0000"/>
              </a:solidFill>
            </a:endParaRPr>
          </a:p>
        </p:txBody>
      </p:sp>
      <p:pic>
        <p:nvPicPr>
          <p:cNvPr id="4" name="Content Placeholder 3"/>
          <p:cNvPicPr>
            <a:picLocks noGrp="1" noChangeAspect="1"/>
          </p:cNvPicPr>
          <p:nvPr>
            <p:ph idx="1"/>
          </p:nvPr>
        </p:nvPicPr>
        <p:blipFill>
          <a:blip r:embed="rId2"/>
          <a:srcRect l="-12201" r="-12201"/>
          <a:stretch>
            <a:fillRect/>
          </a:stretch>
        </p:blipFill>
        <p:spPr/>
      </p:pic>
    </p:spTree>
    <p:extLst>
      <p:ext uri="{BB962C8B-B14F-4D97-AF65-F5344CB8AC3E}">
        <p14:creationId xmlns:p14="http://schemas.microsoft.com/office/powerpoint/2010/main" val="321977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Network Recommendations</a:t>
            </a:r>
            <a:endParaRPr lang="en-US" dirty="0">
              <a:solidFill>
                <a:srgbClr val="FF0000"/>
              </a:solidFill>
            </a:endParaRPr>
          </a:p>
        </p:txBody>
      </p:sp>
      <p:sp>
        <p:nvSpPr>
          <p:cNvPr id="3" name="Content Placeholder 2"/>
          <p:cNvSpPr>
            <a:spLocks noGrp="1"/>
          </p:cNvSpPr>
          <p:nvPr>
            <p:ph idx="1"/>
          </p:nvPr>
        </p:nvSpPr>
        <p:spPr>
          <a:xfrm>
            <a:off x="457200" y="1600200"/>
            <a:ext cx="3930380" cy="4967574"/>
          </a:xfrm>
        </p:spPr>
        <p:txBody>
          <a:bodyPr>
            <a:noAutofit/>
          </a:bodyPr>
          <a:lstStyle/>
          <a:p>
            <a:pPr>
              <a:buFont typeface="Lucida Grande"/>
              <a:buChar char="&gt;"/>
            </a:pPr>
            <a:r>
              <a:rPr lang="en-US" sz="800" dirty="0" smtClean="0"/>
              <a:t>ratings1 &lt;- Matrix(0,nrow=dim(</a:t>
            </a:r>
            <a:r>
              <a:rPr lang="en-US" sz="800" dirty="0" err="1" smtClean="0"/>
              <a:t>az.key</a:t>
            </a:r>
            <a:r>
              <a:rPr lang="en-US" sz="800" dirty="0" smtClean="0"/>
              <a:t>)[1],</a:t>
            </a:r>
            <a:r>
              <a:rPr lang="en-US" sz="800" dirty="0" err="1" smtClean="0"/>
              <a:t>ncol</a:t>
            </a:r>
            <a:r>
              <a:rPr lang="en-US" sz="800" dirty="0" smtClean="0"/>
              <a:t>=dim(</a:t>
            </a:r>
            <a:r>
              <a:rPr lang="en-US" sz="800" dirty="0" err="1" smtClean="0"/>
              <a:t>bizcount</a:t>
            </a:r>
            <a:r>
              <a:rPr lang="en-US" sz="800" dirty="0" smtClean="0"/>
              <a:t>)[1],sparse=TRUE)</a:t>
            </a:r>
          </a:p>
          <a:p>
            <a:pPr lvl="1">
              <a:buFont typeface="Lucida Grande"/>
              <a:buChar char="&gt;"/>
            </a:pPr>
            <a:r>
              <a:rPr lang="en-US" sz="800" dirty="0" smtClean="0"/>
              <a:t>…	</a:t>
            </a:r>
          </a:p>
          <a:p>
            <a:pPr>
              <a:buFont typeface="Lucida Grande"/>
              <a:buChar char="&gt;"/>
            </a:pPr>
            <a:r>
              <a:rPr lang="en-US" sz="800" dirty="0" smtClean="0"/>
              <a:t>for (</a:t>
            </a:r>
            <a:r>
              <a:rPr lang="en-US" sz="800" dirty="0" err="1" smtClean="0"/>
              <a:t>i</a:t>
            </a:r>
            <a:r>
              <a:rPr lang="en-US" sz="800" dirty="0" smtClean="0"/>
              <a:t> in 1:dim(</a:t>
            </a:r>
            <a:r>
              <a:rPr lang="en-US" sz="800" dirty="0" err="1" smtClean="0"/>
              <a:t>bizcount</a:t>
            </a:r>
            <a:r>
              <a:rPr lang="en-US" sz="800" dirty="0" smtClean="0"/>
              <a:t>)[1]){ #7941</a:t>
            </a:r>
          </a:p>
          <a:p>
            <a:pPr>
              <a:buFont typeface="Lucida Grande"/>
              <a:buChar char="&gt;"/>
            </a:pPr>
            <a:r>
              <a:rPr lang="en-US" sz="800" dirty="0" smtClean="0"/>
              <a:t>    </a:t>
            </a:r>
            <a:r>
              <a:rPr lang="en-US" sz="800" dirty="0" err="1" smtClean="0"/>
              <a:t>reviewbybiz</a:t>
            </a:r>
            <a:r>
              <a:rPr lang="en-US" sz="800" dirty="0" smtClean="0"/>
              <a:t> &lt;- </a:t>
            </a:r>
            <a:r>
              <a:rPr lang="en-US" sz="800" dirty="0" err="1" smtClean="0"/>
              <a:t>az.review</a:t>
            </a:r>
            <a:r>
              <a:rPr lang="en-US" sz="800" dirty="0" smtClean="0"/>
              <a:t>[</a:t>
            </a:r>
            <a:r>
              <a:rPr lang="en-US" sz="800" dirty="0" err="1" smtClean="0"/>
              <a:t>az.review$bizkey</a:t>
            </a:r>
            <a:r>
              <a:rPr lang="en-US" sz="800" dirty="0" smtClean="0"/>
              <a:t>==</a:t>
            </a:r>
            <a:r>
              <a:rPr lang="en-US" sz="800" dirty="0" err="1" smtClean="0"/>
              <a:t>bizcount$bizkey</a:t>
            </a:r>
            <a:r>
              <a:rPr lang="en-US" sz="800" dirty="0" smtClean="0"/>
              <a:t>[</a:t>
            </a:r>
            <a:r>
              <a:rPr lang="en-US" sz="800" dirty="0" err="1" smtClean="0"/>
              <a:t>i</a:t>
            </a:r>
            <a:r>
              <a:rPr lang="en-US" sz="800" dirty="0" smtClean="0"/>
              <a:t>],]</a:t>
            </a:r>
          </a:p>
          <a:p>
            <a:pPr>
              <a:buFont typeface="Lucida Grande"/>
              <a:buChar char="&gt;"/>
            </a:pPr>
            <a:r>
              <a:rPr lang="en-US" sz="800" dirty="0" smtClean="0"/>
              <a:t>  </a:t>
            </a:r>
            <a:r>
              <a:rPr lang="en-US" sz="800" dirty="0" smtClean="0">
                <a:solidFill>
                  <a:srgbClr val="3366FF"/>
                </a:solidFill>
              </a:rPr>
              <a:t>  # 1st Degree node</a:t>
            </a:r>
          </a:p>
          <a:p>
            <a:pPr>
              <a:buFont typeface="Lucida Grande"/>
              <a:buChar char="&gt;"/>
            </a:pPr>
            <a:r>
              <a:rPr lang="en-US" sz="800" dirty="0" smtClean="0"/>
              <a:t>    </a:t>
            </a:r>
            <a:r>
              <a:rPr lang="en-US" sz="800" dirty="0" err="1" smtClean="0"/>
              <a:t>cnxlist.N</a:t>
            </a:r>
            <a:r>
              <a:rPr lang="en-US" sz="800" dirty="0" smtClean="0"/>
              <a:t> &lt;- </a:t>
            </a:r>
            <a:r>
              <a:rPr lang="en-US" sz="800" dirty="0" err="1" smtClean="0"/>
              <a:t>reviewbybiz</a:t>
            </a:r>
            <a:r>
              <a:rPr lang="en-US" sz="800" dirty="0" smtClean="0"/>
              <a:t> %&gt;%</a:t>
            </a:r>
          </a:p>
          <a:p>
            <a:pPr>
              <a:buFont typeface="Lucida Grande"/>
              <a:buChar char="&gt;"/>
            </a:pPr>
            <a:r>
              <a:rPr lang="en-US" sz="800" dirty="0" smtClean="0"/>
              <a:t>      </a:t>
            </a:r>
            <a:r>
              <a:rPr lang="en-US" sz="800" dirty="0" err="1" smtClean="0"/>
              <a:t>rowwise</a:t>
            </a:r>
            <a:r>
              <a:rPr lang="en-US" sz="800" dirty="0" smtClean="0"/>
              <a:t>() %&gt;%</a:t>
            </a:r>
          </a:p>
          <a:p>
            <a:pPr>
              <a:buFont typeface="Lucida Grande"/>
              <a:buChar char="&gt;"/>
            </a:pPr>
            <a:r>
              <a:rPr lang="en-US" sz="800" dirty="0" smtClean="0"/>
              <a:t>      </a:t>
            </a:r>
            <a:r>
              <a:rPr lang="en-US" sz="800" dirty="0" err="1" smtClean="0"/>
              <a:t>left_join</a:t>
            </a:r>
            <a:r>
              <a:rPr lang="en-US" sz="800" dirty="0" smtClean="0"/>
              <a:t>(</a:t>
            </a:r>
            <a:r>
              <a:rPr lang="en-US" sz="800" dirty="0" err="1" smtClean="0"/>
              <a:t>az.edgelist</a:t>
            </a:r>
            <a:r>
              <a:rPr lang="en-US" sz="800" dirty="0" smtClean="0"/>
              <a:t>[,3:4],.,by=c("edge"="</a:t>
            </a:r>
            <a:r>
              <a:rPr lang="en-US" sz="800" dirty="0" err="1" smtClean="0"/>
              <a:t>u.node</a:t>
            </a:r>
            <a:r>
              <a:rPr lang="en-US" sz="800" dirty="0" smtClean="0"/>
              <a:t>")) %&gt;%</a:t>
            </a:r>
          </a:p>
          <a:p>
            <a:pPr>
              <a:buFont typeface="Lucida Grande"/>
              <a:buChar char="&gt;"/>
            </a:pPr>
            <a:r>
              <a:rPr lang="en-US" sz="800" dirty="0" smtClean="0"/>
              <a:t>      </a:t>
            </a:r>
            <a:r>
              <a:rPr lang="en-US" sz="800" dirty="0" err="1" smtClean="0"/>
              <a:t>na.omit</a:t>
            </a:r>
            <a:r>
              <a:rPr lang="en-US" sz="800" dirty="0" smtClean="0"/>
              <a:t>() %&gt;%</a:t>
            </a:r>
          </a:p>
          <a:p>
            <a:pPr>
              <a:buFont typeface="Lucida Grande"/>
              <a:buChar char="&gt;"/>
            </a:pPr>
            <a:r>
              <a:rPr lang="en-US" sz="800" dirty="0" smtClean="0"/>
              <a:t>      </a:t>
            </a:r>
            <a:r>
              <a:rPr lang="en-US" sz="800" dirty="0" err="1" smtClean="0"/>
              <a:t>rbind</a:t>
            </a:r>
            <a:r>
              <a:rPr lang="en-US" sz="800" dirty="0" smtClean="0"/>
              <a:t>() %&gt;%</a:t>
            </a:r>
          </a:p>
          <a:p>
            <a:pPr>
              <a:buFont typeface="Lucida Grande"/>
              <a:buChar char="&gt;"/>
            </a:pPr>
            <a:r>
              <a:rPr lang="en-US" sz="800" dirty="0" smtClean="0"/>
              <a:t>      rename(</a:t>
            </a:r>
            <a:r>
              <a:rPr lang="en-US" sz="800" dirty="0" err="1" smtClean="0"/>
              <a:t>u.node</a:t>
            </a:r>
            <a:r>
              <a:rPr lang="en-US" sz="800" dirty="0" smtClean="0"/>
              <a:t>=</a:t>
            </a:r>
            <a:r>
              <a:rPr lang="en-US" sz="800" dirty="0" err="1" smtClean="0"/>
              <a:t>edge,cnx</a:t>
            </a:r>
            <a:r>
              <a:rPr lang="en-US" sz="800" dirty="0" smtClean="0"/>
              <a:t>=node)</a:t>
            </a:r>
          </a:p>
          <a:p>
            <a:pPr>
              <a:buFont typeface="Lucida Grande"/>
              <a:buChar char="&gt;"/>
            </a:pPr>
            <a:r>
              <a:rPr lang="en-US" sz="800" dirty="0" smtClean="0"/>
              <a:t>   </a:t>
            </a:r>
            <a:r>
              <a:rPr lang="en-US" sz="800" dirty="0" smtClean="0">
                <a:solidFill>
                  <a:srgbClr val="008000"/>
                </a:solidFill>
              </a:rPr>
              <a:t> </a:t>
            </a:r>
            <a:r>
              <a:rPr lang="en-US" sz="800" dirty="0" smtClean="0">
                <a:solidFill>
                  <a:srgbClr val="3366FF"/>
                </a:solidFill>
              </a:rPr>
              <a:t># 1st Degree edge</a:t>
            </a:r>
          </a:p>
          <a:p>
            <a:pPr>
              <a:buFont typeface="Lucida Grande"/>
              <a:buChar char="&gt;"/>
            </a:pPr>
            <a:r>
              <a:rPr lang="en-US" sz="800" dirty="0" smtClean="0"/>
              <a:t>    </a:t>
            </a:r>
            <a:r>
              <a:rPr lang="en-US" sz="800" dirty="0" err="1" smtClean="0"/>
              <a:t>cnxlist.E</a:t>
            </a:r>
            <a:r>
              <a:rPr lang="en-US" sz="800" dirty="0" smtClean="0"/>
              <a:t> &lt;- </a:t>
            </a:r>
            <a:r>
              <a:rPr lang="en-US" sz="800" dirty="0" err="1" smtClean="0"/>
              <a:t>reviewbybiz</a:t>
            </a:r>
            <a:r>
              <a:rPr lang="en-US" sz="800" dirty="0" smtClean="0"/>
              <a:t> %&gt;%</a:t>
            </a:r>
          </a:p>
          <a:p>
            <a:pPr>
              <a:buFont typeface="Lucida Grande"/>
              <a:buChar char="&gt;"/>
            </a:pPr>
            <a:r>
              <a:rPr lang="en-US" sz="800" dirty="0" smtClean="0"/>
              <a:t>      </a:t>
            </a:r>
            <a:r>
              <a:rPr lang="en-US" sz="800" dirty="0" err="1" smtClean="0"/>
              <a:t>rowwise</a:t>
            </a:r>
            <a:r>
              <a:rPr lang="en-US" sz="800" dirty="0" smtClean="0"/>
              <a:t>() %&gt;%</a:t>
            </a:r>
          </a:p>
          <a:p>
            <a:pPr>
              <a:buFont typeface="Lucida Grande"/>
              <a:buChar char="&gt;"/>
            </a:pPr>
            <a:r>
              <a:rPr lang="en-US" sz="800" dirty="0" smtClean="0"/>
              <a:t>      </a:t>
            </a:r>
            <a:r>
              <a:rPr lang="en-US" sz="800" dirty="0" err="1" smtClean="0"/>
              <a:t>left_join</a:t>
            </a:r>
            <a:r>
              <a:rPr lang="en-US" sz="800" dirty="0" smtClean="0"/>
              <a:t>(</a:t>
            </a:r>
            <a:r>
              <a:rPr lang="en-US" sz="800" dirty="0" err="1" smtClean="0"/>
              <a:t>az.edgelist</a:t>
            </a:r>
            <a:r>
              <a:rPr lang="en-US" sz="800" dirty="0" smtClean="0"/>
              <a:t>[,3:4],.,by=c("node"="</a:t>
            </a:r>
            <a:r>
              <a:rPr lang="en-US" sz="800" dirty="0" err="1" smtClean="0"/>
              <a:t>u.node</a:t>
            </a:r>
            <a:r>
              <a:rPr lang="en-US" sz="800" dirty="0" smtClean="0"/>
              <a:t>")) %&gt;%</a:t>
            </a:r>
          </a:p>
          <a:p>
            <a:pPr>
              <a:buFont typeface="Lucida Grande"/>
              <a:buChar char="&gt;"/>
            </a:pPr>
            <a:r>
              <a:rPr lang="en-US" sz="800" dirty="0" smtClean="0"/>
              <a:t>      </a:t>
            </a:r>
            <a:r>
              <a:rPr lang="en-US" sz="800" dirty="0" err="1" smtClean="0"/>
              <a:t>na.omit</a:t>
            </a:r>
            <a:r>
              <a:rPr lang="en-US" sz="800" dirty="0" smtClean="0"/>
              <a:t>() %&gt;%</a:t>
            </a:r>
          </a:p>
          <a:p>
            <a:pPr>
              <a:buFont typeface="Lucida Grande"/>
              <a:buChar char="&gt;"/>
            </a:pPr>
            <a:r>
              <a:rPr lang="en-US" sz="800" dirty="0" smtClean="0"/>
              <a:t>      </a:t>
            </a:r>
            <a:r>
              <a:rPr lang="en-US" sz="800" dirty="0" err="1" smtClean="0"/>
              <a:t>rbind</a:t>
            </a:r>
            <a:r>
              <a:rPr lang="en-US" sz="800" dirty="0" smtClean="0"/>
              <a:t>() %&gt;%</a:t>
            </a:r>
          </a:p>
          <a:p>
            <a:pPr>
              <a:buFont typeface="Lucida Grande"/>
              <a:buChar char="&gt;"/>
            </a:pPr>
            <a:r>
              <a:rPr lang="en-US" sz="800" dirty="0" smtClean="0"/>
              <a:t>      rename(</a:t>
            </a:r>
            <a:r>
              <a:rPr lang="en-US" sz="800" dirty="0" err="1" smtClean="0"/>
              <a:t>u.node</a:t>
            </a:r>
            <a:r>
              <a:rPr lang="en-US" sz="800" dirty="0" smtClean="0"/>
              <a:t>=</a:t>
            </a:r>
            <a:r>
              <a:rPr lang="en-US" sz="800" dirty="0" err="1" smtClean="0"/>
              <a:t>node,cnx</a:t>
            </a:r>
            <a:r>
              <a:rPr lang="en-US" sz="800" dirty="0" smtClean="0"/>
              <a:t>=edge)</a:t>
            </a:r>
          </a:p>
          <a:p>
            <a:pPr>
              <a:buFont typeface="Lucida Grande"/>
              <a:buChar char="&gt;"/>
            </a:pPr>
            <a:r>
              <a:rPr lang="en-US" sz="800" dirty="0" smtClean="0"/>
              <a:t>    </a:t>
            </a:r>
            <a:r>
              <a:rPr lang="en-US" sz="800" dirty="0" smtClean="0">
                <a:solidFill>
                  <a:srgbClr val="3366FF"/>
                </a:solidFill>
              </a:rPr>
              <a:t># Join</a:t>
            </a:r>
          </a:p>
          <a:p>
            <a:pPr>
              <a:buFont typeface="Lucida Grande"/>
              <a:buChar char="&gt;"/>
            </a:pPr>
            <a:r>
              <a:rPr lang="en-US" sz="800" dirty="0" smtClean="0"/>
              <a:t>    cnxlist1 &lt;- </a:t>
            </a:r>
            <a:r>
              <a:rPr lang="en-US" sz="800" dirty="0" err="1" smtClean="0"/>
              <a:t>rbind</a:t>
            </a:r>
            <a:r>
              <a:rPr lang="en-US" sz="800" dirty="0" smtClean="0"/>
              <a:t>(</a:t>
            </a:r>
            <a:r>
              <a:rPr lang="en-US" sz="800" dirty="0" err="1" smtClean="0"/>
              <a:t>cnxlist.N,cnxlist.E</a:t>
            </a:r>
            <a:r>
              <a:rPr lang="en-US" sz="800" dirty="0" smtClean="0"/>
              <a:t>)</a:t>
            </a:r>
          </a:p>
          <a:p>
            <a:pPr>
              <a:buFont typeface="Lucida Grande"/>
              <a:buChar char="&gt;"/>
            </a:pPr>
            <a:r>
              <a:rPr lang="en-US" sz="800" dirty="0" smtClean="0"/>
              <a:t>    </a:t>
            </a:r>
            <a:r>
              <a:rPr lang="en-US" sz="800" dirty="0" smtClean="0">
                <a:solidFill>
                  <a:srgbClr val="3366FF"/>
                </a:solidFill>
              </a:rPr>
              <a:t># Summarize</a:t>
            </a:r>
          </a:p>
          <a:p>
            <a:pPr>
              <a:buFont typeface="Lucida Grande"/>
              <a:buChar char="&gt;"/>
            </a:pPr>
            <a:r>
              <a:rPr lang="en-US" sz="800" dirty="0" smtClean="0"/>
              <a:t>    </a:t>
            </a:r>
            <a:r>
              <a:rPr lang="en-US" sz="800" dirty="0" err="1" smtClean="0"/>
              <a:t>cnxlist</a:t>
            </a:r>
            <a:r>
              <a:rPr lang="en-US" sz="800" dirty="0" smtClean="0"/>
              <a:t> &lt;- cnxlist1 %&gt;%</a:t>
            </a:r>
          </a:p>
          <a:p>
            <a:pPr>
              <a:buFont typeface="Lucida Grande"/>
              <a:buChar char="&gt;"/>
            </a:pPr>
            <a:r>
              <a:rPr lang="en-US" sz="800" dirty="0" smtClean="0"/>
              <a:t>      </a:t>
            </a:r>
            <a:r>
              <a:rPr lang="en-US" sz="800" dirty="0" err="1" smtClean="0"/>
              <a:t>group_by</a:t>
            </a:r>
            <a:r>
              <a:rPr lang="en-US" sz="800" dirty="0" smtClean="0"/>
              <a:t>(</a:t>
            </a:r>
            <a:r>
              <a:rPr lang="en-US" sz="800" dirty="0" err="1" smtClean="0"/>
              <a:t>cnx</a:t>
            </a:r>
            <a:r>
              <a:rPr lang="en-US" sz="800" dirty="0" smtClean="0"/>
              <a:t>) %&gt;%</a:t>
            </a:r>
          </a:p>
          <a:p>
            <a:pPr>
              <a:buFont typeface="Lucida Grande"/>
              <a:buChar char="&gt;"/>
            </a:pPr>
            <a:r>
              <a:rPr lang="en-US" sz="800" dirty="0" smtClean="0"/>
              <a:t>      summarize(</a:t>
            </a:r>
            <a:r>
              <a:rPr lang="en-US" sz="800" dirty="0" err="1" smtClean="0"/>
              <a:t>net_rating</a:t>
            </a:r>
            <a:r>
              <a:rPr lang="en-US" sz="800" dirty="0" smtClean="0"/>
              <a:t>=sum(</a:t>
            </a:r>
            <a:r>
              <a:rPr lang="en-US" sz="800" dirty="0" err="1" smtClean="0"/>
              <a:t>r.stars</a:t>
            </a:r>
            <a:r>
              <a:rPr lang="en-US" sz="800" dirty="0" smtClean="0"/>
              <a:t>)/n(),count=n())</a:t>
            </a:r>
          </a:p>
          <a:p>
            <a:pPr>
              <a:buFont typeface="Lucida Grande"/>
              <a:buChar char="&gt;"/>
            </a:pPr>
            <a:r>
              <a:rPr lang="en-US" sz="800" dirty="0" smtClean="0"/>
              <a:t>    row &lt;- </a:t>
            </a:r>
            <a:r>
              <a:rPr lang="en-US" sz="800" dirty="0" err="1" smtClean="0"/>
              <a:t>as.vector</a:t>
            </a:r>
            <a:r>
              <a:rPr lang="en-US" sz="800" dirty="0" smtClean="0"/>
              <a:t>(</a:t>
            </a:r>
            <a:r>
              <a:rPr lang="en-US" sz="800" dirty="0" err="1" smtClean="0"/>
              <a:t>cnxlist$cnx</a:t>
            </a:r>
            <a:r>
              <a:rPr lang="en-US" sz="800" dirty="0" smtClean="0"/>
              <a:t>)</a:t>
            </a:r>
          </a:p>
          <a:p>
            <a:pPr>
              <a:buFont typeface="Lucida Grande"/>
              <a:buChar char="&gt;"/>
            </a:pPr>
            <a:r>
              <a:rPr lang="en-US" sz="800" dirty="0" smtClean="0"/>
              <a:t>    values &lt;- </a:t>
            </a:r>
            <a:r>
              <a:rPr lang="en-US" sz="800" dirty="0" err="1" smtClean="0"/>
              <a:t>as.vector</a:t>
            </a:r>
            <a:r>
              <a:rPr lang="en-US" sz="800" dirty="0" smtClean="0"/>
              <a:t>(</a:t>
            </a:r>
            <a:r>
              <a:rPr lang="en-US" sz="800" dirty="0" err="1" smtClean="0"/>
              <a:t>cnxlist$net_rating</a:t>
            </a:r>
            <a:r>
              <a:rPr lang="en-US" sz="800" dirty="0" smtClean="0"/>
              <a:t>)</a:t>
            </a:r>
          </a:p>
          <a:p>
            <a:pPr>
              <a:buFont typeface="Lucida Grande"/>
              <a:buChar char="&gt;"/>
            </a:pPr>
            <a:r>
              <a:rPr lang="en-US" sz="800" dirty="0" smtClean="0"/>
              <a:t>    count &lt;- </a:t>
            </a:r>
            <a:r>
              <a:rPr lang="en-US" sz="800" dirty="0" err="1" smtClean="0"/>
              <a:t>as.vector</a:t>
            </a:r>
            <a:r>
              <a:rPr lang="en-US" sz="800" dirty="0" smtClean="0"/>
              <a:t>(</a:t>
            </a:r>
            <a:r>
              <a:rPr lang="en-US" sz="800" dirty="0" err="1" smtClean="0"/>
              <a:t>cnxlist$count</a:t>
            </a:r>
            <a:r>
              <a:rPr lang="en-US" sz="800" dirty="0" smtClean="0"/>
              <a:t>)</a:t>
            </a:r>
          </a:p>
          <a:p>
            <a:pPr>
              <a:buFont typeface="Lucida Grande"/>
              <a:buChar char="&gt;"/>
            </a:pPr>
            <a:r>
              <a:rPr lang="en-US" sz="800" dirty="0" smtClean="0"/>
              <a:t>    ratings1[</a:t>
            </a:r>
            <a:r>
              <a:rPr lang="en-US" sz="800" dirty="0" err="1" smtClean="0"/>
              <a:t>row,i</a:t>
            </a:r>
            <a:r>
              <a:rPr lang="en-US" sz="800" dirty="0" smtClean="0"/>
              <a:t>] &lt;- values</a:t>
            </a:r>
          </a:p>
          <a:p>
            <a:pPr>
              <a:buFont typeface="Lucida Grande"/>
              <a:buChar char="&gt;"/>
            </a:pPr>
            <a:r>
              <a:rPr lang="en-US" sz="800" dirty="0" smtClean="0"/>
              <a:t>    counts1[</a:t>
            </a:r>
            <a:r>
              <a:rPr lang="en-US" sz="800" dirty="0" err="1" smtClean="0"/>
              <a:t>row,i</a:t>
            </a:r>
            <a:r>
              <a:rPr lang="en-US" sz="800" dirty="0" smtClean="0"/>
              <a:t>] &lt;- count</a:t>
            </a:r>
          </a:p>
          <a:p>
            <a:pPr lvl="1">
              <a:buFont typeface="Lucida Grande"/>
              <a:buChar char="&gt;"/>
            </a:pPr>
            <a:r>
              <a:rPr lang="en-US" sz="800" dirty="0" smtClean="0"/>
              <a:t>…</a:t>
            </a:r>
          </a:p>
          <a:p>
            <a:pPr>
              <a:buFont typeface="Lucida Grande"/>
              <a:buChar char="&gt;"/>
            </a:pPr>
            <a:r>
              <a:rPr lang="en-US" sz="800" dirty="0" smtClean="0"/>
              <a:t>}</a:t>
            </a:r>
            <a:endParaRPr lang="en-US" sz="800" dirty="0"/>
          </a:p>
        </p:txBody>
      </p:sp>
      <p:pic>
        <p:nvPicPr>
          <p:cNvPr id="5" name="Picture 4"/>
          <p:cNvPicPr>
            <a:picLocks noChangeAspect="1"/>
          </p:cNvPicPr>
          <p:nvPr/>
        </p:nvPicPr>
        <p:blipFill>
          <a:blip r:embed="rId2"/>
          <a:stretch>
            <a:fillRect/>
          </a:stretch>
        </p:blipFill>
        <p:spPr>
          <a:xfrm>
            <a:off x="4993176" y="4040720"/>
            <a:ext cx="3693623" cy="2527054"/>
          </a:xfrm>
          <a:prstGeom prst="rect">
            <a:avLst/>
          </a:prstGeom>
        </p:spPr>
      </p:pic>
      <p:pic>
        <p:nvPicPr>
          <p:cNvPr id="6" name="Picture 5"/>
          <p:cNvPicPr>
            <a:picLocks noChangeAspect="1"/>
          </p:cNvPicPr>
          <p:nvPr/>
        </p:nvPicPr>
        <p:blipFill>
          <a:blip r:embed="rId3"/>
          <a:stretch>
            <a:fillRect/>
          </a:stretch>
        </p:blipFill>
        <p:spPr>
          <a:xfrm>
            <a:off x="4993176" y="1285559"/>
            <a:ext cx="3519848" cy="2408162"/>
          </a:xfrm>
          <a:prstGeom prst="rect">
            <a:avLst/>
          </a:prstGeom>
        </p:spPr>
      </p:pic>
    </p:spTree>
    <p:extLst>
      <p:ext uri="{BB962C8B-B14F-4D97-AF65-F5344CB8AC3E}">
        <p14:creationId xmlns:p14="http://schemas.microsoft.com/office/powerpoint/2010/main" val="10582027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Predictions</a:t>
            </a:r>
            <a:endParaRPr lang="en-US" dirty="0">
              <a:solidFill>
                <a:srgbClr val="FF0000"/>
              </a:solidFill>
            </a:endParaRPr>
          </a:p>
        </p:txBody>
      </p:sp>
      <p:sp>
        <p:nvSpPr>
          <p:cNvPr id="4" name="Content Placeholder 3"/>
          <p:cNvSpPr>
            <a:spLocks noGrp="1"/>
          </p:cNvSpPr>
          <p:nvPr>
            <p:ph sz="half" idx="2"/>
          </p:nvPr>
        </p:nvSpPr>
        <p:spPr>
          <a:xfrm>
            <a:off x="457200" y="1289764"/>
            <a:ext cx="8229600" cy="2096743"/>
          </a:xfrm>
        </p:spPr>
        <p:txBody>
          <a:bodyPr>
            <a:normAutofit lnSpcReduction="10000"/>
          </a:bodyPr>
          <a:lstStyle/>
          <a:p>
            <a:pPr>
              <a:buFont typeface="Lucida Grande"/>
              <a:buChar char="&gt;"/>
            </a:pPr>
            <a:r>
              <a:rPr lang="en-US" sz="800" dirty="0" smtClean="0">
                <a:latin typeface="Courier"/>
                <a:cs typeface="Courier"/>
              </a:rPr>
              <a:t>Inference for Stan model: yelp.</a:t>
            </a:r>
          </a:p>
          <a:p>
            <a:pPr>
              <a:buFont typeface="Lucida Grande"/>
              <a:buChar char="&gt;"/>
            </a:pPr>
            <a:r>
              <a:rPr lang="en-US" sz="800" dirty="0" smtClean="0">
                <a:latin typeface="Courier"/>
                <a:cs typeface="Courier"/>
              </a:rPr>
              <a:t>4 chains, each with </a:t>
            </a:r>
            <a:r>
              <a:rPr lang="en-US" sz="800" dirty="0" err="1" smtClean="0">
                <a:latin typeface="Courier"/>
                <a:cs typeface="Courier"/>
              </a:rPr>
              <a:t>iter</a:t>
            </a:r>
            <a:r>
              <a:rPr lang="en-US" sz="800" dirty="0" smtClean="0">
                <a:latin typeface="Courier"/>
                <a:cs typeface="Courier"/>
              </a:rPr>
              <a:t>=100; </a:t>
            </a:r>
            <a:r>
              <a:rPr lang="en-US" sz="800" dirty="0" err="1" smtClean="0">
                <a:latin typeface="Courier"/>
                <a:cs typeface="Courier"/>
              </a:rPr>
              <a:t>warmup</a:t>
            </a:r>
            <a:r>
              <a:rPr lang="en-US" sz="800" dirty="0" smtClean="0">
                <a:latin typeface="Courier"/>
                <a:cs typeface="Courier"/>
              </a:rPr>
              <a:t>=50; thin=1; </a:t>
            </a:r>
          </a:p>
          <a:p>
            <a:pPr>
              <a:buFont typeface="Lucida Grande"/>
              <a:buChar char="&gt;"/>
            </a:pPr>
            <a:r>
              <a:rPr lang="en-US" sz="800" dirty="0" smtClean="0">
                <a:latin typeface="Courier"/>
                <a:cs typeface="Courier"/>
              </a:rPr>
              <a:t>post-</a:t>
            </a:r>
            <a:r>
              <a:rPr lang="en-US" sz="800" dirty="0" err="1" smtClean="0">
                <a:latin typeface="Courier"/>
                <a:cs typeface="Courier"/>
              </a:rPr>
              <a:t>warmup</a:t>
            </a:r>
            <a:r>
              <a:rPr lang="en-US" sz="800" dirty="0" smtClean="0">
                <a:latin typeface="Courier"/>
                <a:cs typeface="Courier"/>
              </a:rPr>
              <a:t> draws per chain=50, total post-</a:t>
            </a:r>
            <a:r>
              <a:rPr lang="en-US" sz="800" dirty="0" err="1" smtClean="0">
                <a:latin typeface="Courier"/>
                <a:cs typeface="Courier"/>
              </a:rPr>
              <a:t>warmup</a:t>
            </a:r>
            <a:r>
              <a:rPr lang="en-US" sz="800" dirty="0" smtClean="0">
                <a:latin typeface="Courier"/>
                <a:cs typeface="Courier"/>
              </a:rPr>
              <a:t> draws=200.</a:t>
            </a:r>
          </a:p>
          <a:p>
            <a:pPr>
              <a:buFont typeface="Lucida Grande"/>
              <a:buChar char="&gt;"/>
            </a:pPr>
            <a:endParaRPr lang="en-US" sz="800" dirty="0" smtClean="0">
              <a:latin typeface="Courier"/>
              <a:cs typeface="Courier"/>
            </a:endParaRPr>
          </a:p>
          <a:p>
            <a:pPr>
              <a:buFont typeface="Lucida Grande"/>
              <a:buChar char="&gt;"/>
            </a:pPr>
            <a:r>
              <a:rPr lang="en-US" sz="800" dirty="0" smtClean="0">
                <a:latin typeface="Courier"/>
                <a:cs typeface="Courier"/>
              </a:rPr>
              <a:t>              mean </a:t>
            </a:r>
            <a:r>
              <a:rPr lang="en-US" sz="800" dirty="0" err="1" smtClean="0">
                <a:latin typeface="Courier"/>
                <a:cs typeface="Courier"/>
              </a:rPr>
              <a:t>se_mean</a:t>
            </a:r>
            <a:r>
              <a:rPr lang="en-US" sz="800" dirty="0" smtClean="0">
                <a:latin typeface="Courier"/>
                <a:cs typeface="Courier"/>
              </a:rPr>
              <a:t>   </a:t>
            </a:r>
            <a:r>
              <a:rPr lang="en-US" sz="800" dirty="0" err="1" smtClean="0">
                <a:latin typeface="Courier"/>
                <a:cs typeface="Courier"/>
              </a:rPr>
              <a:t>sd</a:t>
            </a:r>
            <a:r>
              <a:rPr lang="en-US" sz="800" dirty="0" smtClean="0">
                <a:latin typeface="Courier"/>
                <a:cs typeface="Courier"/>
              </a:rPr>
              <a:t>       2.5%        25%        50%        75%      97.5% </a:t>
            </a:r>
            <a:r>
              <a:rPr lang="en-US" sz="800" dirty="0" err="1" smtClean="0">
                <a:latin typeface="Courier"/>
                <a:cs typeface="Courier"/>
              </a:rPr>
              <a:t>n_eff</a:t>
            </a:r>
            <a:r>
              <a:rPr lang="en-US" sz="800" dirty="0" smtClean="0">
                <a:latin typeface="Courier"/>
                <a:cs typeface="Courier"/>
              </a:rPr>
              <a:t> </a:t>
            </a:r>
            <a:r>
              <a:rPr lang="en-US" sz="800" dirty="0" err="1" smtClean="0">
                <a:latin typeface="Courier"/>
                <a:cs typeface="Courier"/>
              </a:rPr>
              <a:t>Rhat</a:t>
            </a:r>
            <a:endParaRPr lang="en-US" sz="800" dirty="0" smtClean="0">
              <a:latin typeface="Courier"/>
              <a:cs typeface="Courier"/>
            </a:endParaRPr>
          </a:p>
          <a:p>
            <a:pPr>
              <a:buFont typeface="Lucida Grande"/>
              <a:buChar char="&gt;"/>
            </a:pPr>
            <a:r>
              <a:rPr lang="en-US" sz="800" dirty="0" smtClean="0">
                <a:latin typeface="Courier"/>
                <a:cs typeface="Courier"/>
              </a:rPr>
              <a:t>beta[1]       0.02    0.00 0.00       0.02       0.02       0.02       0.03       0.03    35 1.11</a:t>
            </a:r>
          </a:p>
          <a:p>
            <a:pPr>
              <a:buFont typeface="Lucida Grande"/>
              <a:buChar char="&gt;"/>
            </a:pPr>
            <a:r>
              <a:rPr lang="en-US" sz="800" dirty="0" smtClean="0">
                <a:latin typeface="Courier"/>
                <a:cs typeface="Courier"/>
              </a:rPr>
              <a:t>beta[2]       1.01    0.00 0.00       1.00       1.01       1.01       1.01       1.01    96 1.04</a:t>
            </a:r>
          </a:p>
          <a:p>
            <a:pPr>
              <a:buFont typeface="Lucida Grande"/>
              <a:buChar char="&gt;"/>
            </a:pPr>
            <a:r>
              <a:rPr lang="en-US" sz="800" dirty="0" smtClean="0">
                <a:latin typeface="Courier"/>
                <a:cs typeface="Courier"/>
              </a:rPr>
              <a:t>sigma         2.89    0.00 0.00       2.88       2.89       2.89       2.89       2.90   200 1.00</a:t>
            </a:r>
          </a:p>
          <a:p>
            <a:pPr>
              <a:buFont typeface="Lucida Grande"/>
              <a:buChar char="&gt;"/>
            </a:pPr>
            <a:r>
              <a:rPr lang="en-US" sz="800" dirty="0" err="1" smtClean="0">
                <a:latin typeface="Courier"/>
                <a:cs typeface="Courier"/>
              </a:rPr>
              <a:t>lp</a:t>
            </a:r>
            <a:r>
              <a:rPr lang="en-US" sz="800" dirty="0" smtClean="0">
                <a:latin typeface="Courier"/>
                <a:cs typeface="Courier"/>
              </a:rPr>
              <a:t>__    -434087.99    0.12 1.23 -434091.33 -434088.50 -434087.61 -434087.20 -434086.70   109 1.01</a:t>
            </a:r>
          </a:p>
          <a:p>
            <a:pPr>
              <a:buFont typeface="Lucida Grande"/>
              <a:buChar char="&gt;"/>
            </a:pPr>
            <a:endParaRPr lang="en-US" sz="800" dirty="0" smtClean="0">
              <a:latin typeface="Courier"/>
              <a:cs typeface="Courier"/>
            </a:endParaRPr>
          </a:p>
          <a:p>
            <a:pPr>
              <a:buFont typeface="Lucida Grande"/>
              <a:buChar char="&gt;"/>
            </a:pPr>
            <a:r>
              <a:rPr lang="en-US" sz="800" dirty="0" smtClean="0">
                <a:latin typeface="Courier"/>
                <a:cs typeface="Courier"/>
              </a:rPr>
              <a:t>Samples were drawn using NUTS(</a:t>
            </a:r>
            <a:r>
              <a:rPr lang="en-US" sz="800" dirty="0" err="1" smtClean="0">
                <a:latin typeface="Courier"/>
                <a:cs typeface="Courier"/>
              </a:rPr>
              <a:t>diag_e</a:t>
            </a:r>
            <a:r>
              <a:rPr lang="en-US" sz="800" dirty="0" smtClean="0">
                <a:latin typeface="Courier"/>
                <a:cs typeface="Courier"/>
              </a:rPr>
              <a:t>) at Thu May 14 23:13:23 2015.</a:t>
            </a:r>
          </a:p>
          <a:p>
            <a:pPr>
              <a:buFont typeface="Lucida Grande"/>
              <a:buChar char="&gt;"/>
            </a:pPr>
            <a:r>
              <a:rPr lang="en-US" sz="800" dirty="0" smtClean="0">
                <a:latin typeface="Courier"/>
                <a:cs typeface="Courier"/>
              </a:rPr>
              <a:t>For each parameter, </a:t>
            </a:r>
            <a:r>
              <a:rPr lang="en-US" sz="800" dirty="0" err="1" smtClean="0">
                <a:latin typeface="Courier"/>
                <a:cs typeface="Courier"/>
              </a:rPr>
              <a:t>n_eff</a:t>
            </a:r>
            <a:r>
              <a:rPr lang="en-US" sz="800" dirty="0" smtClean="0">
                <a:latin typeface="Courier"/>
                <a:cs typeface="Courier"/>
              </a:rPr>
              <a:t> is a crude measure of effective sample size,</a:t>
            </a:r>
          </a:p>
          <a:p>
            <a:pPr>
              <a:buFont typeface="Lucida Grande"/>
              <a:buChar char="&gt;"/>
            </a:pPr>
            <a:r>
              <a:rPr lang="en-US" sz="800" dirty="0" smtClean="0">
                <a:latin typeface="Courier"/>
                <a:cs typeface="Courier"/>
              </a:rPr>
              <a:t>and </a:t>
            </a:r>
            <a:r>
              <a:rPr lang="en-US" sz="800" dirty="0" err="1" smtClean="0">
                <a:latin typeface="Courier"/>
                <a:cs typeface="Courier"/>
              </a:rPr>
              <a:t>Rhat</a:t>
            </a:r>
            <a:r>
              <a:rPr lang="en-US" sz="800" dirty="0" smtClean="0">
                <a:latin typeface="Courier"/>
                <a:cs typeface="Courier"/>
              </a:rPr>
              <a:t> is the potential scale reduction factor on split chains (at </a:t>
            </a:r>
          </a:p>
          <a:p>
            <a:pPr>
              <a:buFont typeface="Lucida Grande"/>
              <a:buChar char="&gt;"/>
            </a:pPr>
            <a:r>
              <a:rPr lang="en-US" sz="800" dirty="0" smtClean="0">
                <a:latin typeface="Courier"/>
                <a:cs typeface="Courier"/>
              </a:rPr>
              <a:t>convergence, </a:t>
            </a:r>
            <a:r>
              <a:rPr lang="en-US" sz="800" dirty="0" err="1" smtClean="0">
                <a:latin typeface="Courier"/>
                <a:cs typeface="Courier"/>
              </a:rPr>
              <a:t>Rhat</a:t>
            </a:r>
            <a:r>
              <a:rPr lang="en-US" sz="800" dirty="0" smtClean="0">
                <a:latin typeface="Courier"/>
                <a:cs typeface="Courier"/>
              </a:rPr>
              <a:t>=1).</a:t>
            </a:r>
            <a:endParaRPr lang="en-US" sz="800" dirty="0">
              <a:latin typeface="Courier"/>
              <a:cs typeface="Courier"/>
            </a:endParaRPr>
          </a:p>
        </p:txBody>
      </p:sp>
      <p:pic>
        <p:nvPicPr>
          <p:cNvPr id="7" name="Content Placeholder 6"/>
          <p:cNvPicPr>
            <a:picLocks noGrp="1" noChangeAspect="1"/>
          </p:cNvPicPr>
          <p:nvPr>
            <p:ph sz="quarter" idx="4"/>
          </p:nvPr>
        </p:nvPicPr>
        <p:blipFill rotWithShape="1">
          <a:blip r:embed="rId2"/>
          <a:srcRect l="-92" r="853"/>
          <a:stretch/>
        </p:blipFill>
        <p:spPr>
          <a:xfrm>
            <a:off x="707048" y="3232206"/>
            <a:ext cx="7979752" cy="3297085"/>
          </a:xfrm>
        </p:spPr>
      </p:pic>
    </p:spTree>
    <p:extLst>
      <p:ext uri="{BB962C8B-B14F-4D97-AF65-F5344CB8AC3E}">
        <p14:creationId xmlns:p14="http://schemas.microsoft.com/office/powerpoint/2010/main" val="3087827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364" y="2268912"/>
            <a:ext cx="6858000" cy="1790700"/>
          </a:xfrm>
        </p:spPr>
        <p:txBody>
          <a:bodyPr/>
          <a:lstStyle/>
          <a:p>
            <a:r>
              <a:rPr lang="en-US" dirty="0" smtClean="0"/>
              <a:t>Exploiting Social Networks to Improve Recommendations</a:t>
            </a:r>
            <a:endParaRPr lang="en-US" dirty="0"/>
          </a:p>
        </p:txBody>
      </p:sp>
    </p:spTree>
    <p:extLst>
      <p:ext uri="{BB962C8B-B14F-4D97-AF65-F5344CB8AC3E}">
        <p14:creationId xmlns:p14="http://schemas.microsoft.com/office/powerpoint/2010/main" val="327718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831" y="1033692"/>
            <a:ext cx="8046076" cy="4685898"/>
          </a:xfrm>
          <a:prstGeom prst="rect">
            <a:avLst/>
          </a:prstGeom>
          <a:noFill/>
        </p:spPr>
        <p:txBody>
          <a:bodyPr wrap="square" rtlCol="0">
            <a:spAutoFit/>
          </a:bodyPr>
          <a:lstStyle/>
          <a:p>
            <a:r>
              <a:rPr lang="en-US" sz="4500" dirty="0">
                <a:latin typeface="+mj-lt"/>
                <a:ea typeface="+mj-ea"/>
                <a:cs typeface="+mj-cs"/>
              </a:rPr>
              <a:t>Research Plan</a:t>
            </a:r>
            <a:endParaRPr lang="en-US" sz="4050" dirty="0">
              <a:latin typeface="+mj-lt"/>
              <a:ea typeface="+mj-ea"/>
              <a:cs typeface="+mj-cs"/>
            </a:endParaRPr>
          </a:p>
          <a:p>
            <a:endParaRPr lang="en-US" sz="1350" dirty="0"/>
          </a:p>
          <a:p>
            <a:pPr marL="342900" indent="-342900">
              <a:buFont typeface="Arial" panose="020B0604020202020204" pitchFamily="34" charset="0"/>
              <a:buChar char="•"/>
            </a:pPr>
            <a:r>
              <a:rPr lang="en-US" sz="3000" i="1" dirty="0"/>
              <a:t>Hypothesis</a:t>
            </a:r>
            <a:r>
              <a:rPr lang="en-US" sz="3000" dirty="0"/>
              <a:t>: </a:t>
            </a:r>
            <a:br>
              <a:rPr lang="en-US" sz="3000" dirty="0"/>
            </a:br>
            <a:r>
              <a:rPr lang="en-US" sz="3000" dirty="0"/>
              <a:t>People with more friends are more influential</a:t>
            </a:r>
          </a:p>
          <a:p>
            <a:pPr marL="342900" indent="-342900">
              <a:buFont typeface="Arial" panose="020B0604020202020204" pitchFamily="34" charset="0"/>
              <a:buChar char="•"/>
            </a:pPr>
            <a:endParaRPr lang="en-US" sz="3000" dirty="0"/>
          </a:p>
          <a:p>
            <a:pPr marL="342900" indent="-342900">
              <a:buFont typeface="Arial" panose="020B0604020202020204" pitchFamily="34" charset="0"/>
              <a:buChar char="•"/>
            </a:pPr>
            <a:r>
              <a:rPr lang="en-US" sz="3000" dirty="0"/>
              <a:t>Weight </a:t>
            </a:r>
            <a:r>
              <a:rPr lang="en-US" sz="3000" dirty="0" err="1"/>
              <a:t>kNN</a:t>
            </a:r>
            <a:r>
              <a:rPr lang="en-US" sz="3000" dirty="0"/>
              <a:t> votes by network degree so that predicted ratings/recommendations reflect this</a:t>
            </a:r>
          </a:p>
          <a:p>
            <a:pPr marL="342900" indent="-342900">
              <a:buFont typeface="Arial" panose="020B0604020202020204" pitchFamily="34" charset="0"/>
              <a:buChar char="•"/>
            </a:pPr>
            <a:endParaRPr lang="en-US" sz="3000" dirty="0"/>
          </a:p>
          <a:p>
            <a:pPr marL="342900" indent="-342900">
              <a:buFont typeface="Arial" panose="020B0604020202020204" pitchFamily="34" charset="0"/>
              <a:buChar char="•"/>
            </a:pPr>
            <a:r>
              <a:rPr lang="en-US" sz="3000" dirty="0"/>
              <a:t>Compare to other recommenders using RMSE to measure accuracy</a:t>
            </a:r>
          </a:p>
        </p:txBody>
      </p:sp>
    </p:spTree>
    <p:extLst>
      <p:ext uri="{BB962C8B-B14F-4D97-AF65-F5344CB8AC3E}">
        <p14:creationId xmlns:p14="http://schemas.microsoft.com/office/powerpoint/2010/main" val="1562005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50" dirty="0" err="1"/>
              <a:t>kNN</a:t>
            </a:r>
            <a:r>
              <a:rPr lang="en-US" sz="4050" dirty="0"/>
              <a:t> Recommender</a:t>
            </a:r>
          </a:p>
        </p:txBody>
      </p:sp>
      <p:sp>
        <p:nvSpPr>
          <p:cNvPr id="3" name="Content Placeholder 2"/>
          <p:cNvSpPr>
            <a:spLocks noGrp="1"/>
          </p:cNvSpPr>
          <p:nvPr>
            <p:ph idx="1"/>
          </p:nvPr>
        </p:nvSpPr>
        <p:spPr>
          <a:xfrm>
            <a:off x="628650" y="2721467"/>
            <a:ext cx="7886700" cy="2768505"/>
          </a:xfrm>
        </p:spPr>
        <p:txBody>
          <a:bodyPr/>
          <a:lstStyle/>
          <a:p>
            <a:pPr marL="0" indent="0" algn="ctr">
              <a:buNone/>
            </a:pPr>
            <a:r>
              <a:rPr lang="en-US" sz="3000" dirty="0"/>
              <a:t>Each unobserved rating is predicted as the </a:t>
            </a:r>
            <a:r>
              <a:rPr lang="en-US" sz="3000" dirty="0">
                <a:solidFill>
                  <a:srgbClr val="C00000"/>
                </a:solidFill>
              </a:rPr>
              <a:t>(weighted)</a:t>
            </a:r>
            <a:r>
              <a:rPr lang="en-US" sz="3000" dirty="0"/>
              <a:t> average of the </a:t>
            </a:r>
            <a:r>
              <a:rPr lang="en-US" sz="3000" i="1" dirty="0"/>
              <a:t>k</a:t>
            </a:r>
            <a:r>
              <a:rPr lang="en-US" sz="3000" dirty="0"/>
              <a:t> nearest neighbors (using Euclidean distance)</a:t>
            </a:r>
          </a:p>
          <a:p>
            <a:endParaRPr lang="en-US" dirty="0"/>
          </a:p>
        </p:txBody>
      </p:sp>
    </p:spTree>
    <p:extLst>
      <p:ext uri="{BB962C8B-B14F-4D97-AF65-F5344CB8AC3E}">
        <p14:creationId xmlns:p14="http://schemas.microsoft.com/office/powerpoint/2010/main" val="1171659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Collaborative  Filtering / Matrix Factorization</a:t>
            </a:r>
            <a:endParaRPr lang="en-US" dirty="0"/>
          </a:p>
        </p:txBody>
      </p:sp>
      <p:pic>
        <p:nvPicPr>
          <p:cNvPr id="4" name="Content Placeholder 3"/>
          <p:cNvPicPr>
            <a:picLocks noGrp="1" noChangeAspect="1"/>
          </p:cNvPicPr>
          <p:nvPr>
            <p:ph idx="1"/>
          </p:nvPr>
        </p:nvPicPr>
        <p:blipFill>
          <a:blip r:embed="rId2"/>
          <a:stretch>
            <a:fillRect/>
          </a:stretch>
        </p:blipFill>
        <p:spPr>
          <a:xfrm>
            <a:off x="628651" y="1904973"/>
            <a:ext cx="8112884" cy="4018532"/>
          </a:xfrm>
          <a:prstGeom prst="rect">
            <a:avLst/>
          </a:prstGeom>
        </p:spPr>
      </p:pic>
    </p:spTree>
    <p:extLst>
      <p:ext uri="{BB962C8B-B14F-4D97-AF65-F5344CB8AC3E}">
        <p14:creationId xmlns:p14="http://schemas.microsoft.com/office/powerpoint/2010/main" val="3094931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vs Stars</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19200"/>
            <a:ext cx="6553200" cy="5287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6860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a:t>Issues and Challenges</a:t>
            </a:r>
            <a:endParaRPr lang="en-US" dirty="0"/>
          </a:p>
        </p:txBody>
      </p:sp>
      <p:sp>
        <p:nvSpPr>
          <p:cNvPr id="3" name="Content Placeholder 2"/>
          <p:cNvSpPr>
            <a:spLocks noGrp="1"/>
          </p:cNvSpPr>
          <p:nvPr>
            <p:ph idx="1"/>
          </p:nvPr>
        </p:nvSpPr>
        <p:spPr>
          <a:xfrm>
            <a:off x="474103" y="2125267"/>
            <a:ext cx="8499251" cy="3735425"/>
          </a:xfrm>
        </p:spPr>
        <p:txBody>
          <a:bodyPr>
            <a:normAutofit fontScale="92500" lnSpcReduction="10000"/>
          </a:bodyPr>
          <a:lstStyle/>
          <a:p>
            <a:r>
              <a:rPr lang="en-US" sz="2400" dirty="0"/>
              <a:t>Size of dataset / scalability</a:t>
            </a:r>
          </a:p>
          <a:p>
            <a:pPr lvl="1"/>
            <a:r>
              <a:rPr lang="en-US" sz="2100" dirty="0"/>
              <a:t>1.6 million reviews; 61 thousand businesses; 3 million user friendships</a:t>
            </a:r>
          </a:p>
          <a:p>
            <a:pPr lvl="1"/>
            <a:r>
              <a:rPr lang="en-US" sz="2100" dirty="0"/>
              <a:t>AZ data was still large: 6.8 thousand users and 7.7 thousand businesses (full ratings matrix would be a little over 53 million cells)</a:t>
            </a:r>
          </a:p>
          <a:p>
            <a:pPr lvl="1"/>
            <a:r>
              <a:rPr lang="en-US" sz="2100" dirty="0"/>
              <a:t>Took several hours to run collaborative filtering for a single value of k (k=20)</a:t>
            </a:r>
          </a:p>
          <a:p>
            <a:pPr lvl="1"/>
            <a:r>
              <a:rPr lang="en-US" sz="2100" dirty="0"/>
              <a:t>Took 1.5 hours to run </a:t>
            </a:r>
            <a:r>
              <a:rPr lang="en-US" sz="2100" dirty="0" err="1"/>
              <a:t>kNN</a:t>
            </a:r>
            <a:r>
              <a:rPr lang="en-US" sz="2100" dirty="0"/>
              <a:t> for all 18 thousand ratings in the test set</a:t>
            </a:r>
          </a:p>
          <a:p>
            <a:pPr lvl="1"/>
            <a:r>
              <a:rPr lang="en-US" sz="2100" dirty="0"/>
              <a:t>Dealing with such data in the real world, it would be necessary to use </a:t>
            </a:r>
            <a:r>
              <a:rPr lang="en-US" sz="2100" dirty="0" err="1"/>
              <a:t>MapReduce</a:t>
            </a:r>
            <a:r>
              <a:rPr lang="en-US" sz="2100" dirty="0"/>
              <a:t> framework</a:t>
            </a:r>
          </a:p>
          <a:p>
            <a:r>
              <a:rPr lang="en-US" sz="2400" dirty="0"/>
              <a:t>Incompleteness of dataset – working with a small subset of total data led to inconsistencies (businesses with only 1 or 2 ratings had to be dropped)</a:t>
            </a:r>
          </a:p>
          <a:p>
            <a:endParaRPr lang="en-US" dirty="0" smtClean="0"/>
          </a:p>
          <a:p>
            <a:endParaRPr lang="en-US" dirty="0"/>
          </a:p>
        </p:txBody>
      </p:sp>
    </p:spTree>
    <p:extLst>
      <p:ext uri="{BB962C8B-B14F-4D97-AF65-F5344CB8AC3E}">
        <p14:creationId xmlns:p14="http://schemas.microsoft.com/office/powerpoint/2010/main" val="4273799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a:t>Results</a:t>
            </a:r>
            <a:endParaRPr lang="en-US" dirty="0"/>
          </a:p>
        </p:txBody>
      </p:sp>
      <p:pic>
        <p:nvPicPr>
          <p:cNvPr id="6" name="Content Placeholder 5"/>
          <p:cNvPicPr>
            <a:picLocks noGrp="1" noChangeAspect="1"/>
          </p:cNvPicPr>
          <p:nvPr>
            <p:ph idx="1"/>
          </p:nvPr>
        </p:nvPicPr>
        <p:blipFill>
          <a:blip r:embed="rId2"/>
          <a:stretch>
            <a:fillRect/>
          </a:stretch>
        </p:blipFill>
        <p:spPr>
          <a:xfrm>
            <a:off x="174519" y="1961061"/>
            <a:ext cx="8599982" cy="3702365"/>
          </a:xfrm>
          <a:prstGeom prst="rect">
            <a:avLst/>
          </a:prstGeom>
        </p:spPr>
      </p:pic>
    </p:spTree>
    <p:extLst>
      <p:ext uri="{BB962C8B-B14F-4D97-AF65-F5344CB8AC3E}">
        <p14:creationId xmlns:p14="http://schemas.microsoft.com/office/powerpoint/2010/main" val="14257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dirty="0"/>
              <a:t>Results Summary</a:t>
            </a:r>
          </a:p>
        </p:txBody>
      </p:sp>
      <p:sp>
        <p:nvSpPr>
          <p:cNvPr id="3" name="Content Placeholder 2"/>
          <p:cNvSpPr>
            <a:spLocks noGrp="1"/>
          </p:cNvSpPr>
          <p:nvPr>
            <p:ph idx="1"/>
          </p:nvPr>
        </p:nvSpPr>
        <p:spPr/>
        <p:txBody>
          <a:bodyPr>
            <a:normAutofit/>
          </a:bodyPr>
          <a:lstStyle/>
          <a:p>
            <a:r>
              <a:rPr lang="en-US" sz="2700" dirty="0"/>
              <a:t>Across the board the log counts performed better than raw counts</a:t>
            </a:r>
          </a:p>
          <a:p>
            <a:endParaRPr lang="en-US" sz="2700" dirty="0"/>
          </a:p>
          <a:p>
            <a:r>
              <a:rPr lang="en-US" sz="2700" dirty="0"/>
              <a:t>None of the weights performed better than the </a:t>
            </a:r>
            <a:r>
              <a:rPr lang="en-US" sz="2700" dirty="0" err="1"/>
              <a:t>unweighted</a:t>
            </a:r>
            <a:r>
              <a:rPr lang="en-US" sz="2700" dirty="0"/>
              <a:t> </a:t>
            </a:r>
            <a:r>
              <a:rPr lang="en-US" sz="2700" dirty="0" err="1"/>
              <a:t>kNN</a:t>
            </a:r>
            <a:r>
              <a:rPr lang="en-US" sz="2700" dirty="0"/>
              <a:t> algorithm</a:t>
            </a:r>
          </a:p>
          <a:p>
            <a:endParaRPr lang="en-US" sz="2700" dirty="0"/>
          </a:p>
          <a:p>
            <a:r>
              <a:rPr lang="en-US" sz="2700" dirty="0"/>
              <a:t>Even the bad weighting schemes beat the matrix factorization recommender by about k=8</a:t>
            </a:r>
          </a:p>
          <a:p>
            <a:pPr marL="0" indent="0">
              <a:buNone/>
            </a:pPr>
            <a:endParaRPr lang="en-US" dirty="0" smtClean="0"/>
          </a:p>
        </p:txBody>
      </p:sp>
    </p:spTree>
    <p:extLst>
      <p:ext uri="{BB962C8B-B14F-4D97-AF65-F5344CB8AC3E}">
        <p14:creationId xmlns:p14="http://schemas.microsoft.com/office/powerpoint/2010/main" val="3367499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50" dirty="0"/>
              <a:t>The takeaway:</a:t>
            </a:r>
          </a:p>
        </p:txBody>
      </p:sp>
      <p:sp>
        <p:nvSpPr>
          <p:cNvPr id="3" name="Content Placeholder 2"/>
          <p:cNvSpPr>
            <a:spLocks noGrp="1"/>
          </p:cNvSpPr>
          <p:nvPr>
            <p:ph idx="1"/>
          </p:nvPr>
        </p:nvSpPr>
        <p:spPr/>
        <p:txBody>
          <a:bodyPr/>
          <a:lstStyle/>
          <a:p>
            <a:pPr marL="0" indent="0" algn="ctr">
              <a:buNone/>
            </a:pPr>
            <a:endParaRPr lang="en-US" sz="6600" dirty="0"/>
          </a:p>
          <a:p>
            <a:pPr marL="0" indent="0" algn="ctr">
              <a:buNone/>
            </a:pPr>
            <a:r>
              <a:rPr lang="en-US" sz="6600" dirty="0"/>
              <a:t>Keep it simple!!</a:t>
            </a:r>
          </a:p>
          <a:p>
            <a:endParaRPr lang="en-US" dirty="0"/>
          </a:p>
        </p:txBody>
      </p:sp>
    </p:spTree>
    <p:extLst>
      <p:ext uri="{BB962C8B-B14F-4D97-AF65-F5344CB8AC3E}">
        <p14:creationId xmlns:p14="http://schemas.microsoft.com/office/powerpoint/2010/main" val="287841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Count vs State</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76400" y="1217773"/>
            <a:ext cx="6324600" cy="5325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9818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Level vs Star Ratings</a:t>
            </a:r>
            <a:endParaRPr lang="en-US" dirty="0"/>
          </a:p>
        </p:txBody>
      </p:sp>
      <p:pic>
        <p:nvPicPr>
          <p:cNvPr id="4" name="Content Placeholder 3"/>
          <p:cNvPicPr>
            <a:picLocks noChangeAspect="1"/>
          </p:cNvPicPr>
          <p:nvPr/>
        </p:nvPicPr>
        <p:blipFill>
          <a:blip r:embed="rId3"/>
          <a:stretch>
            <a:fillRect/>
          </a:stretch>
        </p:blipFill>
        <p:spPr>
          <a:xfrm>
            <a:off x="1447800" y="1241505"/>
            <a:ext cx="6629400" cy="5387895"/>
          </a:xfrm>
          <a:prstGeom prst="rect">
            <a:avLst/>
          </a:prstGeom>
        </p:spPr>
      </p:pic>
    </p:spTree>
    <p:extLst>
      <p:ext uri="{BB962C8B-B14F-4D97-AF65-F5344CB8AC3E}">
        <p14:creationId xmlns:p14="http://schemas.microsoft.com/office/powerpoint/2010/main" val="2575756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Level vs State</a:t>
            </a:r>
            <a:endParaRPr lang="en-US" dirty="0"/>
          </a:p>
        </p:txBody>
      </p:sp>
      <p:pic>
        <p:nvPicPr>
          <p:cNvPr id="4" name="Content Placeholder 5"/>
          <p:cNvPicPr>
            <a:picLocks noChangeAspect="1"/>
          </p:cNvPicPr>
          <p:nvPr/>
        </p:nvPicPr>
        <p:blipFill>
          <a:blip r:embed="rId3"/>
          <a:stretch>
            <a:fillRect/>
          </a:stretch>
        </p:blipFill>
        <p:spPr>
          <a:xfrm>
            <a:off x="1600200" y="1219200"/>
            <a:ext cx="6469328" cy="5257800"/>
          </a:xfrm>
          <a:prstGeom prst="rect">
            <a:avLst/>
          </a:prstGeom>
        </p:spPr>
      </p:pic>
    </p:spTree>
    <p:extLst>
      <p:ext uri="{BB962C8B-B14F-4D97-AF65-F5344CB8AC3E}">
        <p14:creationId xmlns:p14="http://schemas.microsoft.com/office/powerpoint/2010/main" val="357636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Ratings </a:t>
            </a:r>
            <a:r>
              <a:rPr lang="en-US" smtClean="0"/>
              <a:t>vs States</a:t>
            </a:r>
            <a:endParaRPr 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512" y="1143000"/>
            <a:ext cx="6122888" cy="5348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318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Yelp and Social Networking</a:t>
            </a:r>
            <a:endParaRPr lang="en-US" dirty="0"/>
          </a:p>
        </p:txBody>
      </p:sp>
    </p:spTree>
    <p:extLst>
      <p:ext uri="{BB962C8B-B14F-4D97-AF65-F5344CB8AC3E}">
        <p14:creationId xmlns:p14="http://schemas.microsoft.com/office/powerpoint/2010/main" val="196778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Data</a:t>
            </a:r>
            <a:r>
              <a:rPr lang="en-US" dirty="0" smtClean="0"/>
              <a:t> </a:t>
            </a:r>
            <a:r>
              <a:rPr lang="en-US" dirty="0" smtClean="0">
                <a:solidFill>
                  <a:srgbClr val="FF0000"/>
                </a:solidFill>
              </a:rPr>
              <a:t>Structure</a:t>
            </a:r>
            <a:endParaRPr lang="en-US" dirty="0">
              <a:solidFill>
                <a:srgbClr val="FF0000"/>
              </a:solidFill>
            </a:endParaRPr>
          </a:p>
        </p:txBody>
      </p:sp>
      <p:pic>
        <p:nvPicPr>
          <p:cNvPr id="4" name="Content Placeholder 3"/>
          <p:cNvPicPr>
            <a:picLocks noGrp="1" noChangeAspect="1"/>
          </p:cNvPicPr>
          <p:nvPr>
            <p:ph idx="1"/>
          </p:nvPr>
        </p:nvPicPr>
        <p:blipFill rotWithShape="1">
          <a:blip r:embed="rId2"/>
          <a:srcRect l="1" r="-19599"/>
          <a:stretch/>
        </p:blipFill>
        <p:spPr>
          <a:xfrm>
            <a:off x="2116739" y="1417638"/>
            <a:ext cx="5795610" cy="4541373"/>
          </a:xfrm>
        </p:spPr>
      </p:pic>
    </p:spTree>
    <p:extLst>
      <p:ext uri="{BB962C8B-B14F-4D97-AF65-F5344CB8AC3E}">
        <p14:creationId xmlns:p14="http://schemas.microsoft.com/office/powerpoint/2010/main" val="3031189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630716927"/>
              </p:ext>
            </p:extLst>
          </p:nvPr>
        </p:nvGraphicFramePr>
        <p:xfrm>
          <a:off x="485605" y="1593870"/>
          <a:ext cx="3847484" cy="3648469"/>
        </p:xfrm>
        <a:graphic>
          <a:graphicData uri="http://schemas.openxmlformats.org/drawingml/2006/table">
            <a:tbl>
              <a:tblPr/>
              <a:tblGrid>
                <a:gridCol w="3847484"/>
              </a:tblGrid>
              <a:tr h="3648469">
                <a:tc>
                  <a:txBody>
                    <a:bodyPr/>
                    <a:lstStyle/>
                    <a:p>
                      <a:endParaRPr lang="en-US" dirty="0"/>
                    </a:p>
                  </a:txBody>
                  <a:tcPr>
                    <a:lnL w="12700" cmpd="sng">
                      <a:solidFill>
                        <a:scrgbClr r="0" g="0" b="0"/>
                      </a:solidFill>
                      <a:prstDash val="solid"/>
                    </a:lnL>
                    <a:lnR w="12700" cmpd="sng">
                      <a:solidFill>
                        <a:scrgbClr r="0" g="0" b="0"/>
                      </a:solidFill>
                      <a:prstDash val="solid"/>
                    </a:lnR>
                    <a:lnT w="12700" cmpd="sng">
                      <a:solidFill>
                        <a:scrgbClr r="0" g="0" b="0"/>
                      </a:solidFill>
                      <a:prstDash val="solid"/>
                    </a:lnT>
                    <a:lnB w="12700" cmpd="sng">
                      <a:solidFill>
                        <a:scrgbClr r="0" g="0" b="0"/>
                      </a:solidFill>
                      <a:prstDash val="solid"/>
                    </a:lnB>
                  </a:tcPr>
                </a:tc>
              </a:tr>
            </a:tbl>
          </a:graphicData>
        </a:graphic>
      </p:graphicFrame>
      <p:sp>
        <p:nvSpPr>
          <p:cNvPr id="2" name="Title 1"/>
          <p:cNvSpPr>
            <a:spLocks noGrp="1"/>
          </p:cNvSpPr>
          <p:nvPr>
            <p:ph type="title"/>
          </p:nvPr>
        </p:nvSpPr>
        <p:spPr/>
        <p:txBody>
          <a:bodyPr/>
          <a:lstStyle/>
          <a:p>
            <a:r>
              <a:rPr lang="en-US" dirty="0" smtClean="0">
                <a:solidFill>
                  <a:srgbClr val="FF0000"/>
                </a:solidFill>
              </a:rPr>
              <a:t>Transformation</a:t>
            </a:r>
            <a:endParaRPr lang="en-US" dirty="0">
              <a:solidFill>
                <a:srgbClr val="FF0000"/>
              </a:solidFill>
            </a:endParaRPr>
          </a:p>
        </p:txBody>
      </p:sp>
      <p:sp>
        <p:nvSpPr>
          <p:cNvPr id="3" name="Content Placeholder 2"/>
          <p:cNvSpPr>
            <a:spLocks noGrp="1"/>
          </p:cNvSpPr>
          <p:nvPr>
            <p:ph idx="1"/>
          </p:nvPr>
        </p:nvSpPr>
        <p:spPr>
          <a:xfrm>
            <a:off x="457200" y="1600200"/>
            <a:ext cx="3938146" cy="3654591"/>
          </a:xfrm>
        </p:spPr>
        <p:txBody>
          <a:bodyPr>
            <a:normAutofit/>
          </a:bodyPr>
          <a:lstStyle/>
          <a:p>
            <a:pPr marL="0" indent="0">
              <a:buNone/>
            </a:pPr>
            <a:r>
              <a:rPr lang="en-US" sz="1200" dirty="0" err="1" smtClean="0"/>
              <a:t>longedge</a:t>
            </a:r>
            <a:r>
              <a:rPr lang="en-US" sz="1200" dirty="0" smtClean="0"/>
              <a:t> &lt;- function(</a:t>
            </a:r>
            <a:r>
              <a:rPr lang="en-US" sz="1200" dirty="0" err="1" smtClean="0"/>
              <a:t>edgelist</a:t>
            </a:r>
            <a:r>
              <a:rPr lang="en-US" sz="1200" dirty="0" smtClean="0"/>
              <a:t>){</a:t>
            </a:r>
          </a:p>
          <a:p>
            <a:pPr marL="0" indent="0">
              <a:buNone/>
            </a:pPr>
            <a:r>
              <a:rPr lang="en-US" sz="1200" dirty="0" smtClean="0"/>
              <a:t>  user &lt;- </a:t>
            </a:r>
            <a:r>
              <a:rPr lang="en-US" sz="1200" dirty="0" err="1" smtClean="0"/>
              <a:t>edgelist$user_id</a:t>
            </a:r>
            <a:endParaRPr lang="en-US" sz="1200" dirty="0" smtClean="0"/>
          </a:p>
          <a:p>
            <a:pPr marL="0" indent="0">
              <a:buNone/>
            </a:pPr>
            <a:r>
              <a:rPr lang="en-US" sz="1200" dirty="0" smtClean="0"/>
              <a:t>  </a:t>
            </a:r>
            <a:r>
              <a:rPr lang="en-US" sz="1200" dirty="0" err="1" smtClean="0"/>
              <a:t>cnx</a:t>
            </a:r>
            <a:r>
              <a:rPr lang="en-US" sz="1200" dirty="0" smtClean="0"/>
              <a:t> &lt;- </a:t>
            </a:r>
            <a:r>
              <a:rPr lang="en-US" sz="1200" dirty="0" err="1" smtClean="0"/>
              <a:t>edgelist$friends</a:t>
            </a:r>
            <a:endParaRPr lang="en-US" sz="1200" dirty="0" smtClean="0"/>
          </a:p>
          <a:p>
            <a:pPr marL="0" indent="0">
              <a:buNone/>
            </a:pPr>
            <a:r>
              <a:rPr lang="en-US" sz="1200" dirty="0" smtClean="0"/>
              <a:t>  split &lt;- </a:t>
            </a:r>
            <a:r>
              <a:rPr lang="en-US" sz="1200" dirty="0" err="1" smtClean="0"/>
              <a:t>as.data.frame</a:t>
            </a:r>
            <a:r>
              <a:rPr lang="en-US" sz="1200" dirty="0" smtClean="0"/>
              <a:t>(</a:t>
            </a:r>
            <a:r>
              <a:rPr lang="en-US" sz="1200" dirty="0" err="1" smtClean="0"/>
              <a:t>ifelse</a:t>
            </a:r>
            <a:r>
              <a:rPr lang="en-US" sz="1200" dirty="0" smtClean="0"/>
              <a:t>(</a:t>
            </a:r>
            <a:r>
              <a:rPr lang="en-US" sz="1200" dirty="0" err="1" smtClean="0"/>
              <a:t>cnx</a:t>
            </a:r>
            <a:r>
              <a:rPr lang="en-US" sz="1200" dirty="0" smtClean="0"/>
              <a:t>=="",</a:t>
            </a:r>
            <a:r>
              <a:rPr lang="en-US" sz="1200" dirty="0" err="1" smtClean="0"/>
              <a:t>NA,str_split</a:t>
            </a:r>
            <a:r>
              <a:rPr lang="en-US" sz="1200" dirty="0" smtClean="0"/>
              <a:t>(</a:t>
            </a:r>
            <a:r>
              <a:rPr lang="en-US" sz="1200" dirty="0" err="1" smtClean="0"/>
              <a:t>cnx</a:t>
            </a:r>
            <a:r>
              <a:rPr lang="en-US" sz="1200" dirty="0" smtClean="0"/>
              <a:t>,", ")))</a:t>
            </a:r>
          </a:p>
          <a:p>
            <a:pPr marL="0" indent="0">
              <a:buNone/>
            </a:pPr>
            <a:r>
              <a:rPr lang="en-US" sz="1200" dirty="0" smtClean="0"/>
              <a:t>  combine &lt;- </a:t>
            </a:r>
            <a:r>
              <a:rPr lang="en-US" sz="1200" dirty="0" err="1" smtClean="0"/>
              <a:t>as.data.frame</a:t>
            </a:r>
            <a:r>
              <a:rPr lang="en-US" sz="1200" dirty="0" smtClean="0"/>
              <a:t>(</a:t>
            </a:r>
            <a:r>
              <a:rPr lang="en-US" sz="1200" dirty="0" err="1" smtClean="0"/>
              <a:t>cbind</a:t>
            </a:r>
            <a:r>
              <a:rPr lang="en-US" sz="1200" dirty="0" smtClean="0"/>
              <a:t>(</a:t>
            </a:r>
            <a:r>
              <a:rPr lang="en-US" sz="1200" dirty="0" err="1" smtClean="0"/>
              <a:t>user,split</a:t>
            </a:r>
            <a:r>
              <a:rPr lang="en-US" sz="1200" dirty="0" smtClean="0"/>
              <a:t>))</a:t>
            </a:r>
          </a:p>
          <a:p>
            <a:pPr marL="0" indent="0">
              <a:buNone/>
            </a:pPr>
            <a:r>
              <a:rPr lang="en-US" sz="1200" dirty="0" smtClean="0"/>
              <a:t>  </a:t>
            </a:r>
            <a:r>
              <a:rPr lang="en-US" sz="1200" dirty="0" err="1" smtClean="0"/>
              <a:t>colnames</a:t>
            </a:r>
            <a:r>
              <a:rPr lang="en-US" sz="1200" dirty="0" smtClean="0"/>
              <a:t>(combine) &lt;- c("</a:t>
            </a:r>
            <a:r>
              <a:rPr lang="en-US" sz="1200" dirty="0" err="1" smtClean="0"/>
              <a:t>user_id</a:t>
            </a:r>
            <a:r>
              <a:rPr lang="en-US" sz="1200" dirty="0" smtClean="0"/>
              <a:t>", "friend")</a:t>
            </a:r>
          </a:p>
          <a:p>
            <a:pPr marL="0" indent="0">
              <a:buNone/>
            </a:pPr>
            <a:r>
              <a:rPr lang="en-US" sz="1200" dirty="0" smtClean="0"/>
              <a:t>  </a:t>
            </a:r>
            <a:r>
              <a:rPr lang="en-US" sz="1200" dirty="0" err="1" smtClean="0"/>
              <a:t>combine$user_id</a:t>
            </a:r>
            <a:r>
              <a:rPr lang="en-US" sz="1200" dirty="0" smtClean="0"/>
              <a:t> &lt;- </a:t>
            </a:r>
            <a:r>
              <a:rPr lang="en-US" sz="1200" dirty="0" err="1" smtClean="0"/>
              <a:t>as.character</a:t>
            </a:r>
            <a:r>
              <a:rPr lang="en-US" sz="1200" dirty="0" smtClean="0"/>
              <a:t>(</a:t>
            </a:r>
            <a:r>
              <a:rPr lang="en-US" sz="1200" dirty="0" err="1" smtClean="0"/>
              <a:t>combine$user_id</a:t>
            </a:r>
            <a:r>
              <a:rPr lang="en-US" sz="1200" dirty="0" smtClean="0"/>
              <a:t>)</a:t>
            </a:r>
          </a:p>
          <a:p>
            <a:pPr marL="0" indent="0">
              <a:buNone/>
            </a:pPr>
            <a:r>
              <a:rPr lang="en-US" sz="1200" dirty="0" smtClean="0"/>
              <a:t>  </a:t>
            </a:r>
            <a:r>
              <a:rPr lang="en-US" sz="1200" dirty="0" err="1" smtClean="0"/>
              <a:t>combine$friend</a:t>
            </a:r>
            <a:r>
              <a:rPr lang="en-US" sz="1200" dirty="0" smtClean="0"/>
              <a:t> &lt;- </a:t>
            </a:r>
            <a:r>
              <a:rPr lang="en-US" sz="1200" dirty="0" err="1" smtClean="0"/>
              <a:t>as.character</a:t>
            </a:r>
            <a:r>
              <a:rPr lang="en-US" sz="1200" dirty="0" smtClean="0"/>
              <a:t>(</a:t>
            </a:r>
            <a:r>
              <a:rPr lang="en-US" sz="1200" dirty="0" err="1" smtClean="0"/>
              <a:t>combine$friend</a:t>
            </a:r>
            <a:r>
              <a:rPr lang="en-US" sz="1200" dirty="0" smtClean="0"/>
              <a:t>)</a:t>
            </a:r>
          </a:p>
          <a:p>
            <a:pPr marL="0" indent="0">
              <a:buNone/>
            </a:pPr>
            <a:r>
              <a:rPr lang="en-US" sz="1200" dirty="0" smtClean="0"/>
              <a:t>  return(combine)</a:t>
            </a:r>
          </a:p>
          <a:p>
            <a:pPr marL="0" indent="0">
              <a:buNone/>
            </a:pPr>
            <a:r>
              <a:rPr lang="en-US" sz="1200" dirty="0" smtClean="0"/>
              <a:t>}</a:t>
            </a:r>
          </a:p>
          <a:p>
            <a:pPr marL="0" indent="0">
              <a:buNone/>
            </a:pPr>
            <a:endParaRPr lang="en-US" sz="1200" dirty="0" smtClean="0"/>
          </a:p>
          <a:p>
            <a:pPr marL="0" indent="0">
              <a:buNone/>
            </a:pPr>
            <a:r>
              <a:rPr lang="en-US" sz="1200" dirty="0" smtClean="0"/>
              <a:t># Creating long </a:t>
            </a:r>
            <a:r>
              <a:rPr lang="en-US" sz="1200" dirty="0" err="1" smtClean="0"/>
              <a:t>edgelist</a:t>
            </a:r>
            <a:endParaRPr lang="en-US" sz="1200" dirty="0" smtClean="0"/>
          </a:p>
          <a:p>
            <a:pPr marL="0" indent="0">
              <a:buNone/>
            </a:pPr>
            <a:r>
              <a:rPr lang="en-US" sz="1200" dirty="0" err="1" smtClean="0"/>
              <a:t>az.edgelist</a:t>
            </a:r>
            <a:r>
              <a:rPr lang="en-US" sz="1200" dirty="0" smtClean="0"/>
              <a:t> &lt;- social_1 %&gt;%</a:t>
            </a:r>
          </a:p>
          <a:p>
            <a:pPr marL="0" indent="0">
              <a:buNone/>
            </a:pPr>
            <a:r>
              <a:rPr lang="en-US" sz="1200" dirty="0" smtClean="0"/>
              <a:t>  </a:t>
            </a:r>
            <a:r>
              <a:rPr lang="en-US" sz="1200" dirty="0" err="1" smtClean="0"/>
              <a:t>rowwise</a:t>
            </a:r>
            <a:r>
              <a:rPr lang="en-US" sz="1200" dirty="0" smtClean="0"/>
              <a:t>() %&gt;%</a:t>
            </a:r>
          </a:p>
          <a:p>
            <a:pPr marL="0" indent="0">
              <a:buNone/>
            </a:pPr>
            <a:r>
              <a:rPr lang="en-US" sz="1200" dirty="0" smtClean="0"/>
              <a:t>  do(</a:t>
            </a:r>
            <a:r>
              <a:rPr lang="en-US" sz="1200" dirty="0" err="1" smtClean="0"/>
              <a:t>longedge</a:t>
            </a:r>
            <a:r>
              <a:rPr lang="en-US" sz="1200" dirty="0" smtClean="0"/>
              <a:t>(.)) %&gt;%</a:t>
            </a:r>
          </a:p>
          <a:p>
            <a:pPr marL="0" indent="0">
              <a:buNone/>
            </a:pPr>
            <a:r>
              <a:rPr lang="en-US" sz="1200" dirty="0" smtClean="0"/>
              <a:t>  </a:t>
            </a:r>
            <a:r>
              <a:rPr lang="en-US" sz="1200" dirty="0" err="1" smtClean="0"/>
              <a:t>rbind</a:t>
            </a:r>
            <a:r>
              <a:rPr lang="en-US" sz="1200" dirty="0" smtClean="0"/>
              <a:t>()</a:t>
            </a:r>
            <a:endParaRPr lang="en-US" sz="1200" dirty="0"/>
          </a:p>
        </p:txBody>
      </p:sp>
      <p:pic>
        <p:nvPicPr>
          <p:cNvPr id="7" name="Picture 6"/>
          <p:cNvPicPr>
            <a:picLocks noChangeAspect="1"/>
          </p:cNvPicPr>
          <p:nvPr/>
        </p:nvPicPr>
        <p:blipFill>
          <a:blip r:embed="rId2"/>
          <a:stretch>
            <a:fillRect/>
          </a:stretch>
        </p:blipFill>
        <p:spPr>
          <a:xfrm>
            <a:off x="4864523" y="1612652"/>
            <a:ext cx="3822277" cy="3642139"/>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210468082"/>
              </p:ext>
            </p:extLst>
          </p:nvPr>
        </p:nvGraphicFramePr>
        <p:xfrm>
          <a:off x="4829848" y="1593870"/>
          <a:ext cx="3847484" cy="3648469"/>
        </p:xfrm>
        <a:graphic>
          <a:graphicData uri="http://schemas.openxmlformats.org/drawingml/2006/table">
            <a:tbl>
              <a:tblPr/>
              <a:tblGrid>
                <a:gridCol w="3847484"/>
              </a:tblGrid>
              <a:tr h="3648469">
                <a:tc>
                  <a:txBody>
                    <a:bodyPr/>
                    <a:lstStyle/>
                    <a:p>
                      <a:endParaRPr lang="en-US" dirty="0"/>
                    </a:p>
                  </a:txBody>
                  <a:tcPr>
                    <a:lnL w="12700" cmpd="sng">
                      <a:solidFill>
                        <a:scrgbClr r="0" g="0" b="0"/>
                      </a:solidFill>
                      <a:prstDash val="solid"/>
                    </a:lnL>
                    <a:lnR w="12700" cmpd="sng">
                      <a:solidFill>
                        <a:scrgbClr r="0" g="0" b="0"/>
                      </a:solidFill>
                      <a:prstDash val="solid"/>
                    </a:lnR>
                    <a:lnT w="12700" cmpd="sng">
                      <a:solidFill>
                        <a:scrgbClr r="0" g="0" b="0"/>
                      </a:solidFill>
                      <a:prstDash val="solid"/>
                    </a:lnT>
                    <a:lnB w="12700" cmpd="sng">
                      <a:solidFill>
                        <a:scrgbClr r="0" g="0" b="0"/>
                      </a:solidFill>
                      <a:prstDash val="solid"/>
                    </a:lnB>
                  </a:tcPr>
                </a:tc>
              </a:tr>
            </a:tbl>
          </a:graphicData>
        </a:graphic>
      </p:graphicFrame>
      <p:sp>
        <p:nvSpPr>
          <p:cNvPr id="5" name="Striped Right Arrow 4"/>
          <p:cNvSpPr/>
          <p:nvPr/>
        </p:nvSpPr>
        <p:spPr>
          <a:xfrm>
            <a:off x="4021218" y="2689096"/>
            <a:ext cx="1046503" cy="1544622"/>
          </a:xfrm>
          <a:prstGeom prst="strip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Tree>
    <p:extLst>
      <p:ext uri="{BB962C8B-B14F-4D97-AF65-F5344CB8AC3E}">
        <p14:creationId xmlns:p14="http://schemas.microsoft.com/office/powerpoint/2010/main" val="20808383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1293</Words>
  <Application>Microsoft Macintosh PowerPoint</Application>
  <PresentationFormat>On-screen Show (4:3)</PresentationFormat>
  <Paragraphs>158</Paragraphs>
  <Slides>23</Slides>
  <Notes>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Overview</vt:lpstr>
      <vt:lpstr>Review vs Stars</vt:lpstr>
      <vt:lpstr>Review Count vs State</vt:lpstr>
      <vt:lpstr>Price Level vs Star Ratings</vt:lpstr>
      <vt:lpstr>Price Level vs State</vt:lpstr>
      <vt:lpstr>Star Ratings vs States</vt:lpstr>
      <vt:lpstr>Yelp and Social Networking</vt:lpstr>
      <vt:lpstr>Data Structure</vt:lpstr>
      <vt:lpstr>Transformation</vt:lpstr>
      <vt:lpstr>Network Graph</vt:lpstr>
      <vt:lpstr>Finding Your 2-hop Neighbors</vt:lpstr>
      <vt:lpstr>Connection Distribution</vt:lpstr>
      <vt:lpstr>Friends and Friends-of-Friends</vt:lpstr>
      <vt:lpstr>Network Recommendations</vt:lpstr>
      <vt:lpstr>Predictions</vt:lpstr>
      <vt:lpstr>Exploiting Social Networks to Improve Recommendations</vt:lpstr>
      <vt:lpstr>PowerPoint Presentation</vt:lpstr>
      <vt:lpstr>kNN Recommender</vt:lpstr>
      <vt:lpstr>Collaborative  Filtering / Matrix Factorization</vt:lpstr>
      <vt:lpstr>Issues and Challenges</vt:lpstr>
      <vt:lpstr>Results</vt:lpstr>
      <vt:lpstr>Results Summary</vt:lpstr>
      <vt:lpstr>The takeaway: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Conan</dc:creator>
  <cp:lastModifiedBy>Jonathan Campbell</cp:lastModifiedBy>
  <cp:revision>19</cp:revision>
  <dcterms:created xsi:type="dcterms:W3CDTF">2015-05-14T02:01:23Z</dcterms:created>
  <dcterms:modified xsi:type="dcterms:W3CDTF">2015-05-15T03:24:17Z</dcterms:modified>
</cp:coreProperties>
</file>