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4" r:id="rId2"/>
    <p:sldId id="258" r:id="rId3"/>
    <p:sldId id="259" r:id="rId4"/>
    <p:sldId id="263" r:id="rId5"/>
    <p:sldId id="262" r:id="rId6"/>
    <p:sldId id="260" r:id="rId7"/>
    <p:sldId id="265" r:id="rId8"/>
    <p:sldId id="266" r:id="rId9"/>
    <p:sldId id="267" r:id="rId10"/>
    <p:sldId id="268" r:id="rId11"/>
    <p:sldId id="269" r:id="rId12"/>
    <p:sldId id="270"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6" autoAdjust="0"/>
    <p:restoredTop sz="82095" autoAdjust="0"/>
  </p:normalViewPr>
  <p:slideViewPr>
    <p:cSldViewPr>
      <p:cViewPr varScale="1">
        <p:scale>
          <a:sx n="65" d="100"/>
          <a:sy n="65" d="100"/>
        </p:scale>
        <p:origin x="7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3860B-93F4-41AB-B5C2-87CD1EFD6ABD}" type="datetimeFigureOut">
              <a:rPr lang="en-US" smtClean="0"/>
              <a:t>5/14/2015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6220B-379B-405B-A783-5F293EF1AFFE}" type="slidenum">
              <a:rPr lang="en-US" smtClean="0"/>
              <a:t>‹#›</a:t>
            </a:fld>
            <a:endParaRPr lang="en-US"/>
          </a:p>
        </p:txBody>
      </p:sp>
    </p:spTree>
    <p:extLst>
      <p:ext uri="{BB962C8B-B14F-4D97-AF65-F5344CB8AC3E}">
        <p14:creationId xmlns:p14="http://schemas.microsoft.com/office/powerpoint/2010/main" val="206909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Left:  Skewed Normal Distribution centered between 3.5 and 4. Not surprising after all. </a:t>
            </a:r>
          </a:p>
          <a:p>
            <a:r>
              <a:rPr lang="en-US" sz="1200" kern="1200" dirty="0" smtClean="0">
                <a:solidFill>
                  <a:schemeClr val="tx1"/>
                </a:solidFill>
                <a:effectLst/>
                <a:latin typeface="+mn-lt"/>
                <a:ea typeface="+mn-ea"/>
                <a:cs typeface="+mn-cs"/>
              </a:rPr>
              <a:t>           Better than average restaurants tend to get more customers, thus more reviews. </a:t>
            </a:r>
          </a:p>
          <a:p>
            <a:r>
              <a:rPr lang="en-US" sz="1200" kern="1200" dirty="0" smtClean="0">
                <a:solidFill>
                  <a:schemeClr val="tx1"/>
                </a:solidFill>
                <a:effectLst/>
                <a:latin typeface="+mn-lt"/>
                <a:ea typeface="+mn-ea"/>
                <a:cs typeface="+mn-cs"/>
              </a:rPr>
              <a:t>            Restaurants with perfect ratings are hard to achieve, and relatively rarer to come by</a:t>
            </a:r>
          </a:p>
          <a:p>
            <a:r>
              <a:rPr lang="en-US" sz="1200" kern="1200" dirty="0" smtClean="0">
                <a:solidFill>
                  <a:schemeClr val="tx1"/>
                </a:solidFill>
                <a:effectLst/>
                <a:latin typeface="+mn-lt"/>
                <a:ea typeface="+mn-ea"/>
                <a:cs typeface="+mn-cs"/>
              </a:rPr>
              <a:t>Right: Top three states by number of restaurants reviewed are Arizona, Nevada, and North   Carolina</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here Phoenix, Las Vegas, and Charlotte reside. </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1</a:t>
            </a:fld>
            <a:endParaRPr lang="en-US"/>
          </a:p>
        </p:txBody>
      </p:sp>
    </p:spTree>
    <p:extLst>
      <p:ext uri="{BB962C8B-B14F-4D97-AF65-F5344CB8AC3E}">
        <p14:creationId xmlns:p14="http://schemas.microsoft.com/office/powerpoint/2010/main" val="248799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Number of reviews as a function of stars:</a:t>
            </a:r>
          </a:p>
          <a:p>
            <a:r>
              <a:rPr lang="en-US" sz="1200" kern="1200" dirty="0" smtClean="0">
                <a:solidFill>
                  <a:schemeClr val="tx1"/>
                </a:solidFill>
                <a:effectLst/>
                <a:latin typeface="+mn-lt"/>
                <a:ea typeface="+mn-ea"/>
                <a:cs typeface="+mn-cs"/>
              </a:rPr>
              <a:t>A skewed distribution centered around 4 stars, where ratings around 4 stars have lots of outliers. This means lots of restaurants with more than 500 reviews per restaurant. </a:t>
            </a:r>
          </a:p>
          <a:p>
            <a:r>
              <a:rPr lang="en-US" sz="1200" kern="1200" dirty="0" smtClean="0">
                <a:solidFill>
                  <a:schemeClr val="tx1"/>
                </a:solidFill>
                <a:effectLst/>
                <a:latin typeface="+mn-lt"/>
                <a:ea typeface="+mn-ea"/>
                <a:cs typeface="+mn-cs"/>
              </a:rPr>
              <a:t>The most extreme outlier is a 4 star restaurant with 4,578 reviews</a:t>
            </a:r>
          </a:p>
          <a:p>
            <a:r>
              <a:rPr lang="en-US" sz="1200" kern="1200" dirty="0" smtClean="0">
                <a:solidFill>
                  <a:schemeClr val="tx1"/>
                </a:solidFill>
                <a:effectLst/>
                <a:latin typeface="+mn-lt"/>
                <a:ea typeface="+mn-ea"/>
                <a:cs typeface="+mn-cs"/>
              </a:rPr>
              <a:t>Thus if a restaurant is very popular and the number of reviews are just over the roof, the average rating of the restaurant is expected to be 4 stars, plus minus 0.5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2</a:t>
            </a:fld>
            <a:endParaRPr lang="en-US"/>
          </a:p>
        </p:txBody>
      </p:sp>
    </p:spTree>
    <p:extLst>
      <p:ext uri="{BB962C8B-B14F-4D97-AF65-F5344CB8AC3E}">
        <p14:creationId xmlns:p14="http://schemas.microsoft.com/office/powerpoint/2010/main" val="152861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 clearly shows where restaurants with ridiculously number of reviews reside: Greater Las Vegas, NV</a:t>
            </a:r>
          </a:p>
          <a:p>
            <a:endParaRPr lang="en-US" dirty="0" smtClean="0"/>
          </a:p>
          <a:p>
            <a:r>
              <a:rPr lang="en-US" dirty="0" smtClean="0"/>
              <a:t>In fact, all restaurants with more than 1500 reviews reside in Nevada, although Nevada does not have the most number of restaurants reviewed. </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3</a:t>
            </a:fld>
            <a:endParaRPr lang="en-US"/>
          </a:p>
        </p:txBody>
      </p:sp>
    </p:spTree>
    <p:extLst>
      <p:ext uri="{BB962C8B-B14F-4D97-AF65-F5344CB8AC3E}">
        <p14:creationId xmlns:p14="http://schemas.microsoft.com/office/powerpoint/2010/main" val="145289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 a nice parabola-shaped imaginary line connecting average price range across all star ratings from low to high. Between star rating 1 and 4, we see as star ratings goes up, the price generally goes up at a decreasing rate. But when star rating hit 4.5, we observe a dip in average price level that’s on par with star rating 2.5. And when star rating reaches 5, it is almost on par with 3. </a:t>
            </a:r>
          </a:p>
          <a:p>
            <a:r>
              <a:rPr lang="en-US" dirty="0" smtClean="0"/>
              <a:t>It’s interesting to note that the median price level of star rating 5 is at 1, indicating that there are other factors that might affect price level</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4</a:t>
            </a:fld>
            <a:endParaRPr lang="en-US"/>
          </a:p>
        </p:txBody>
      </p:sp>
    </p:spTree>
    <p:extLst>
      <p:ext uri="{BB962C8B-B14F-4D97-AF65-F5344CB8AC3E}">
        <p14:creationId xmlns:p14="http://schemas.microsoft.com/office/powerpoint/2010/main" val="128144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restaurants from outside of the U.S, such as BW, QC, EDH, and ON, tend to have higher average price level, with the exception of RP in Germany, which has both the lowest price both in mean and median.</a:t>
            </a:r>
          </a:p>
          <a:p>
            <a:endParaRPr lang="en-US" dirty="0" smtClean="0"/>
          </a:p>
          <a:p>
            <a:r>
              <a:rPr lang="en-US" dirty="0" smtClean="0"/>
              <a:t>Secondly, East Coast states, such as PA and SC tend to have higher price level than their west coast peers, but still less than their international peers.</a:t>
            </a:r>
          </a:p>
          <a:p>
            <a:endParaRPr lang="en-US" dirty="0" smtClean="0"/>
          </a:p>
          <a:p>
            <a:r>
              <a:rPr lang="en-US" dirty="0" smtClean="0"/>
              <a:t>Thirdly, price level in the South West and Mid-West, such as AZ and WI are on par, while IL is on par with RP from Germany</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5</a:t>
            </a:fld>
            <a:endParaRPr lang="en-US"/>
          </a:p>
        </p:txBody>
      </p:sp>
    </p:spTree>
    <p:extLst>
      <p:ext uri="{BB962C8B-B14F-4D97-AF65-F5344CB8AC3E}">
        <p14:creationId xmlns:p14="http://schemas.microsoft.com/office/powerpoint/2010/main" val="247730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general trends:</a:t>
            </a:r>
          </a:p>
          <a:p>
            <a:pPr marL="342900" indent="-342900">
              <a:buAutoNum type="arabicPeriod"/>
            </a:pPr>
            <a:r>
              <a:rPr lang="en-US" dirty="0" smtClean="0"/>
              <a:t>Cities at the UK and Canada tend to have higher median restaurant ratings than the U.S, while cities in Germany have the same or lower median ratings than these in the U.S. All US states have the same median ratings</a:t>
            </a:r>
          </a:p>
          <a:p>
            <a:pPr marL="342900" indent="-342900">
              <a:buAutoNum type="arabicPeriod"/>
            </a:pPr>
            <a:r>
              <a:rPr lang="en-US" dirty="0" smtClean="0"/>
              <a:t>Given its relatively small size, WI still have extremely similar distribution to the top three states, AZ, NC, NV</a:t>
            </a:r>
          </a:p>
          <a:p>
            <a:pPr marL="342900" indent="-342900">
              <a:buAutoNum type="arabicPeriod"/>
            </a:pPr>
            <a:r>
              <a:rPr lang="en-US" dirty="0" smtClean="0"/>
              <a:t>BW, Germany and PA have very similar distribution while EDH and QC have very similar distribution</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6</a:t>
            </a:fld>
            <a:endParaRPr lang="en-US"/>
          </a:p>
        </p:txBody>
      </p:sp>
    </p:spTree>
    <p:extLst>
      <p:ext uri="{BB962C8B-B14F-4D97-AF65-F5344CB8AC3E}">
        <p14:creationId xmlns:p14="http://schemas.microsoft.com/office/powerpoint/2010/main" val="351312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96042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86280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72136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402696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5A97A8-1B8A-4C42-99D0-400448E7C1C6}"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55413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5A97A8-1B8A-4C42-99D0-400448E7C1C6}"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2928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5A97A8-1B8A-4C42-99D0-400448E7C1C6}" type="datetimeFigureOut">
              <a:rPr lang="en-US" smtClean="0"/>
              <a:t>5/14/2015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24935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5A97A8-1B8A-4C42-99D0-400448E7C1C6}" type="datetimeFigureOut">
              <a:rPr lang="en-US" smtClean="0"/>
              <a:t>5/14/2015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30370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A97A8-1B8A-4C42-99D0-400448E7C1C6}" type="datetimeFigureOut">
              <a:rPr lang="en-US" smtClean="0"/>
              <a:t>5/14/2015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369970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A97A8-1B8A-4C42-99D0-400448E7C1C6}"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359108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A97A8-1B8A-4C42-99D0-400448E7C1C6}"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252598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A97A8-1B8A-4C42-99D0-400448E7C1C6}" type="datetimeFigureOut">
              <a:rPr lang="en-US" smtClean="0"/>
              <a:t>5/14/2015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73097-8207-422D-A658-F6885C66DB93}" type="slidenum">
              <a:rPr lang="en-US" smtClean="0"/>
              <a:t>‹#›</a:t>
            </a:fld>
            <a:endParaRPr lang="en-US"/>
          </a:p>
        </p:txBody>
      </p:sp>
    </p:spTree>
    <p:extLst>
      <p:ext uri="{BB962C8B-B14F-4D97-AF65-F5344CB8AC3E}">
        <p14:creationId xmlns:p14="http://schemas.microsoft.com/office/powerpoint/2010/main" val="823673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1" y="1676400"/>
            <a:ext cx="472439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676400"/>
            <a:ext cx="449579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103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Collaborative  Filtering / Matrix Factorization</a:t>
            </a:r>
            <a:endParaRPr lang="en-US" dirty="0"/>
          </a:p>
        </p:txBody>
      </p:sp>
      <p:pic>
        <p:nvPicPr>
          <p:cNvPr id="4" name="Content Placeholder 3"/>
          <p:cNvPicPr>
            <a:picLocks noGrp="1" noChangeAspect="1"/>
          </p:cNvPicPr>
          <p:nvPr>
            <p:ph idx="1"/>
          </p:nvPr>
        </p:nvPicPr>
        <p:blipFill>
          <a:blip r:embed="rId2"/>
          <a:stretch>
            <a:fillRect/>
          </a:stretch>
        </p:blipFill>
        <p:spPr>
          <a:xfrm>
            <a:off x="628651" y="1904973"/>
            <a:ext cx="8112884" cy="4018532"/>
          </a:xfrm>
          <a:prstGeom prst="rect">
            <a:avLst/>
          </a:prstGeom>
        </p:spPr>
      </p:pic>
    </p:spTree>
    <p:extLst>
      <p:ext uri="{BB962C8B-B14F-4D97-AF65-F5344CB8AC3E}">
        <p14:creationId xmlns:p14="http://schemas.microsoft.com/office/powerpoint/2010/main" val="309493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a:t>Issues and Challenges</a:t>
            </a:r>
            <a:endParaRPr lang="en-US" dirty="0"/>
          </a:p>
        </p:txBody>
      </p:sp>
      <p:sp>
        <p:nvSpPr>
          <p:cNvPr id="3" name="Content Placeholder 2"/>
          <p:cNvSpPr>
            <a:spLocks noGrp="1"/>
          </p:cNvSpPr>
          <p:nvPr>
            <p:ph idx="1"/>
          </p:nvPr>
        </p:nvSpPr>
        <p:spPr>
          <a:xfrm>
            <a:off x="474103" y="2125267"/>
            <a:ext cx="8499251" cy="3735425"/>
          </a:xfrm>
        </p:spPr>
        <p:txBody>
          <a:bodyPr>
            <a:normAutofit fontScale="92500" lnSpcReduction="10000"/>
          </a:bodyPr>
          <a:lstStyle/>
          <a:p>
            <a:r>
              <a:rPr lang="en-US" sz="2400" dirty="0"/>
              <a:t>Size of dataset / scalability</a:t>
            </a:r>
          </a:p>
          <a:p>
            <a:pPr lvl="1"/>
            <a:r>
              <a:rPr lang="en-US" sz="2100" dirty="0"/>
              <a:t>1.6 million reviews; 61 thousand businesses; 3 million user friendships</a:t>
            </a:r>
          </a:p>
          <a:p>
            <a:pPr lvl="1"/>
            <a:r>
              <a:rPr lang="en-US" sz="2100" dirty="0"/>
              <a:t>AZ data was still large: 6.8 thousand users and 7.7 thousand businesses (full ratings matrix would be a little over 53 million cells)</a:t>
            </a:r>
          </a:p>
          <a:p>
            <a:pPr lvl="1"/>
            <a:r>
              <a:rPr lang="en-US" sz="2100" dirty="0"/>
              <a:t>Took several hours to run collaborative filtering for a single value of k (k=20)</a:t>
            </a:r>
          </a:p>
          <a:p>
            <a:pPr lvl="1"/>
            <a:r>
              <a:rPr lang="en-US" sz="2100" dirty="0"/>
              <a:t>Took 1.5 hours to run </a:t>
            </a:r>
            <a:r>
              <a:rPr lang="en-US" sz="2100" dirty="0" err="1"/>
              <a:t>kNN</a:t>
            </a:r>
            <a:r>
              <a:rPr lang="en-US" sz="2100" dirty="0"/>
              <a:t> for all 18 thousand ratings in the test set</a:t>
            </a:r>
          </a:p>
          <a:p>
            <a:pPr lvl="1"/>
            <a:r>
              <a:rPr lang="en-US" sz="2100" dirty="0"/>
              <a:t>Dealing with such data in the real world, it would be necessary to use </a:t>
            </a:r>
            <a:r>
              <a:rPr lang="en-US" sz="2100" dirty="0" err="1"/>
              <a:t>MapReduce</a:t>
            </a:r>
            <a:r>
              <a:rPr lang="en-US" sz="2100" dirty="0"/>
              <a:t> framework</a:t>
            </a:r>
          </a:p>
          <a:p>
            <a:r>
              <a:rPr lang="en-US" sz="2400" dirty="0"/>
              <a:t>Incompleteness of dataset – working with a small subset of total data led to inconsistencies (businesses with only 1 or 2 ratings had to be dropped)</a:t>
            </a:r>
          </a:p>
          <a:p>
            <a:endParaRPr lang="en-US" dirty="0" smtClean="0"/>
          </a:p>
          <a:p>
            <a:endParaRPr lang="en-US" dirty="0"/>
          </a:p>
        </p:txBody>
      </p:sp>
    </p:spTree>
    <p:extLst>
      <p:ext uri="{BB962C8B-B14F-4D97-AF65-F5344CB8AC3E}">
        <p14:creationId xmlns:p14="http://schemas.microsoft.com/office/powerpoint/2010/main" val="4273799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a:t>Results</a:t>
            </a:r>
            <a:endParaRPr lang="en-US" dirty="0"/>
          </a:p>
        </p:txBody>
      </p:sp>
      <p:pic>
        <p:nvPicPr>
          <p:cNvPr id="6" name="Content Placeholder 5"/>
          <p:cNvPicPr>
            <a:picLocks noGrp="1" noChangeAspect="1"/>
          </p:cNvPicPr>
          <p:nvPr>
            <p:ph idx="1"/>
          </p:nvPr>
        </p:nvPicPr>
        <p:blipFill>
          <a:blip r:embed="rId2"/>
          <a:stretch>
            <a:fillRect/>
          </a:stretch>
        </p:blipFill>
        <p:spPr>
          <a:xfrm>
            <a:off x="174519" y="1961061"/>
            <a:ext cx="8599982" cy="3702365"/>
          </a:xfrm>
          <a:prstGeom prst="rect">
            <a:avLst/>
          </a:prstGeom>
        </p:spPr>
      </p:pic>
    </p:spTree>
    <p:extLst>
      <p:ext uri="{BB962C8B-B14F-4D97-AF65-F5344CB8AC3E}">
        <p14:creationId xmlns:p14="http://schemas.microsoft.com/office/powerpoint/2010/main" val="1425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a:t>Results Summary</a:t>
            </a:r>
            <a:endParaRPr lang="en-US" sz="4500" dirty="0"/>
          </a:p>
        </p:txBody>
      </p:sp>
      <p:sp>
        <p:nvSpPr>
          <p:cNvPr id="3" name="Content Placeholder 2"/>
          <p:cNvSpPr>
            <a:spLocks noGrp="1"/>
          </p:cNvSpPr>
          <p:nvPr>
            <p:ph idx="1"/>
          </p:nvPr>
        </p:nvSpPr>
        <p:spPr/>
        <p:txBody>
          <a:bodyPr>
            <a:normAutofit/>
          </a:bodyPr>
          <a:lstStyle/>
          <a:p>
            <a:r>
              <a:rPr lang="en-US" sz="2700" dirty="0"/>
              <a:t>Across the board the log counts performed better than raw counts</a:t>
            </a:r>
          </a:p>
          <a:p>
            <a:endParaRPr lang="en-US" sz="2700" dirty="0"/>
          </a:p>
          <a:p>
            <a:r>
              <a:rPr lang="en-US" sz="2700" dirty="0"/>
              <a:t>None of the weights performed better than the </a:t>
            </a:r>
            <a:r>
              <a:rPr lang="en-US" sz="2700" dirty="0" err="1"/>
              <a:t>unweighted</a:t>
            </a:r>
            <a:r>
              <a:rPr lang="en-US" sz="2700" dirty="0"/>
              <a:t> </a:t>
            </a:r>
            <a:r>
              <a:rPr lang="en-US" sz="2700" dirty="0" err="1"/>
              <a:t>kNN</a:t>
            </a:r>
            <a:r>
              <a:rPr lang="en-US" sz="2700" dirty="0"/>
              <a:t> algorithm</a:t>
            </a:r>
          </a:p>
          <a:p>
            <a:endParaRPr lang="en-US" sz="2700" dirty="0"/>
          </a:p>
          <a:p>
            <a:r>
              <a:rPr lang="en-US" sz="2700" dirty="0"/>
              <a:t>Even the bad weighting schemes beat the matrix factorization recommender by about k=8</a:t>
            </a:r>
          </a:p>
          <a:p>
            <a:pPr marL="0" indent="0">
              <a:buNone/>
            </a:pPr>
            <a:endParaRPr lang="en-US" dirty="0" smtClean="0"/>
          </a:p>
        </p:txBody>
      </p:sp>
    </p:spTree>
    <p:extLst>
      <p:ext uri="{BB962C8B-B14F-4D97-AF65-F5344CB8AC3E}">
        <p14:creationId xmlns:p14="http://schemas.microsoft.com/office/powerpoint/2010/main" val="336749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a:t>The takeaway:</a:t>
            </a:r>
            <a:endParaRPr lang="en-US" sz="4050" dirty="0"/>
          </a:p>
        </p:txBody>
      </p:sp>
      <p:sp>
        <p:nvSpPr>
          <p:cNvPr id="3" name="Content Placeholder 2"/>
          <p:cNvSpPr>
            <a:spLocks noGrp="1"/>
          </p:cNvSpPr>
          <p:nvPr>
            <p:ph idx="1"/>
          </p:nvPr>
        </p:nvSpPr>
        <p:spPr/>
        <p:txBody>
          <a:bodyPr/>
          <a:lstStyle/>
          <a:p>
            <a:pPr marL="0" indent="0" algn="ctr">
              <a:buNone/>
            </a:pPr>
            <a:endParaRPr lang="en-US" sz="6600" dirty="0"/>
          </a:p>
          <a:p>
            <a:pPr marL="0" indent="0" algn="ctr">
              <a:buNone/>
            </a:pPr>
            <a:r>
              <a:rPr lang="en-US" sz="6600" dirty="0"/>
              <a:t>Keep </a:t>
            </a:r>
            <a:r>
              <a:rPr lang="en-US" sz="6600" dirty="0"/>
              <a:t>it simple!!</a:t>
            </a:r>
          </a:p>
          <a:p>
            <a:endParaRPr lang="en-US" dirty="0"/>
          </a:p>
        </p:txBody>
      </p:sp>
    </p:spTree>
    <p:extLst>
      <p:ext uri="{BB962C8B-B14F-4D97-AF65-F5344CB8AC3E}">
        <p14:creationId xmlns:p14="http://schemas.microsoft.com/office/powerpoint/2010/main" val="287841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vs Stars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553200" cy="5287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686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Count vs State</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6400" y="1217773"/>
            <a:ext cx="6324600" cy="5325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981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Level vs Star Ratings</a:t>
            </a:r>
            <a:endParaRPr lang="en-US" dirty="0"/>
          </a:p>
        </p:txBody>
      </p:sp>
      <p:pic>
        <p:nvPicPr>
          <p:cNvPr id="4" name="Content Placeholder 3"/>
          <p:cNvPicPr>
            <a:picLocks noChangeAspect="1"/>
          </p:cNvPicPr>
          <p:nvPr/>
        </p:nvPicPr>
        <p:blipFill>
          <a:blip r:embed="rId3"/>
          <a:stretch>
            <a:fillRect/>
          </a:stretch>
        </p:blipFill>
        <p:spPr>
          <a:xfrm>
            <a:off x="1447800" y="1241505"/>
            <a:ext cx="6629400" cy="5387895"/>
          </a:xfrm>
          <a:prstGeom prst="rect">
            <a:avLst/>
          </a:prstGeom>
        </p:spPr>
      </p:pic>
    </p:spTree>
    <p:extLst>
      <p:ext uri="{BB962C8B-B14F-4D97-AF65-F5344CB8AC3E}">
        <p14:creationId xmlns:p14="http://schemas.microsoft.com/office/powerpoint/2010/main" val="257575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Level vs State</a:t>
            </a:r>
            <a:endParaRPr lang="en-US" dirty="0"/>
          </a:p>
        </p:txBody>
      </p:sp>
      <p:pic>
        <p:nvPicPr>
          <p:cNvPr id="4" name="Content Placeholder 5"/>
          <p:cNvPicPr>
            <a:picLocks noChangeAspect="1"/>
          </p:cNvPicPr>
          <p:nvPr/>
        </p:nvPicPr>
        <p:blipFill>
          <a:blip r:embed="rId3"/>
          <a:stretch>
            <a:fillRect/>
          </a:stretch>
        </p:blipFill>
        <p:spPr>
          <a:xfrm>
            <a:off x="1600200" y="1219200"/>
            <a:ext cx="6469328" cy="5257800"/>
          </a:xfrm>
          <a:prstGeom prst="rect">
            <a:avLst/>
          </a:prstGeom>
        </p:spPr>
      </p:pic>
    </p:spTree>
    <p:extLst>
      <p:ext uri="{BB962C8B-B14F-4D97-AF65-F5344CB8AC3E}">
        <p14:creationId xmlns:p14="http://schemas.microsoft.com/office/powerpoint/2010/main" val="357636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Ratings </a:t>
            </a:r>
            <a:r>
              <a:rPr lang="en-US" smtClean="0"/>
              <a:t>vs States</a:t>
            </a:r>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512" y="1143000"/>
            <a:ext cx="6122888" cy="5348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318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364" y="2268912"/>
            <a:ext cx="6858000" cy="1790700"/>
          </a:xfrm>
        </p:spPr>
        <p:txBody>
          <a:bodyPr/>
          <a:lstStyle/>
          <a:p>
            <a:r>
              <a:rPr lang="en-US" dirty="0" smtClean="0"/>
              <a:t>Exploiting Social Networks to Improve Recommendations</a:t>
            </a:r>
            <a:endParaRPr lang="en-US" dirty="0"/>
          </a:p>
        </p:txBody>
      </p:sp>
    </p:spTree>
    <p:extLst>
      <p:ext uri="{BB962C8B-B14F-4D97-AF65-F5344CB8AC3E}">
        <p14:creationId xmlns:p14="http://schemas.microsoft.com/office/powerpoint/2010/main" val="327718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831" y="1033692"/>
            <a:ext cx="8046076" cy="4685898"/>
          </a:xfrm>
          <a:prstGeom prst="rect">
            <a:avLst/>
          </a:prstGeom>
          <a:noFill/>
        </p:spPr>
        <p:txBody>
          <a:bodyPr wrap="square" rtlCol="0">
            <a:spAutoFit/>
          </a:bodyPr>
          <a:lstStyle/>
          <a:p>
            <a:r>
              <a:rPr lang="en-US" sz="4500" dirty="0">
                <a:latin typeface="+mj-lt"/>
                <a:ea typeface="+mj-ea"/>
                <a:cs typeface="+mj-cs"/>
              </a:rPr>
              <a:t>Research Plan</a:t>
            </a:r>
            <a:endParaRPr lang="en-US" sz="4050" dirty="0">
              <a:latin typeface="+mj-lt"/>
              <a:ea typeface="+mj-ea"/>
              <a:cs typeface="+mj-cs"/>
            </a:endParaRPr>
          </a:p>
          <a:p>
            <a:endParaRPr lang="en-US" sz="1350" dirty="0"/>
          </a:p>
          <a:p>
            <a:pPr marL="342900" indent="-342900">
              <a:buFont typeface="Arial" panose="020B0604020202020204" pitchFamily="34" charset="0"/>
              <a:buChar char="•"/>
            </a:pPr>
            <a:r>
              <a:rPr lang="en-US" sz="3000" i="1" dirty="0"/>
              <a:t>Hypothesis</a:t>
            </a:r>
            <a:r>
              <a:rPr lang="en-US" sz="3000" dirty="0"/>
              <a:t>: </a:t>
            </a:r>
            <a:br>
              <a:rPr lang="en-US" sz="3000" dirty="0"/>
            </a:br>
            <a:r>
              <a:rPr lang="en-US" sz="3000" dirty="0"/>
              <a:t>People with more friends are more influential</a:t>
            </a:r>
          </a:p>
          <a:p>
            <a:pPr marL="342900" indent="-342900">
              <a:buFont typeface="Arial" panose="020B0604020202020204" pitchFamily="34" charset="0"/>
              <a:buChar char="•"/>
            </a:pPr>
            <a:endParaRPr lang="en-US" sz="3000" dirty="0"/>
          </a:p>
          <a:p>
            <a:pPr marL="342900" indent="-342900">
              <a:buFont typeface="Arial" panose="020B0604020202020204" pitchFamily="34" charset="0"/>
              <a:buChar char="•"/>
            </a:pPr>
            <a:r>
              <a:rPr lang="en-US" sz="3000" dirty="0"/>
              <a:t>Weight </a:t>
            </a:r>
            <a:r>
              <a:rPr lang="en-US" sz="3000" dirty="0" err="1"/>
              <a:t>kNN</a:t>
            </a:r>
            <a:r>
              <a:rPr lang="en-US" sz="3000" dirty="0"/>
              <a:t> votes by network degree so that predicted ratings/recommendations reflect this</a:t>
            </a:r>
          </a:p>
          <a:p>
            <a:pPr marL="342900" indent="-342900">
              <a:buFont typeface="Arial" panose="020B0604020202020204" pitchFamily="34" charset="0"/>
              <a:buChar char="•"/>
            </a:pPr>
            <a:endParaRPr lang="en-US" sz="3000" dirty="0"/>
          </a:p>
          <a:p>
            <a:pPr marL="342900" indent="-342900">
              <a:buFont typeface="Arial" panose="020B0604020202020204" pitchFamily="34" charset="0"/>
              <a:buChar char="•"/>
            </a:pPr>
            <a:r>
              <a:rPr lang="en-US" sz="3000" dirty="0"/>
              <a:t>Compare to other recommenders using RMSE to measure accuracy</a:t>
            </a:r>
          </a:p>
        </p:txBody>
      </p:sp>
    </p:spTree>
    <p:extLst>
      <p:ext uri="{BB962C8B-B14F-4D97-AF65-F5344CB8AC3E}">
        <p14:creationId xmlns:p14="http://schemas.microsoft.com/office/powerpoint/2010/main" val="156200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err="1"/>
              <a:t>kNN</a:t>
            </a:r>
            <a:r>
              <a:rPr lang="en-US" sz="4050" dirty="0"/>
              <a:t> Recommender</a:t>
            </a:r>
          </a:p>
        </p:txBody>
      </p:sp>
      <p:sp>
        <p:nvSpPr>
          <p:cNvPr id="3" name="Content Placeholder 2"/>
          <p:cNvSpPr>
            <a:spLocks noGrp="1"/>
          </p:cNvSpPr>
          <p:nvPr>
            <p:ph idx="1"/>
          </p:nvPr>
        </p:nvSpPr>
        <p:spPr>
          <a:xfrm>
            <a:off x="628650" y="2721467"/>
            <a:ext cx="7886700" cy="2768505"/>
          </a:xfrm>
        </p:spPr>
        <p:txBody>
          <a:bodyPr/>
          <a:lstStyle/>
          <a:p>
            <a:pPr marL="0" indent="0" algn="ctr">
              <a:buNone/>
            </a:pPr>
            <a:r>
              <a:rPr lang="en-US" sz="3000" dirty="0"/>
              <a:t>Each </a:t>
            </a:r>
            <a:r>
              <a:rPr lang="en-US" sz="3000" dirty="0"/>
              <a:t>unobserved rating is predicted as the </a:t>
            </a:r>
            <a:r>
              <a:rPr lang="en-US" sz="3000" dirty="0">
                <a:solidFill>
                  <a:srgbClr val="C00000"/>
                </a:solidFill>
              </a:rPr>
              <a:t>(weighted)</a:t>
            </a:r>
            <a:r>
              <a:rPr lang="en-US" sz="3000" dirty="0"/>
              <a:t> average of the </a:t>
            </a:r>
            <a:r>
              <a:rPr lang="en-US" sz="3000" i="1" dirty="0"/>
              <a:t>k</a:t>
            </a:r>
            <a:r>
              <a:rPr lang="en-US" sz="3000" dirty="0"/>
              <a:t> nearest neighbors (using Euclidean distance)</a:t>
            </a:r>
          </a:p>
          <a:p>
            <a:endParaRPr lang="en-US" dirty="0"/>
          </a:p>
        </p:txBody>
      </p:sp>
    </p:spTree>
    <p:extLst>
      <p:ext uri="{BB962C8B-B14F-4D97-AF65-F5344CB8AC3E}">
        <p14:creationId xmlns:p14="http://schemas.microsoft.com/office/powerpoint/2010/main" val="1171659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742</Words>
  <Application>Microsoft Office PowerPoint</Application>
  <PresentationFormat>On-screen Show (4:3)</PresentationFormat>
  <Paragraphs>63</Paragraphs>
  <Slides>14</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Overview</vt:lpstr>
      <vt:lpstr>Review vs Stars</vt:lpstr>
      <vt:lpstr>Review Count vs State</vt:lpstr>
      <vt:lpstr>Price Level vs Star Ratings</vt:lpstr>
      <vt:lpstr>Price Level vs State</vt:lpstr>
      <vt:lpstr>Star Ratings vs States</vt:lpstr>
      <vt:lpstr>Exploiting Social Networks to Improve Recommendations</vt:lpstr>
      <vt:lpstr>PowerPoint Presentation</vt:lpstr>
      <vt:lpstr>kNN Recommender</vt:lpstr>
      <vt:lpstr>Collaborative  Filtering / Matrix Factorization</vt:lpstr>
      <vt:lpstr>Issues and Challenges</vt:lpstr>
      <vt:lpstr>Results</vt:lpstr>
      <vt:lpstr>Results Summary</vt:lpstr>
      <vt:lpstr>The takeaway: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Conan</dc:creator>
  <cp:lastModifiedBy>Conan</cp:lastModifiedBy>
  <cp:revision>16</cp:revision>
  <dcterms:created xsi:type="dcterms:W3CDTF">2015-05-14T02:01:23Z</dcterms:created>
  <dcterms:modified xsi:type="dcterms:W3CDTF">2015-05-15T01:44:23Z</dcterms:modified>
</cp:coreProperties>
</file>