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1" r:id="rId1"/>
  </p:sldMasterIdLst>
  <p:notesMasterIdLst>
    <p:notesMasterId r:id="rId15"/>
  </p:notesMasterIdLst>
  <p:handoutMasterIdLst>
    <p:handoutMasterId r:id="rId16"/>
  </p:handoutMasterIdLst>
  <p:sldIdLst>
    <p:sldId id="256" r:id="rId2"/>
    <p:sldId id="257" r:id="rId3"/>
    <p:sldId id="258" r:id="rId4"/>
    <p:sldId id="259" r:id="rId5"/>
    <p:sldId id="260" r:id="rId6"/>
    <p:sldId id="266" r:id="rId7"/>
    <p:sldId id="261" r:id="rId8"/>
    <p:sldId id="262" r:id="rId9"/>
    <p:sldId id="267" r:id="rId10"/>
    <p:sldId id="263" r:id="rId11"/>
    <p:sldId id="264" r:id="rId12"/>
    <p:sldId id="268"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37"/>
    <a:srgbClr val="000046"/>
    <a:srgbClr val="A5CFEA"/>
    <a:srgbClr val="000066"/>
    <a:srgbClr val="003300"/>
    <a:srgbClr val="A2B1BC"/>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4" autoAdjust="0"/>
    <p:restoredTop sz="94660"/>
  </p:normalViewPr>
  <p:slideViewPr>
    <p:cSldViewPr snapToGrid="0">
      <p:cViewPr varScale="1">
        <p:scale>
          <a:sx n="76" d="100"/>
          <a:sy n="76" d="100"/>
        </p:scale>
        <p:origin x="1206" y="60"/>
      </p:cViewPr>
      <p:guideLst>
        <p:guide orient="horz" pos="2160"/>
        <p:guide pos="2880"/>
      </p:guideLst>
    </p:cSldViewPr>
  </p:slideViewPr>
  <p:notesTextViewPr>
    <p:cViewPr>
      <p:scale>
        <a:sx n="1" d="1"/>
        <a:sy n="1" d="1"/>
      </p:scale>
      <p:origin x="0" y="0"/>
    </p:cViewPr>
  </p:notesTextViewPr>
  <p:notesViewPr>
    <p:cSldViewPr snapToGrid="0">
      <p:cViewPr varScale="1">
        <p:scale>
          <a:sx n="61" d="100"/>
          <a:sy n="61" d="100"/>
        </p:scale>
        <p:origin x="2532"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A40F2F-182B-4B5A-BCA7-64A480731CC1}" type="datetimeFigureOut">
              <a:rPr lang="en-GB" smtClean="0"/>
              <a:t>28/04/2014</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8D23F6-C65B-4544-9F77-D00D36AE7956}" type="slidenum">
              <a:rPr lang="en-GB" smtClean="0"/>
              <a:t>‹#›</a:t>
            </a:fld>
            <a:endParaRPr lang="en-GB"/>
          </a:p>
        </p:txBody>
      </p:sp>
    </p:spTree>
    <p:extLst>
      <p:ext uri="{BB962C8B-B14F-4D97-AF65-F5344CB8AC3E}">
        <p14:creationId xmlns:p14="http://schemas.microsoft.com/office/powerpoint/2010/main" val="1294270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DB777E-E90B-4B43-8E50-CE33E4F3BE0B}" type="datetimeFigureOut">
              <a:rPr lang="en-GB" smtClean="0"/>
              <a:t>28/04/2014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06DCD-A660-4008-92EC-D633A287DF05}" type="slidenum">
              <a:rPr lang="en-GB" smtClean="0"/>
              <a:t>‹#›</a:t>
            </a:fld>
            <a:endParaRPr lang="en-GB"/>
          </a:p>
        </p:txBody>
      </p:sp>
    </p:spTree>
    <p:extLst>
      <p:ext uri="{BB962C8B-B14F-4D97-AF65-F5344CB8AC3E}">
        <p14:creationId xmlns:p14="http://schemas.microsoft.com/office/powerpoint/2010/main" val="4265749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31" y="432426"/>
            <a:ext cx="7773338" cy="1235736"/>
          </a:xfrm>
        </p:spPr>
        <p:txBody>
          <a:bodyPr anchor="b">
            <a:normAutofit/>
          </a:bodyPr>
          <a:lstStyle>
            <a:lvl1pPr algn="ctr">
              <a:defRPr sz="360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331" y="2100589"/>
            <a:ext cx="7773338" cy="3497022"/>
          </a:xfrm>
        </p:spPr>
        <p:txBody>
          <a:bodyPr>
            <a:normAutofit/>
          </a:bodyPr>
          <a:lstStyle>
            <a:lvl1pPr marL="0" indent="0" algn="ctr">
              <a:buNone/>
              <a:defRPr sz="1900" cap="none" baseline="0">
                <a:solidFill>
                  <a:srgbClr val="000037"/>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A7C0A75C-3BEE-4101-9454-1AF1F364DD67}" type="datetime1">
              <a:rPr lang="en-GB" smtClean="0"/>
              <a:t>28/04/2014</a:t>
            </a:fld>
            <a:endParaRPr lang="en-GB"/>
          </a:p>
        </p:txBody>
      </p:sp>
      <p:sp>
        <p:nvSpPr>
          <p:cNvPr id="5" name="Footer Placeholder 4"/>
          <p:cNvSpPr>
            <a:spLocks noGrp="1"/>
          </p:cNvSpPr>
          <p:nvPr>
            <p:ph type="ftr" sz="quarter" idx="11"/>
          </p:nvPr>
        </p:nvSpPr>
        <p:spPr/>
        <p:txBody>
          <a:bodyPr/>
          <a:lstStyle/>
          <a:p>
            <a:endParaRPr lang="en-GB" dirty="0" smtClean="0"/>
          </a:p>
        </p:txBody>
      </p:sp>
      <p:sp>
        <p:nvSpPr>
          <p:cNvPr id="6" name="Slide Number Placeholder 5"/>
          <p:cNvSpPr>
            <a:spLocks noGrp="1"/>
          </p:cNvSpPr>
          <p:nvPr>
            <p:ph type="sldNum" sz="quarter" idx="12"/>
          </p:nvPr>
        </p:nvSpPr>
        <p:spPr/>
        <p:txBody>
          <a:bodyPr/>
          <a:lstStyle/>
          <a:p>
            <a:fld id="{DB5AF126-C679-4FAE-9503-D4918467BFC3}" type="slidenum">
              <a:rPr lang="en-GB" smtClean="0"/>
              <a:t>‹#›</a:t>
            </a:fld>
            <a:endParaRPr lang="en-GB"/>
          </a:p>
        </p:txBody>
      </p:sp>
    </p:spTree>
    <p:extLst>
      <p:ext uri="{BB962C8B-B14F-4D97-AF65-F5344CB8AC3E}">
        <p14:creationId xmlns:p14="http://schemas.microsoft.com/office/powerpoint/2010/main" val="347652023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9866AE-5CB6-495D-B536-67A35662BE7B}" type="datetime1">
              <a:rPr lang="en-GB" smtClean="0"/>
              <a:t>28/04/2014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5AF126-C679-4FAE-9503-D4918467BFC3}" type="slidenum">
              <a:rPr lang="en-GB" smtClean="0"/>
              <a:t>‹#›</a:t>
            </a:fld>
            <a:endParaRPr lang="en-GB"/>
          </a:p>
        </p:txBody>
      </p:sp>
    </p:spTree>
    <p:extLst>
      <p:ext uri="{BB962C8B-B14F-4D97-AF65-F5344CB8AC3E}">
        <p14:creationId xmlns:p14="http://schemas.microsoft.com/office/powerpoint/2010/main" val="113686572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F47C1F13-5C74-4EC3-B04D-5E0F7CC81F09}" type="datetime1">
              <a:rPr lang="en-GB" smtClean="0"/>
              <a:t>28/04/2014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5AF126-C679-4FAE-9503-D4918467BFC3}" type="slidenum">
              <a:rPr lang="en-GB" smtClean="0"/>
              <a:t>‹#›</a:t>
            </a:fld>
            <a:endParaRPr lang="en-GB"/>
          </a:p>
        </p:txBody>
      </p:sp>
    </p:spTree>
    <p:extLst>
      <p:ext uri="{BB962C8B-B14F-4D97-AF65-F5344CB8AC3E}">
        <p14:creationId xmlns:p14="http://schemas.microsoft.com/office/powerpoint/2010/main" val="276512489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519FFD-4C20-47CC-A42F-4E573C6537C9}" type="datetime1">
              <a:rPr lang="en-GB" smtClean="0"/>
              <a:t>28/04/2014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5AF126-C679-4FAE-9503-D4918467BFC3}" type="slidenum">
              <a:rPr lang="en-GB" smtClean="0"/>
              <a:t>‹#›</a:t>
            </a:fld>
            <a:endParaRPr lang="en-GB"/>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2817066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ED0FB5-CFFF-4FCA-A5C1-360B72B04146}" type="datetime1">
              <a:rPr lang="en-GB" smtClean="0"/>
              <a:t>28/04/2014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5AF126-C679-4FAE-9503-D4918467BFC3}" type="slidenum">
              <a:rPr lang="en-GB" smtClean="0"/>
              <a:t>‹#›</a:t>
            </a:fld>
            <a:endParaRPr lang="en-GB"/>
          </a:p>
        </p:txBody>
      </p:sp>
    </p:spTree>
    <p:extLst>
      <p:ext uri="{BB962C8B-B14F-4D97-AF65-F5344CB8AC3E}">
        <p14:creationId xmlns:p14="http://schemas.microsoft.com/office/powerpoint/2010/main" val="2496075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FB59A65-53C7-44F8-B0B1-1D87A062F3AF}" type="datetime1">
              <a:rPr lang="en-GB" smtClean="0"/>
              <a:t>28/04/2014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B5AF126-C679-4FAE-9503-D4918467BFC3}" type="slidenum">
              <a:rPr lang="en-GB" smtClean="0"/>
              <a:t>‹#›</a:t>
            </a:fld>
            <a:endParaRPr lang="en-GB"/>
          </a:p>
        </p:txBody>
      </p:sp>
    </p:spTree>
    <p:extLst>
      <p:ext uri="{BB962C8B-B14F-4D97-AF65-F5344CB8AC3E}">
        <p14:creationId xmlns:p14="http://schemas.microsoft.com/office/powerpoint/2010/main" val="3290321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50638F7-FC3D-42DB-8FE5-61EC43BB9434}" type="datetime1">
              <a:rPr lang="en-GB" smtClean="0"/>
              <a:t>28/04/2014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B5AF126-C679-4FAE-9503-D4918467BFC3}" type="slidenum">
              <a:rPr lang="en-GB" smtClean="0"/>
              <a:t>‹#›</a:t>
            </a:fld>
            <a:endParaRPr lang="en-GB"/>
          </a:p>
        </p:txBody>
      </p:sp>
    </p:spTree>
    <p:extLst>
      <p:ext uri="{BB962C8B-B14F-4D97-AF65-F5344CB8AC3E}">
        <p14:creationId xmlns:p14="http://schemas.microsoft.com/office/powerpoint/2010/main" val="529058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55BDF0-CE1D-44AE-AC19-F268D83C4B89}" type="datetime1">
              <a:rPr lang="en-GB" smtClean="0"/>
              <a:t>28/04/2014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5AF126-C679-4FAE-9503-D4918467BFC3}" type="slidenum">
              <a:rPr lang="en-GB" smtClean="0"/>
              <a:t>‹#›</a:t>
            </a:fld>
            <a:endParaRPr lang="en-GB"/>
          </a:p>
        </p:txBody>
      </p:sp>
    </p:spTree>
    <p:extLst>
      <p:ext uri="{BB962C8B-B14F-4D97-AF65-F5344CB8AC3E}">
        <p14:creationId xmlns:p14="http://schemas.microsoft.com/office/powerpoint/2010/main" val="517775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4E6CD2-FDFC-4C61-8AAB-F09C2DE63D20}" type="datetime1">
              <a:rPr lang="en-GB" smtClean="0"/>
              <a:t>28/04/2014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5AF126-C679-4FAE-9503-D4918467BFC3}" type="slidenum">
              <a:rPr lang="en-GB" smtClean="0"/>
              <a:t>‹#›</a:t>
            </a:fld>
            <a:endParaRPr lang="en-GB"/>
          </a:p>
        </p:txBody>
      </p:sp>
    </p:spTree>
    <p:extLst>
      <p:ext uri="{BB962C8B-B14F-4D97-AF65-F5344CB8AC3E}">
        <p14:creationId xmlns:p14="http://schemas.microsoft.com/office/powerpoint/2010/main" val="411754589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222DE24-C83B-4BAD-A088-954EADC9DE28}" type="datetime1">
              <a:rPr lang="en-GB" smtClean="0"/>
              <a:t>28/04/2014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5AF126-C679-4FAE-9503-D4918467BFC3}" type="slidenum">
              <a:rPr lang="en-GB" smtClean="0"/>
              <a:t>‹#›</a:t>
            </a:fld>
            <a:endParaRPr lang="en-GB"/>
          </a:p>
        </p:txBody>
      </p:sp>
    </p:spTree>
    <p:extLst>
      <p:ext uri="{BB962C8B-B14F-4D97-AF65-F5344CB8AC3E}">
        <p14:creationId xmlns:p14="http://schemas.microsoft.com/office/powerpoint/2010/main" val="31062344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gradFill>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10" name="Picture 9" descr="Droplets-SD-Content-R1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63" y="0"/>
            <a:ext cx="9144000" cy="6858000"/>
          </a:xfrm>
          <a:prstGeom prst="rect">
            <a:avLst/>
          </a:prstGeom>
          <a:effectLst>
            <a:outerShdw blurRad="50800" dist="50800" dir="5400000" sx="6000" sy="6000" algn="ctr" rotWithShape="0">
              <a:srgbClr val="000000">
                <a:alpha val="43137"/>
              </a:srgbClr>
            </a:outerShdw>
          </a:effectLst>
        </p:spPr>
      </p:pic>
      <p:sp>
        <p:nvSpPr>
          <p:cNvPr id="2" name="Title 1"/>
          <p:cNvSpPr>
            <a:spLocks noGrp="1"/>
          </p:cNvSpPr>
          <p:nvPr>
            <p:ph type="title"/>
          </p:nvPr>
        </p:nvSpPr>
        <p:spPr>
          <a:xfrm>
            <a:off x="694856" y="544360"/>
            <a:ext cx="7763814" cy="1280739"/>
          </a:xfrm>
        </p:spPr>
        <p:txBody>
          <a:bodyPr anchor="b">
            <a:normAutofit/>
          </a:bodyPr>
          <a:lstStyle>
            <a:lvl1pPr algn="l">
              <a:defRPr sz="3600" b="1">
                <a:solidFill>
                  <a:srgbClr val="00206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85331" y="2063578"/>
            <a:ext cx="7763814" cy="3571103"/>
          </a:xfrm>
        </p:spPr>
        <p:txBody>
          <a:bodyPr>
            <a:normAutofit/>
          </a:bodyPr>
          <a:lstStyle>
            <a:lvl1pPr marL="0" indent="0" algn="l">
              <a:buNone/>
              <a:defRPr sz="1900" cap="none" baseline="0">
                <a:solidFill>
                  <a:srgbClr val="000037"/>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C5746BE8-A6BD-4B3C-A768-A011EBD06007}" type="datetime1">
              <a:rPr lang="en-GB" smtClean="0"/>
              <a:t>28/04/2014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5AF126-C679-4FAE-9503-D4918467BFC3}" type="slidenum">
              <a:rPr lang="en-GB" smtClean="0"/>
              <a:t>‹#›</a:t>
            </a:fld>
            <a:endParaRPr lang="en-GB"/>
          </a:p>
        </p:txBody>
      </p:sp>
    </p:spTree>
    <p:extLst>
      <p:ext uri="{BB962C8B-B14F-4D97-AF65-F5344CB8AC3E}">
        <p14:creationId xmlns:p14="http://schemas.microsoft.com/office/powerpoint/2010/main" val="8414044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dirty="0" smtClean="0"/>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793C83B-A4FD-40EB-B463-DDE0B1EED132}" type="datetime1">
              <a:rPr lang="en-GB" smtClean="0"/>
              <a:t>28/04/2014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5AF126-C679-4FAE-9503-D4918467BFC3}" type="slidenum">
              <a:rPr lang="en-GB" smtClean="0"/>
              <a:t>‹#›</a:t>
            </a:fld>
            <a:endParaRPr lang="en-GB"/>
          </a:p>
        </p:txBody>
      </p:sp>
    </p:spTree>
    <p:extLst>
      <p:ext uri="{BB962C8B-B14F-4D97-AF65-F5344CB8AC3E}">
        <p14:creationId xmlns:p14="http://schemas.microsoft.com/office/powerpoint/2010/main" val="44364364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FF8A773-8472-4524-9C4D-BC243A5565D4}" type="datetime1">
              <a:rPr lang="en-GB" smtClean="0"/>
              <a:t>28/04/2014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B5AF126-C679-4FAE-9503-D4918467BFC3}" type="slidenum">
              <a:rPr lang="en-GB" smtClean="0"/>
              <a:t>‹#›</a:t>
            </a:fld>
            <a:endParaRPr lang="en-GB"/>
          </a:p>
        </p:txBody>
      </p:sp>
    </p:spTree>
    <p:extLst>
      <p:ext uri="{BB962C8B-B14F-4D97-AF65-F5344CB8AC3E}">
        <p14:creationId xmlns:p14="http://schemas.microsoft.com/office/powerpoint/2010/main" val="383155754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2AEAB91C-FAE7-4E12-8BE2-59BBBB1381E2}" type="datetime1">
              <a:rPr lang="en-GB" smtClean="0"/>
              <a:t>28/04/2014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B5AF126-C679-4FAE-9503-D4918467BFC3}" type="slidenum">
              <a:rPr lang="en-GB" smtClean="0"/>
              <a:t>‹#›</a:t>
            </a:fld>
            <a:endParaRPr lang="en-GB"/>
          </a:p>
        </p:txBody>
      </p:sp>
    </p:spTree>
    <p:extLst>
      <p:ext uri="{BB962C8B-B14F-4D97-AF65-F5344CB8AC3E}">
        <p14:creationId xmlns:p14="http://schemas.microsoft.com/office/powerpoint/2010/main" val="192549307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D6196E3E-3525-4548-A97A-005B5D3EBF4D}" type="datetime1">
              <a:rPr lang="en-GB" smtClean="0"/>
              <a:t>28/04/2014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B5AF126-C679-4FAE-9503-D4918467BFC3}" type="slidenum">
              <a:rPr lang="en-GB" smtClean="0"/>
              <a:t>‹#›</a:t>
            </a:fld>
            <a:endParaRPr lang="en-GB"/>
          </a:p>
        </p:txBody>
      </p:sp>
    </p:spTree>
    <p:extLst>
      <p:ext uri="{BB962C8B-B14F-4D97-AF65-F5344CB8AC3E}">
        <p14:creationId xmlns:p14="http://schemas.microsoft.com/office/powerpoint/2010/main" val="9624011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B9E49B-CDD5-45A9-88DA-A49A85FD8E32}" type="datetime1">
              <a:rPr lang="en-GB" smtClean="0"/>
              <a:t>28/04/2014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5AF126-C679-4FAE-9503-D4918467BFC3}" type="slidenum">
              <a:rPr lang="en-GB" smtClean="0"/>
              <a:t>‹#›</a:t>
            </a:fld>
            <a:endParaRPr lang="en-GB"/>
          </a:p>
        </p:txBody>
      </p:sp>
    </p:spTree>
    <p:extLst>
      <p:ext uri="{BB962C8B-B14F-4D97-AF65-F5344CB8AC3E}">
        <p14:creationId xmlns:p14="http://schemas.microsoft.com/office/powerpoint/2010/main" val="947390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24775A-1541-4F05-A070-B064249FBD01}" type="datetime1">
              <a:rPr lang="en-GB" smtClean="0"/>
              <a:t>28/04/2014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5AF126-C679-4FAE-9503-D4918467BFC3}" type="slidenum">
              <a:rPr lang="en-GB" smtClean="0"/>
              <a:t>‹#›</a:t>
            </a:fld>
            <a:endParaRPr lang="en-GB"/>
          </a:p>
        </p:txBody>
      </p:sp>
    </p:spTree>
    <p:extLst>
      <p:ext uri="{BB962C8B-B14F-4D97-AF65-F5344CB8AC3E}">
        <p14:creationId xmlns:p14="http://schemas.microsoft.com/office/powerpoint/2010/main" val="17271351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B8BA3B01-91D2-486A-AF09-A612482A00C1}" type="datetime1">
              <a:rPr lang="en-GB" smtClean="0"/>
              <a:t>28/04/2014</a:t>
            </a:fld>
            <a:endParaRPr lang="en-GB" dirty="0"/>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GB" dirty="0"/>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DB5AF126-C679-4FAE-9503-D4918467BFC3}" type="slidenum">
              <a:rPr lang="en-GB" smtClean="0"/>
              <a:t>‹#›</a:t>
            </a:fld>
            <a:endParaRPr lang="en-GB"/>
          </a:p>
        </p:txBody>
      </p:sp>
    </p:spTree>
    <p:extLst>
      <p:ext uri="{BB962C8B-B14F-4D97-AF65-F5344CB8AC3E}">
        <p14:creationId xmlns:p14="http://schemas.microsoft.com/office/powerpoint/2010/main" val="819114464"/>
      </p:ext>
    </p:extLst>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 id="2147483953" r:id="rId12"/>
    <p:sldLayoutId id="2147483954" r:id="rId13"/>
    <p:sldLayoutId id="2147483955" r:id="rId14"/>
    <p:sldLayoutId id="2147483956" r:id="rId15"/>
    <p:sldLayoutId id="2147483957" r:id="rId16"/>
    <p:sldLayoutId id="2147483958" r:id="rId17"/>
  </p:sldLayoutIdLst>
  <p:timing>
    <p:tnLst>
      <p:par>
        <p:cTn id="1" dur="indefinite" restart="never" nodeType="tmRoot"/>
      </p:par>
    </p:tnLst>
  </p:timing>
  <p:hf sldNum="0"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465" y="2525486"/>
            <a:ext cx="8611069" cy="1613256"/>
          </a:xfrm>
        </p:spPr>
        <p:txBody>
          <a:bodyPr>
            <a:normAutofit/>
          </a:bodyPr>
          <a:lstStyle/>
          <a:p>
            <a:pPr algn="ctr"/>
            <a:r>
              <a:rPr lang="vi-VN" sz="3200" b="1" dirty="0" smtClean="0">
                <a:solidFill>
                  <a:srgbClr val="002060"/>
                </a:solidFill>
              </a:rPr>
              <a:t>Xây </a:t>
            </a:r>
            <a:r>
              <a:rPr lang="vi-VN" sz="3200" b="1" dirty="0">
                <a:solidFill>
                  <a:srgbClr val="002060"/>
                </a:solidFill>
              </a:rPr>
              <a:t>dựng chương trình quản lý lịch hướng dẫn thực tập </a:t>
            </a:r>
            <a:r>
              <a:rPr lang="en-GB" sz="3200" b="1" dirty="0" smtClean="0">
                <a:solidFill>
                  <a:srgbClr val="002060"/>
                </a:solidFill>
              </a:rPr>
              <a:t/>
            </a:r>
            <a:br>
              <a:rPr lang="en-GB" sz="3200" b="1" dirty="0" smtClean="0">
                <a:solidFill>
                  <a:srgbClr val="002060"/>
                </a:solidFill>
              </a:rPr>
            </a:br>
            <a:r>
              <a:rPr lang="vi-VN" sz="3200" b="1" dirty="0" smtClean="0">
                <a:solidFill>
                  <a:srgbClr val="002060"/>
                </a:solidFill>
              </a:rPr>
              <a:t>khoa</a:t>
            </a:r>
            <a:r>
              <a:rPr lang="en-GB" sz="3200" b="1" dirty="0" smtClean="0">
                <a:solidFill>
                  <a:srgbClr val="002060"/>
                </a:solidFill>
              </a:rPr>
              <a:t> CÔNG NGHỆ THÔNG TIN</a:t>
            </a:r>
            <a:endParaRPr lang="en-GB" sz="3200" b="1" dirty="0">
              <a:solidFill>
                <a:srgbClr val="002060"/>
              </a:solidFill>
            </a:endParaRPr>
          </a:p>
        </p:txBody>
      </p:sp>
      <p:sp>
        <p:nvSpPr>
          <p:cNvPr id="3" name="Subtitle 2"/>
          <p:cNvSpPr>
            <a:spLocks noGrp="1"/>
          </p:cNvSpPr>
          <p:nvPr>
            <p:ph type="subTitle" idx="1"/>
          </p:nvPr>
        </p:nvSpPr>
        <p:spPr>
          <a:xfrm>
            <a:off x="420914" y="4476946"/>
            <a:ext cx="8358646" cy="1398494"/>
          </a:xfrm>
        </p:spPr>
        <p:txBody>
          <a:bodyPr>
            <a:normAutofit fontScale="92500" lnSpcReduction="20000"/>
          </a:bodyPr>
          <a:lstStyle/>
          <a:p>
            <a:pPr marL="4572000" algn="l"/>
            <a:r>
              <a:rPr lang="en-GB" sz="1600" dirty="0" smtClean="0">
                <a:solidFill>
                  <a:srgbClr val="000037"/>
                </a:solidFill>
              </a:rPr>
              <a:t>Nhóm thực sinh viên thực hiện:</a:t>
            </a:r>
          </a:p>
          <a:p>
            <a:pPr marL="5021263" indent="-361950" algn="l">
              <a:buFontTx/>
              <a:buChar char="-"/>
            </a:pPr>
            <a:r>
              <a:rPr lang="en-GB" sz="1600" dirty="0" smtClean="0">
                <a:solidFill>
                  <a:srgbClr val="000037"/>
                </a:solidFill>
              </a:rPr>
              <a:t>Lê Ngọc Linh 0910086</a:t>
            </a:r>
          </a:p>
          <a:p>
            <a:pPr marL="5021263" indent="-361950" algn="l">
              <a:buFontTx/>
              <a:buChar char="-"/>
            </a:pPr>
            <a:r>
              <a:rPr lang="en-GB" sz="1600" dirty="0" smtClean="0">
                <a:solidFill>
                  <a:srgbClr val="000037"/>
                </a:solidFill>
              </a:rPr>
              <a:t>Nguyễn Hùng Thịnh </a:t>
            </a:r>
            <a:r>
              <a:rPr lang="en-GB" sz="1600" dirty="0" smtClean="0">
                <a:solidFill>
                  <a:srgbClr val="000037"/>
                </a:solidFill>
              </a:rPr>
              <a:t>1010226</a:t>
            </a:r>
          </a:p>
          <a:p>
            <a:pPr marL="5021263" indent="-361950" algn="l">
              <a:buFontTx/>
              <a:buChar char="-"/>
            </a:pPr>
            <a:r>
              <a:rPr lang="en-GB" sz="1600" dirty="0" smtClean="0"/>
              <a:t>Phạm Văn Hưng 1010210</a:t>
            </a:r>
            <a:endParaRPr lang="en-GB" sz="1600" dirty="0" smtClean="0">
              <a:solidFill>
                <a:srgbClr val="000037"/>
              </a:solidFill>
            </a:endParaRPr>
          </a:p>
        </p:txBody>
      </p:sp>
      <p:sp>
        <p:nvSpPr>
          <p:cNvPr id="4" name="Title 1"/>
          <p:cNvSpPr txBox="1">
            <a:spLocks/>
          </p:cNvSpPr>
          <p:nvPr/>
        </p:nvSpPr>
        <p:spPr>
          <a:xfrm>
            <a:off x="741829" y="1720351"/>
            <a:ext cx="7660342" cy="48263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600" kern="1200" cap="all" baseline="0">
                <a:solidFill>
                  <a:schemeClr val="tx1"/>
                </a:solidFill>
                <a:effectLst/>
                <a:latin typeface="Times New Roman" panose="02020603050405020304" pitchFamily="18" charset="0"/>
                <a:ea typeface="+mj-ea"/>
                <a:cs typeface="Times New Roman" panose="02020603050405020304" pitchFamily="18" charset="0"/>
              </a:defRPr>
            </a:lvl1pPr>
          </a:lstStyle>
          <a:p>
            <a:r>
              <a:rPr lang="en-GB"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Báo cáo đề tài khoa học sinh viên năm 2014</a:t>
            </a:r>
            <a:endParaRPr lang="en-GB" sz="2000" dirty="0">
              <a:solidFill>
                <a:srgbClr val="002060"/>
              </a:solidFill>
              <a:latin typeface="Verdana" panose="020B0604030504040204" pitchFamily="34" charset="0"/>
              <a:ea typeface="Verdana" panose="020B0604030504040204" pitchFamily="34" charset="0"/>
              <a:cs typeface="Verdana" panose="020B0604030504040204" pitchFamily="34" charset="0"/>
            </a:endParaRPr>
          </a:p>
        </p:txBody>
      </p:sp>
      <p:sp>
        <p:nvSpPr>
          <p:cNvPr id="5" name="Title 1"/>
          <p:cNvSpPr txBox="1">
            <a:spLocks/>
          </p:cNvSpPr>
          <p:nvPr/>
        </p:nvSpPr>
        <p:spPr>
          <a:xfrm>
            <a:off x="0" y="-1801"/>
            <a:ext cx="9144000" cy="97425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600" kern="1200" cap="all" baseline="0">
                <a:solidFill>
                  <a:schemeClr val="tx1"/>
                </a:solidFill>
                <a:effectLst/>
                <a:latin typeface="Times New Roman" panose="02020603050405020304" pitchFamily="18" charset="0"/>
                <a:ea typeface="+mj-ea"/>
                <a:cs typeface="Times New Roman" panose="02020603050405020304" pitchFamily="18" charset="0"/>
              </a:defRPr>
            </a:lvl1pPr>
          </a:lstStyle>
          <a:p>
            <a:r>
              <a:rPr lang="en-GB" sz="1600" dirty="0" smtClean="0">
                <a:solidFill>
                  <a:srgbClr val="000037"/>
                </a:solidFill>
                <a:latin typeface="Verdana" panose="020B0604030504040204" pitchFamily="34" charset="0"/>
                <a:ea typeface="Verdana" panose="020B0604030504040204" pitchFamily="34" charset="0"/>
                <a:cs typeface="Verdana" panose="020B0604030504040204" pitchFamily="34" charset="0"/>
              </a:rPr>
              <a:t>Trường đại học đà lạt</a:t>
            </a:r>
          </a:p>
          <a:p>
            <a:r>
              <a:rPr lang="en-GB" sz="1600" dirty="0" smtClean="0">
                <a:solidFill>
                  <a:srgbClr val="000037"/>
                </a:solidFill>
                <a:latin typeface="Verdana" panose="020B0604030504040204" pitchFamily="34" charset="0"/>
                <a:ea typeface="Verdana" panose="020B0604030504040204" pitchFamily="34" charset="0"/>
                <a:cs typeface="Verdana" panose="020B0604030504040204" pitchFamily="34" charset="0"/>
              </a:rPr>
              <a:t>Khoa công nghệ thông tin</a:t>
            </a:r>
          </a:p>
          <a:p>
            <a:r>
              <a:rPr lang="en-GB" sz="1600" dirty="0" smtClean="0">
                <a:solidFill>
                  <a:srgbClr val="000037"/>
                </a:solidFill>
                <a:latin typeface="Verdana" panose="020B0604030504040204" pitchFamily="34" charset="0"/>
                <a:ea typeface="Verdana" panose="020B0604030504040204" pitchFamily="34" charset="0"/>
                <a:cs typeface="Verdana" panose="020B0604030504040204" pitchFamily="34" charset="0"/>
              </a:rPr>
              <a:t>---------------</a:t>
            </a:r>
            <a:endParaRPr lang="en-GB" sz="1600" dirty="0">
              <a:solidFill>
                <a:srgbClr val="000037"/>
              </a:solidFill>
              <a:latin typeface="Verdana" panose="020B0604030504040204" pitchFamily="34" charset="0"/>
              <a:ea typeface="Verdana" panose="020B0604030504040204" pitchFamily="34" charset="0"/>
              <a:cs typeface="Verdana" panose="020B0604030504040204" pitchFamily="34" charset="0"/>
            </a:endParaRPr>
          </a:p>
        </p:txBody>
      </p:sp>
      <p:sp>
        <p:nvSpPr>
          <p:cNvPr id="6" name="Subtitle 2"/>
          <p:cNvSpPr txBox="1">
            <a:spLocks/>
          </p:cNvSpPr>
          <p:nvPr/>
        </p:nvSpPr>
        <p:spPr>
          <a:xfrm>
            <a:off x="1502664" y="6213644"/>
            <a:ext cx="7276896" cy="491948"/>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none" baseline="0">
                <a:solidFill>
                  <a:schemeClr val="tx1">
                    <a:lumMod val="95000"/>
                    <a:lumOff val="5000"/>
                  </a:schemeClr>
                </a:solidFill>
                <a:effectLst/>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none"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none"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pPr algn="r"/>
            <a:r>
              <a:rPr lang="en-GB" sz="1800" dirty="0" smtClean="0">
                <a:solidFill>
                  <a:srgbClr val="000037"/>
                </a:solidFill>
                <a:latin typeface="Verdana" panose="020B0604030504040204" pitchFamily="34" charset="0"/>
                <a:ea typeface="Verdana" panose="020B0604030504040204" pitchFamily="34" charset="0"/>
                <a:cs typeface="Verdana" panose="020B0604030504040204" pitchFamily="34" charset="0"/>
              </a:rPr>
              <a:t>GV Hướng dẫn: </a:t>
            </a:r>
            <a:r>
              <a:rPr lang="en-GB" sz="1800" dirty="0" err="1" smtClean="0">
                <a:solidFill>
                  <a:srgbClr val="000037"/>
                </a:solidFill>
                <a:latin typeface="Verdana" panose="020B0604030504040204" pitchFamily="34" charset="0"/>
                <a:ea typeface="Verdana" panose="020B0604030504040204" pitchFamily="34" charset="0"/>
                <a:cs typeface="Verdana" panose="020B0604030504040204" pitchFamily="34" charset="0"/>
              </a:rPr>
              <a:t>ThS</a:t>
            </a:r>
            <a:r>
              <a:rPr lang="en-GB" sz="1800" dirty="0" smtClean="0">
                <a:solidFill>
                  <a:srgbClr val="000037"/>
                </a:solidFill>
                <a:latin typeface="Verdana" panose="020B0604030504040204" pitchFamily="34" charset="0"/>
                <a:ea typeface="Verdana" panose="020B0604030504040204" pitchFamily="34" charset="0"/>
                <a:cs typeface="Verdana" panose="020B0604030504040204" pitchFamily="34" charset="0"/>
              </a:rPr>
              <a:t>. Thái Duy Quý </a:t>
            </a:r>
            <a:endParaRPr lang="en-GB" sz="1800" dirty="0">
              <a:solidFill>
                <a:srgbClr val="000037"/>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82981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Kết quả thực hiện, demo chương trình</a:t>
            </a:r>
          </a:p>
        </p:txBody>
      </p:sp>
      <p:sp>
        <p:nvSpPr>
          <p:cNvPr id="3" name="Text Placeholder 2"/>
          <p:cNvSpPr>
            <a:spLocks noGrp="1"/>
          </p:cNvSpPr>
          <p:nvPr>
            <p:ph type="body" idx="1"/>
          </p:nvPr>
        </p:nvSpPr>
        <p:spPr/>
        <p:txBody>
          <a:bodyPr/>
          <a:lstStyle/>
          <a:p>
            <a:endParaRPr lang="en-GB" dirty="0"/>
          </a:p>
        </p:txBody>
      </p:sp>
      <p:sp>
        <p:nvSpPr>
          <p:cNvPr id="6" name="Footer Placeholder 5"/>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17077094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Kết luận</a:t>
            </a:r>
            <a:endParaRPr lang="en-GB" dirty="0"/>
          </a:p>
        </p:txBody>
      </p:sp>
      <p:sp>
        <p:nvSpPr>
          <p:cNvPr id="3" name="Text Placeholder 2"/>
          <p:cNvSpPr>
            <a:spLocks noGrp="1"/>
          </p:cNvSpPr>
          <p:nvPr>
            <p:ph type="body" idx="1"/>
          </p:nvPr>
        </p:nvSpPr>
        <p:spPr/>
        <p:txBody>
          <a:bodyPr>
            <a:normAutofit/>
          </a:bodyPr>
          <a:lstStyle/>
          <a:p>
            <a:pPr marL="342900" indent="-342900">
              <a:buFont typeface="Wingdings" panose="05000000000000000000" pitchFamily="2" charset="2"/>
              <a:buChar char="v"/>
            </a:pPr>
            <a:r>
              <a:rPr lang="en-GB" sz="1900" b="1" dirty="0" smtClean="0"/>
              <a:t>Kết luận:</a:t>
            </a:r>
          </a:p>
          <a:p>
            <a:pPr marL="363538" indent="-363538">
              <a:buFont typeface="Arial" panose="020B0604020202020204" pitchFamily="34" charset="0"/>
              <a:buChar char="•"/>
            </a:pPr>
            <a:r>
              <a:rPr lang="en-GB" sz="1900" dirty="0" smtClean="0"/>
              <a:t>Chương trình thực hiện đã hoàn thành.</a:t>
            </a:r>
          </a:p>
          <a:p>
            <a:pPr marL="363538" indent="-363538">
              <a:buFont typeface="Arial" panose="020B0604020202020204" pitchFamily="34" charset="0"/>
              <a:buChar char="•"/>
            </a:pPr>
            <a:r>
              <a:rPr lang="en-GB" sz="1900" dirty="0" smtClean="0"/>
              <a:t>Chương </a:t>
            </a:r>
            <a:r>
              <a:rPr lang="en-GB" sz="1900" dirty="0"/>
              <a:t>trình áp dụng được các chức năng đã nêu và có một số chức năng </a:t>
            </a:r>
            <a:r>
              <a:rPr lang="en-GB" sz="1900" dirty="0" smtClean="0"/>
              <a:t>khác.</a:t>
            </a:r>
          </a:p>
          <a:p>
            <a:pPr marL="363538" indent="-363538">
              <a:buFont typeface="Arial" panose="020B0604020202020204" pitchFamily="34" charset="0"/>
              <a:buChar char="•"/>
            </a:pPr>
            <a:r>
              <a:rPr lang="en-GB" sz="1900" dirty="0"/>
              <a:t>Mô hình thực hiện trên mô hình MVC nên dễ dàng chỉnh sửa là phát </a:t>
            </a:r>
            <a:r>
              <a:rPr lang="en-GB" sz="1900" dirty="0" smtClean="0"/>
              <a:t>triển.</a:t>
            </a:r>
          </a:p>
          <a:p>
            <a:endParaRPr lang="en-GB" sz="1900" dirty="0" smtClean="0"/>
          </a:p>
        </p:txBody>
      </p:sp>
      <p:sp>
        <p:nvSpPr>
          <p:cNvPr id="6" name="Footer Placeholder 5"/>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5382095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Kết luận</a:t>
            </a:r>
            <a:endParaRPr lang="en-GB" dirty="0"/>
          </a:p>
        </p:txBody>
      </p:sp>
      <p:sp>
        <p:nvSpPr>
          <p:cNvPr id="3" name="Text Placeholder 2"/>
          <p:cNvSpPr>
            <a:spLocks noGrp="1"/>
          </p:cNvSpPr>
          <p:nvPr>
            <p:ph type="body" idx="1"/>
          </p:nvPr>
        </p:nvSpPr>
        <p:spPr/>
        <p:txBody>
          <a:bodyPr>
            <a:normAutofit/>
          </a:bodyPr>
          <a:lstStyle/>
          <a:p>
            <a:pPr marL="342900" indent="-342900">
              <a:buFont typeface="Wingdings" panose="05000000000000000000" pitchFamily="2" charset="2"/>
              <a:buChar char="v"/>
            </a:pPr>
            <a:r>
              <a:rPr lang="en-GB" b="1" dirty="0" smtClean="0"/>
              <a:t>Ưu điểm:</a:t>
            </a:r>
          </a:p>
          <a:p>
            <a:pPr marL="342900" indent="-342900">
              <a:buFont typeface="Arial" panose="020B0604020202020204" pitchFamily="34" charset="0"/>
              <a:buChar char="•"/>
            </a:pPr>
            <a:r>
              <a:rPr lang="en-GB" dirty="0" smtClean="0"/>
              <a:t>Tính toán được thời gian bận của giảng viên</a:t>
            </a:r>
          </a:p>
          <a:p>
            <a:pPr marL="342900" indent="-342900">
              <a:buFont typeface="Arial" panose="020B0604020202020204" pitchFamily="34" charset="0"/>
              <a:buChar char="•"/>
            </a:pPr>
            <a:r>
              <a:rPr lang="en-GB" dirty="0" smtClean="0"/>
              <a:t>Phát triển trên mô hình MVC nên có tính mở cao dễ phát triển</a:t>
            </a:r>
          </a:p>
          <a:p>
            <a:pPr marL="342900" indent="-342900">
              <a:buFont typeface="Wingdings" panose="05000000000000000000" pitchFamily="2" charset="2"/>
              <a:buChar char="v"/>
            </a:pPr>
            <a:r>
              <a:rPr lang="en-GB" b="1" dirty="0" smtClean="0"/>
              <a:t>Khuyết </a:t>
            </a:r>
            <a:r>
              <a:rPr lang="en-GB" b="1" dirty="0"/>
              <a:t>điểm:</a:t>
            </a:r>
          </a:p>
          <a:p>
            <a:pPr marL="342900" indent="-342900">
              <a:buFont typeface="Arial" panose="020B0604020202020204" pitchFamily="34" charset="0"/>
              <a:buChar char="•"/>
            </a:pPr>
            <a:r>
              <a:rPr lang="en-GB" dirty="0"/>
              <a:t>Chương trình hỗ trợ tốt giao diện 1024x768 trở lên</a:t>
            </a:r>
          </a:p>
          <a:p>
            <a:pPr marL="342900" indent="-342900">
              <a:buFont typeface="Arial" panose="020B0604020202020204" pitchFamily="34" charset="0"/>
              <a:buChar char="•"/>
            </a:pPr>
            <a:r>
              <a:rPr lang="en-GB" dirty="0"/>
              <a:t>Việc load dữ liệu từ trên mạng có thể gây ra sự chậm trễ của trương trình</a:t>
            </a:r>
          </a:p>
          <a:p>
            <a:endParaRPr lang="en-GB" sz="1900" dirty="0" smtClean="0"/>
          </a:p>
        </p:txBody>
      </p:sp>
      <p:sp>
        <p:nvSpPr>
          <p:cNvPr id="6" name="Footer Placeholder 5"/>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34981539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348" y="860690"/>
            <a:ext cx="8097308" cy="2997327"/>
          </a:xfrm>
        </p:spPr>
        <p:txBody>
          <a:bodyPr>
            <a:normAutofit/>
          </a:bodyPr>
          <a:lstStyle/>
          <a:p>
            <a:pPr algn="ctr"/>
            <a:r>
              <a:rPr lang="en-GB" dirty="0" smtClean="0"/>
              <a:t>Cám ơn các thầy cô đã quan tâm lắng nghe</a:t>
            </a:r>
            <a:endParaRPr lang="en-GB" dirty="0"/>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15606541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002060"/>
                </a:solidFill>
              </a:rPr>
              <a:t>NộI dung</a:t>
            </a:r>
            <a:endParaRPr lang="en-GB" b="1" dirty="0">
              <a:solidFill>
                <a:srgbClr val="002060"/>
              </a:solidFill>
            </a:endParaRPr>
          </a:p>
        </p:txBody>
      </p:sp>
      <p:sp>
        <p:nvSpPr>
          <p:cNvPr id="5" name="Text Placeholder 4"/>
          <p:cNvSpPr>
            <a:spLocks noGrp="1"/>
          </p:cNvSpPr>
          <p:nvPr>
            <p:ph type="body" idx="1"/>
          </p:nvPr>
        </p:nvSpPr>
        <p:spPr/>
        <p:txBody>
          <a:bodyPr>
            <a:noAutofit/>
          </a:bodyPr>
          <a:lstStyle/>
          <a:p>
            <a:pPr marL="457200" indent="-457200">
              <a:buAutoNum type="arabicPeriod"/>
            </a:pPr>
            <a:r>
              <a:rPr lang="en-GB" sz="1900" dirty="0" smtClean="0"/>
              <a:t>Giới thiệu đề tài </a:t>
            </a:r>
          </a:p>
          <a:p>
            <a:pPr marL="457200" indent="-457200">
              <a:buAutoNum type="arabicPeriod"/>
            </a:pPr>
            <a:r>
              <a:rPr lang="en-GB" sz="1900" dirty="0" smtClean="0"/>
              <a:t>Mục đích, ý nghĩa đề tài</a:t>
            </a:r>
          </a:p>
          <a:p>
            <a:pPr marL="457200" indent="-457200">
              <a:buAutoNum type="arabicPeriod"/>
            </a:pPr>
            <a:r>
              <a:rPr lang="en-GB" sz="1900" dirty="0" smtClean="0"/>
              <a:t>Nội dung đề tài </a:t>
            </a:r>
          </a:p>
          <a:p>
            <a:pPr marL="457200" indent="-457200">
              <a:buAutoNum type="arabicPeriod"/>
            </a:pPr>
            <a:r>
              <a:rPr lang="en-GB" sz="1900" dirty="0" smtClean="0"/>
              <a:t>Công cụ thực hiện, nội dung phát triển  </a:t>
            </a:r>
          </a:p>
          <a:p>
            <a:pPr marL="457200" indent="-457200">
              <a:buAutoNum type="arabicPeriod"/>
            </a:pPr>
            <a:r>
              <a:rPr lang="en-GB" sz="1900" dirty="0" smtClean="0"/>
              <a:t>Các</a:t>
            </a:r>
            <a:r>
              <a:rPr lang="vi-VN" sz="1900" dirty="0" smtClean="0"/>
              <a:t> chức năng của chương trình </a:t>
            </a:r>
            <a:endParaRPr lang="en-GB" sz="1900" dirty="0" smtClean="0"/>
          </a:p>
          <a:p>
            <a:pPr marL="457200" indent="-457200">
              <a:buAutoNum type="arabicPeriod"/>
            </a:pPr>
            <a:r>
              <a:rPr lang="en-GB" sz="1900" dirty="0" smtClean="0"/>
              <a:t>Cơ sơ dữ liệu</a:t>
            </a:r>
            <a:r>
              <a:rPr lang="vi-VN" sz="1900" dirty="0" smtClean="0"/>
              <a:t> cho chương trình</a:t>
            </a:r>
            <a:endParaRPr lang="en-GB" sz="1900" dirty="0" smtClean="0"/>
          </a:p>
          <a:p>
            <a:pPr marL="457200" indent="-457200">
              <a:buAutoNum type="arabicPeriod"/>
            </a:pPr>
            <a:r>
              <a:rPr lang="en-GB" sz="1900" dirty="0" smtClean="0"/>
              <a:t>Kết quả thực hiện, demo chương trình</a:t>
            </a:r>
          </a:p>
          <a:p>
            <a:pPr marL="457200" indent="-457200">
              <a:buAutoNum type="arabicPeriod"/>
            </a:pPr>
            <a:r>
              <a:rPr lang="en-GB" sz="1900" dirty="0" smtClean="0"/>
              <a:t>Kết luận</a:t>
            </a:r>
          </a:p>
        </p:txBody>
      </p:sp>
      <p:sp>
        <p:nvSpPr>
          <p:cNvPr id="6" name="Footer Placeholder 5"/>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900591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002060"/>
                </a:solidFill>
              </a:rPr>
              <a:t>Giới thiệu đề tài </a:t>
            </a:r>
          </a:p>
        </p:txBody>
      </p:sp>
      <p:sp>
        <p:nvSpPr>
          <p:cNvPr id="3" name="Text Placeholder 2"/>
          <p:cNvSpPr>
            <a:spLocks noGrp="1"/>
          </p:cNvSpPr>
          <p:nvPr>
            <p:ph type="body" idx="1"/>
          </p:nvPr>
        </p:nvSpPr>
        <p:spPr/>
        <p:txBody>
          <a:bodyPr>
            <a:normAutofit lnSpcReduction="10000"/>
          </a:bodyPr>
          <a:lstStyle/>
          <a:p>
            <a:pPr marL="342900" indent="-342900">
              <a:buFont typeface="Wingdings" panose="05000000000000000000" pitchFamily="2" charset="2"/>
              <a:buChar char="v"/>
            </a:pPr>
            <a:r>
              <a:rPr lang="en-GB" dirty="0" smtClean="0"/>
              <a:t>Hiện nay quá trình thực hiện quản lý lịch thực hành của khoa công nghệ thông tin vẫn đang thực hiện bằng tay và MS. Excel.</a:t>
            </a:r>
          </a:p>
          <a:p>
            <a:pPr marL="714375" indent="-342900">
              <a:buFont typeface="Arial" panose="020B0604020202020204" pitchFamily="34" charset="0"/>
              <a:buChar char="•"/>
            </a:pPr>
            <a:r>
              <a:rPr lang="en-GB" dirty="0"/>
              <a:t>Quá trình thực hiện tốn thời gian.</a:t>
            </a:r>
          </a:p>
          <a:p>
            <a:pPr marL="714375" indent="-342900">
              <a:buFont typeface="Arial" panose="020B0604020202020204" pitchFamily="34" charset="0"/>
              <a:buChar char="•"/>
            </a:pPr>
            <a:r>
              <a:rPr lang="en-GB" dirty="0"/>
              <a:t>Có thể xảy ra sai sót.</a:t>
            </a:r>
          </a:p>
          <a:p>
            <a:pPr marL="714375" indent="-342900">
              <a:buFont typeface="Arial" panose="020B0604020202020204" pitchFamily="34" charset="0"/>
              <a:buChar char="•"/>
            </a:pPr>
            <a:r>
              <a:rPr lang="en-GB" dirty="0"/>
              <a:t>Tốn nhiều công sức của người thực hiện</a:t>
            </a:r>
            <a:r>
              <a:rPr lang="en-GB" dirty="0" smtClean="0"/>
              <a:t>.</a:t>
            </a:r>
          </a:p>
          <a:p>
            <a:pPr marL="342900" indent="-342900">
              <a:buFont typeface="Wingdings" panose="05000000000000000000" pitchFamily="2" charset="2"/>
              <a:buChar char="v"/>
            </a:pPr>
            <a:r>
              <a:rPr lang="en-GB" dirty="0" smtClean="0"/>
              <a:t>Sự cần thiết của một phần mềm quản lý lịch thực hành nhằm giảm thiểu sai sót và công sức trong quá trình thực hiện xếp và điểm danh lịch thực hành</a:t>
            </a:r>
          </a:p>
          <a:p>
            <a:pPr marL="342900" indent="-342900">
              <a:buFont typeface="Wingdings" panose="05000000000000000000" pitchFamily="2" charset="2"/>
              <a:buChar char="v"/>
            </a:pPr>
            <a:endParaRPr lang="en-GB" dirty="0" smtClean="0"/>
          </a:p>
          <a:p>
            <a:pPr marL="714375" indent="-342900">
              <a:buFont typeface="Arial" panose="020B0604020202020204" pitchFamily="34" charset="0"/>
              <a:buChar char="•"/>
            </a:pPr>
            <a:endParaRPr lang="en-GB" dirty="0" smtClean="0"/>
          </a:p>
        </p:txBody>
      </p:sp>
      <p:sp>
        <p:nvSpPr>
          <p:cNvPr id="6" name="Footer Placeholder 5"/>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34938372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856" y="901874"/>
            <a:ext cx="7763814" cy="923225"/>
          </a:xfrm>
        </p:spPr>
        <p:txBody>
          <a:bodyPr/>
          <a:lstStyle/>
          <a:p>
            <a:r>
              <a:rPr lang="en-GB" b="1" dirty="0">
                <a:solidFill>
                  <a:srgbClr val="002060"/>
                </a:solidFill>
              </a:rPr>
              <a:t>Mục đích, ý nghĩa đề tài</a:t>
            </a:r>
          </a:p>
        </p:txBody>
      </p:sp>
      <p:sp>
        <p:nvSpPr>
          <p:cNvPr id="3" name="Text Placeholder 2"/>
          <p:cNvSpPr>
            <a:spLocks noGrp="1"/>
          </p:cNvSpPr>
          <p:nvPr>
            <p:ph type="body" idx="1"/>
          </p:nvPr>
        </p:nvSpPr>
        <p:spPr/>
        <p:txBody>
          <a:bodyPr>
            <a:normAutofit fontScale="92500" lnSpcReduction="10000"/>
          </a:bodyPr>
          <a:lstStyle/>
          <a:p>
            <a:pPr marL="457200" indent="-457200">
              <a:buFont typeface="+mj-lt"/>
              <a:buAutoNum type="arabicPeriod"/>
            </a:pPr>
            <a:r>
              <a:rPr lang="en-GB" i="1" dirty="0" smtClean="0">
                <a:sym typeface="Wingdings" panose="05000000000000000000" pitchFamily="2" charset="2"/>
              </a:rPr>
              <a:t>Mục đích nghiên cứu</a:t>
            </a:r>
          </a:p>
          <a:p>
            <a:pPr marL="914400" lvl="1" indent="-457200">
              <a:buFont typeface="Wingdings" panose="05000000000000000000" pitchFamily="2" charset="2"/>
              <a:buChar char="v"/>
            </a:pPr>
            <a:r>
              <a:rPr lang="en-GB" dirty="0" smtClean="0">
                <a:solidFill>
                  <a:srgbClr val="000037"/>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Xây dựng website hướng quản lý lịch thực hành cho khoa công nghệ thông tin. Lấy lich thực hành từ website của trường Đại học Đà Lạt, sau đó tính toán thời gian bận và thời gian rảnh của giảng viên để hỗ trợ việc xếp lịch thực hành</a:t>
            </a:r>
          </a:p>
          <a:p>
            <a:pPr marL="457200" indent="-457200">
              <a:buFont typeface="+mj-lt"/>
              <a:buAutoNum type="arabicPeriod"/>
            </a:pPr>
            <a:r>
              <a:rPr lang="en-GB" i="1" dirty="0" smtClean="0">
                <a:sym typeface="Wingdings" panose="05000000000000000000" pitchFamily="2" charset="2"/>
              </a:rPr>
              <a:t>Ý nghĩa đề tài</a:t>
            </a:r>
          </a:p>
          <a:p>
            <a:pPr marL="914400" lvl="1" indent="-457200">
              <a:buFont typeface="Wingdings" panose="05000000000000000000" pitchFamily="2" charset="2"/>
              <a:buChar char="v"/>
            </a:pPr>
            <a:r>
              <a:rPr lang="en-GB" dirty="0" smtClean="0">
                <a:solidFill>
                  <a:srgbClr val="000037"/>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Giảm bớt việc tính toán bằng tay của giáo vụ, thay vào đó sẽ là các chức năng tính thời gian bận của giảng viên</a:t>
            </a:r>
          </a:p>
        </p:txBody>
      </p:sp>
      <p:sp>
        <p:nvSpPr>
          <p:cNvPr id="6" name="Footer Placeholder 5"/>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10676719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002060"/>
                </a:solidFill>
              </a:rPr>
              <a:t>Nội dung đề tài </a:t>
            </a:r>
          </a:p>
        </p:txBody>
      </p:sp>
      <p:sp>
        <p:nvSpPr>
          <p:cNvPr id="3" name="Text Placeholder 2"/>
          <p:cNvSpPr>
            <a:spLocks noGrp="1"/>
          </p:cNvSpPr>
          <p:nvPr>
            <p:ph type="body" idx="1"/>
          </p:nvPr>
        </p:nvSpPr>
        <p:spPr/>
        <p:txBody>
          <a:bodyPr>
            <a:normAutofit fontScale="92500" lnSpcReduction="10000"/>
          </a:bodyPr>
          <a:lstStyle/>
          <a:p>
            <a:pPr marL="342900" indent="-342900">
              <a:buFont typeface="Wingdings" panose="05000000000000000000" pitchFamily="2" charset="2"/>
              <a:buChar char="v"/>
            </a:pPr>
            <a:r>
              <a:rPr lang="en-GB" dirty="0" smtClean="0"/>
              <a:t>Chương trình quản lý lịch thực hành</a:t>
            </a:r>
          </a:p>
          <a:p>
            <a:pPr marL="714375" indent="-342900">
              <a:buFont typeface="Arial" panose="020B0604020202020204" pitchFamily="34" charset="0"/>
              <a:buChar char="•"/>
            </a:pPr>
            <a:r>
              <a:rPr lang="en-GB" dirty="0" smtClean="0"/>
              <a:t>Quản lý thông tin giảng viên.</a:t>
            </a:r>
          </a:p>
          <a:p>
            <a:pPr marL="714375" indent="-342900">
              <a:buFont typeface="Arial" panose="020B0604020202020204" pitchFamily="34" charset="0"/>
              <a:buChar char="•"/>
            </a:pPr>
            <a:r>
              <a:rPr lang="en-GB" dirty="0" smtClean="0"/>
              <a:t>Quản lý thông tin phòng thực hành.</a:t>
            </a:r>
          </a:p>
          <a:p>
            <a:pPr marL="714375" indent="-342900">
              <a:buFont typeface="Arial" panose="020B0604020202020204" pitchFamily="34" charset="0"/>
              <a:buChar char="•"/>
            </a:pPr>
            <a:r>
              <a:rPr lang="en-GB" dirty="0" smtClean="0"/>
              <a:t>Quản lý thông tin về môn học cũng như giảng viên dạy môn học đó.</a:t>
            </a:r>
          </a:p>
          <a:p>
            <a:pPr marL="714375" indent="-342900">
              <a:buFont typeface="Arial" panose="020B0604020202020204" pitchFamily="34" charset="0"/>
              <a:buChar char="•"/>
            </a:pPr>
            <a:r>
              <a:rPr lang="en-GB" dirty="0" smtClean="0"/>
              <a:t>Quản lý thông tin lịch thực hành của từng </a:t>
            </a:r>
            <a:r>
              <a:rPr lang="en-GB" dirty="0"/>
              <a:t>giảng viên</a:t>
            </a:r>
            <a:r>
              <a:rPr lang="en-GB" dirty="0" smtClean="0"/>
              <a:t>.</a:t>
            </a:r>
          </a:p>
          <a:p>
            <a:pPr marL="363538" indent="-363538">
              <a:buFont typeface="Wingdings" panose="05000000000000000000" pitchFamily="2" charset="2"/>
              <a:buChar char="è"/>
            </a:pPr>
            <a:r>
              <a:rPr lang="en-GB" dirty="0" smtClean="0">
                <a:sym typeface="Wingdings" panose="05000000000000000000" pitchFamily="2" charset="2"/>
              </a:rPr>
              <a:t>Quản lý thông tin chính xác, có thể nhận biết được thời gian bận của </a:t>
            </a:r>
            <a:r>
              <a:rPr lang="en-GB" dirty="0"/>
              <a:t>giảng </a:t>
            </a:r>
            <a:r>
              <a:rPr lang="en-GB" dirty="0" smtClean="0">
                <a:sym typeface="Wingdings" panose="05000000000000000000" pitchFamily="2" charset="2"/>
              </a:rPr>
              <a:t>viên, để sắp xếp lịch thực hành một cách chính xác.</a:t>
            </a:r>
            <a:endParaRPr lang="en-GB" dirty="0" smtClean="0"/>
          </a:p>
          <a:p>
            <a:endParaRPr lang="en-GB" dirty="0"/>
          </a:p>
        </p:txBody>
      </p:sp>
      <p:sp>
        <p:nvSpPr>
          <p:cNvPr id="6" name="Footer Placeholder 5"/>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37256131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002060"/>
                </a:solidFill>
              </a:rPr>
              <a:t>Công cụ thực </a:t>
            </a:r>
            <a:r>
              <a:rPr lang="en-GB" b="1" dirty="0" smtClean="0">
                <a:solidFill>
                  <a:srgbClr val="002060"/>
                </a:solidFill>
              </a:rPr>
              <a:t>hiện, mô hình phát triển </a:t>
            </a:r>
            <a:endParaRPr lang="en-GB" b="1" dirty="0">
              <a:solidFill>
                <a:srgbClr val="002060"/>
              </a:solidFill>
            </a:endParaRPr>
          </a:p>
        </p:txBody>
      </p:sp>
      <p:sp>
        <p:nvSpPr>
          <p:cNvPr id="3" name="Text Placeholder 2"/>
          <p:cNvSpPr>
            <a:spLocks noGrp="1"/>
          </p:cNvSpPr>
          <p:nvPr>
            <p:ph type="body" idx="1"/>
          </p:nvPr>
        </p:nvSpPr>
        <p:spPr/>
        <p:txBody>
          <a:bodyPr>
            <a:normAutofit/>
          </a:bodyPr>
          <a:lstStyle/>
          <a:p>
            <a:pPr marL="457200" indent="-457200">
              <a:buFont typeface="+mj-lt"/>
              <a:buAutoNum type="arabicPeriod"/>
            </a:pPr>
            <a:r>
              <a:rPr lang="en-GB" sz="1900" dirty="0" smtClean="0"/>
              <a:t>Công cụ thực hiện</a:t>
            </a:r>
          </a:p>
          <a:p>
            <a:pPr marL="914400" lvl="1" indent="-457200">
              <a:buFont typeface="Wingdings" panose="05000000000000000000" pitchFamily="2" charset="2"/>
              <a:buChar char="v"/>
            </a:pPr>
            <a:r>
              <a:rPr lang="en-GB" sz="1900" dirty="0">
                <a:solidFill>
                  <a:srgbClr val="000037"/>
                </a:solidFill>
                <a:latin typeface="Verdana" panose="020B0604030504040204" pitchFamily="34" charset="0"/>
                <a:ea typeface="Verdana" panose="020B0604030504040204" pitchFamily="34" charset="0"/>
                <a:cs typeface="Verdana" panose="020B0604030504040204" pitchFamily="34" charset="0"/>
              </a:rPr>
              <a:t>Microsoft visual studio </a:t>
            </a:r>
          </a:p>
          <a:p>
            <a:pPr marL="914400" lvl="1" indent="-457200">
              <a:buFont typeface="Wingdings" panose="05000000000000000000" pitchFamily="2" charset="2"/>
              <a:buChar char="v"/>
            </a:pPr>
            <a:r>
              <a:rPr lang="en-GB" sz="1900" dirty="0">
                <a:solidFill>
                  <a:srgbClr val="000037"/>
                </a:solidFill>
                <a:latin typeface="Verdana" panose="020B0604030504040204" pitchFamily="34" charset="0"/>
                <a:ea typeface="Verdana" panose="020B0604030504040204" pitchFamily="34" charset="0"/>
                <a:cs typeface="Verdana" panose="020B0604030504040204" pitchFamily="34" charset="0"/>
              </a:rPr>
              <a:t>Microsoft SQL </a:t>
            </a:r>
            <a:r>
              <a:rPr lang="en-GB" sz="1900" dirty="0" smtClean="0">
                <a:solidFill>
                  <a:srgbClr val="000037"/>
                </a:solidFill>
                <a:latin typeface="Verdana" panose="020B0604030504040204" pitchFamily="34" charset="0"/>
                <a:ea typeface="Verdana" panose="020B0604030504040204" pitchFamily="34" charset="0"/>
                <a:cs typeface="Verdana" panose="020B0604030504040204" pitchFamily="34" charset="0"/>
              </a:rPr>
              <a:t>Server</a:t>
            </a:r>
          </a:p>
          <a:p>
            <a:pPr marL="457200" indent="-457200">
              <a:buFont typeface="+mj-lt"/>
              <a:buAutoNum type="arabicPeriod"/>
            </a:pPr>
            <a:r>
              <a:rPr lang="en-GB" sz="1900" dirty="0" smtClean="0"/>
              <a:t>Mô </a:t>
            </a:r>
            <a:r>
              <a:rPr lang="en-GB" sz="1900" dirty="0"/>
              <a:t>hình phát </a:t>
            </a:r>
            <a:r>
              <a:rPr lang="en-GB" sz="1900" dirty="0" smtClean="0"/>
              <a:t>triển</a:t>
            </a:r>
          </a:p>
          <a:p>
            <a:pPr marL="914400" lvl="1" indent="-457200">
              <a:buFont typeface="Wingdings" panose="05000000000000000000" pitchFamily="2" charset="2"/>
              <a:buChar char="v"/>
            </a:pPr>
            <a:r>
              <a:rPr lang="en-GB" sz="1900" dirty="0">
                <a:solidFill>
                  <a:srgbClr val="000037"/>
                </a:solidFill>
                <a:latin typeface="Verdana" panose="020B0604030504040204" pitchFamily="34" charset="0"/>
                <a:ea typeface="Verdana" panose="020B0604030504040204" pitchFamily="34" charset="0"/>
                <a:cs typeface="Verdana" panose="020B0604030504040204" pitchFamily="34" charset="0"/>
              </a:rPr>
              <a:t>Mô hình Asp MVC</a:t>
            </a:r>
          </a:p>
          <a:p>
            <a:pPr marL="914400" lvl="1" indent="-457200">
              <a:buFont typeface="Wingdings" panose="05000000000000000000" pitchFamily="2" charset="2"/>
              <a:buChar char="v"/>
            </a:pPr>
            <a:r>
              <a:rPr lang="en-GB" sz="1900" dirty="0">
                <a:solidFill>
                  <a:srgbClr val="000037"/>
                </a:solidFill>
                <a:latin typeface="Verdana" panose="020B0604030504040204" pitchFamily="34" charset="0"/>
                <a:ea typeface="Verdana" panose="020B0604030504040204" pitchFamily="34" charset="0"/>
                <a:cs typeface="Verdana" panose="020B0604030504040204" pitchFamily="34" charset="0"/>
              </a:rPr>
              <a:t>Mô hình </a:t>
            </a:r>
            <a:r>
              <a:rPr lang="en-US" sz="1900" dirty="0">
                <a:solidFill>
                  <a:srgbClr val="000037"/>
                </a:solidFill>
                <a:latin typeface="Verdana" panose="020B0604030504040204" pitchFamily="34" charset="0"/>
                <a:ea typeface="Verdana" panose="020B0604030504040204" pitchFamily="34" charset="0"/>
                <a:cs typeface="Verdana" panose="020B0604030504040204" pitchFamily="34" charset="0"/>
              </a:rPr>
              <a:t>Entity </a:t>
            </a:r>
            <a:r>
              <a:rPr lang="en-US" sz="1900" dirty="0" smtClean="0">
                <a:solidFill>
                  <a:srgbClr val="000037"/>
                </a:solidFill>
                <a:latin typeface="Verdana" panose="020B0604030504040204" pitchFamily="34" charset="0"/>
                <a:ea typeface="Verdana" panose="020B0604030504040204" pitchFamily="34" charset="0"/>
                <a:cs typeface="Verdana" panose="020B0604030504040204" pitchFamily="34" charset="0"/>
              </a:rPr>
              <a:t>Frameworks</a:t>
            </a:r>
            <a:endParaRPr lang="en-GB" sz="1900" dirty="0" smtClean="0">
              <a:solidFill>
                <a:srgbClr val="000037"/>
              </a:solidFill>
              <a:latin typeface="Verdana" panose="020B0604030504040204" pitchFamily="34" charset="0"/>
              <a:ea typeface="Verdana" panose="020B0604030504040204" pitchFamily="34" charset="0"/>
              <a:cs typeface="Verdana" panose="020B0604030504040204" pitchFamily="34" charset="0"/>
            </a:endParaRPr>
          </a:p>
          <a:p>
            <a:endParaRPr lang="en-GB" sz="1900" dirty="0"/>
          </a:p>
        </p:txBody>
      </p:sp>
      <p:sp>
        <p:nvSpPr>
          <p:cNvPr id="4" name="Footer Placeholder 3"/>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3309417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093" y="873216"/>
            <a:ext cx="8773438" cy="857003"/>
          </a:xfrm>
        </p:spPr>
        <p:txBody>
          <a:bodyPr>
            <a:normAutofit fontScale="90000"/>
          </a:bodyPr>
          <a:lstStyle/>
          <a:p>
            <a:r>
              <a:rPr lang="en-GB" b="1" dirty="0" smtClean="0">
                <a:solidFill>
                  <a:srgbClr val="002060"/>
                </a:solidFill>
              </a:rPr>
              <a:t>Các chức năng chính của chương trình</a:t>
            </a:r>
            <a:endParaRPr lang="en-GB" b="1" dirty="0">
              <a:solidFill>
                <a:srgbClr val="002060"/>
              </a:solidFill>
            </a:endParaRPr>
          </a:p>
        </p:txBody>
      </p:sp>
      <p:sp>
        <p:nvSpPr>
          <p:cNvPr id="3" name="Text Placeholder 2"/>
          <p:cNvSpPr>
            <a:spLocks noGrp="1"/>
          </p:cNvSpPr>
          <p:nvPr>
            <p:ph type="body" idx="1"/>
          </p:nvPr>
        </p:nvSpPr>
        <p:spPr>
          <a:xfrm>
            <a:off x="690093" y="1979112"/>
            <a:ext cx="7763814" cy="3918615"/>
          </a:xfrm>
        </p:spPr>
        <p:txBody>
          <a:bodyPr>
            <a:noAutofit/>
          </a:bodyPr>
          <a:lstStyle/>
          <a:p>
            <a:pPr marL="342900" indent="-342900">
              <a:buFont typeface="Wingdings" panose="05000000000000000000" pitchFamily="2" charset="2"/>
              <a:buChar char="v"/>
            </a:pPr>
            <a:r>
              <a:rPr lang="en-GB" sz="1900" dirty="0" smtClean="0"/>
              <a:t>Quản lý thông tin giảng viên.</a:t>
            </a:r>
          </a:p>
          <a:p>
            <a:pPr marL="342900" indent="-342900">
              <a:buFont typeface="Wingdings" panose="05000000000000000000" pitchFamily="2" charset="2"/>
              <a:buChar char="v"/>
            </a:pPr>
            <a:r>
              <a:rPr lang="en-GB" sz="1900" dirty="0" smtClean="0"/>
              <a:t>Quản lý phòng học.</a:t>
            </a:r>
          </a:p>
          <a:p>
            <a:pPr marL="342900" indent="-342900">
              <a:buFont typeface="Wingdings" panose="05000000000000000000" pitchFamily="2" charset="2"/>
              <a:buChar char="v"/>
            </a:pPr>
            <a:r>
              <a:rPr lang="en-GB" sz="1900" dirty="0" smtClean="0"/>
              <a:t>Quản lý thời gian bận của giảng viên.</a:t>
            </a:r>
          </a:p>
          <a:p>
            <a:pPr marL="342900" indent="-342900">
              <a:buFont typeface="Wingdings" panose="05000000000000000000" pitchFamily="2" charset="2"/>
              <a:buChar char="v"/>
            </a:pPr>
            <a:r>
              <a:rPr lang="en-GB" sz="1900" dirty="0" smtClean="0"/>
              <a:t>Quản lý thời khóa biểu của giảng viên. </a:t>
            </a:r>
          </a:p>
          <a:p>
            <a:pPr marL="342900" indent="-342900">
              <a:buFont typeface="Wingdings" panose="05000000000000000000" pitchFamily="2" charset="2"/>
              <a:buChar char="v"/>
            </a:pPr>
            <a:r>
              <a:rPr lang="en-GB" sz="1900" dirty="0" smtClean="0"/>
              <a:t>Quản lý phân công lịch thực hành của giảng viên.</a:t>
            </a:r>
          </a:p>
          <a:p>
            <a:pPr marL="342900" indent="-342900">
              <a:buFont typeface="Wingdings" panose="05000000000000000000" pitchFamily="2" charset="2"/>
              <a:buChar char="v"/>
            </a:pPr>
            <a:r>
              <a:rPr lang="en-GB" sz="1900" dirty="0" smtClean="0"/>
              <a:t>Quản lý được sự vắng mặt của giảng viên trong buổi thực hành</a:t>
            </a:r>
          </a:p>
          <a:p>
            <a:pPr marL="342900" indent="-342900">
              <a:buFont typeface="Wingdings" panose="05000000000000000000" pitchFamily="2" charset="2"/>
              <a:buChar char="v"/>
            </a:pPr>
            <a:r>
              <a:rPr lang="en-GB" sz="1900" dirty="0" smtClean="0"/>
              <a:t>Quản lý được số tiết mà giảng viên tham gia thực hành của môn học đó.</a:t>
            </a:r>
            <a:endParaRPr lang="en-GB" sz="1900" dirty="0"/>
          </a:p>
        </p:txBody>
      </p:sp>
      <p:sp>
        <p:nvSpPr>
          <p:cNvPr id="6" name="Footer Placeholder 5"/>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32719065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Cơ sở dữ liệu của chương trình</a:t>
            </a:r>
            <a:endParaRPr lang="en-GB" dirty="0"/>
          </a:p>
        </p:txBody>
      </p:sp>
      <p:sp>
        <p:nvSpPr>
          <p:cNvPr id="7" name="Footer Placeholder 6"/>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2766419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00626" y="300625"/>
            <a:ext cx="8605379" cy="6263013"/>
          </a:xfrm>
          <a:prstGeom prst="rect">
            <a:avLst/>
          </a:prstGeom>
        </p:spPr>
      </p:pic>
    </p:spTree>
    <p:extLst>
      <p:ext uri="{BB962C8B-B14F-4D97-AF65-F5344CB8AC3E}">
        <p14:creationId xmlns:p14="http://schemas.microsoft.com/office/powerpoint/2010/main" val="2192462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TC104033925[[fn=Droplet]]</Template>
  <TotalTime>259</TotalTime>
  <Words>613</Words>
  <Application>Microsoft Office PowerPoint</Application>
  <PresentationFormat>On-screen Show (4:3)</PresentationFormat>
  <Paragraphs>67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Tw Cen MT</vt:lpstr>
      <vt:lpstr>Verdana</vt:lpstr>
      <vt:lpstr>Wingdings</vt:lpstr>
      <vt:lpstr>Droplet</vt:lpstr>
      <vt:lpstr>Xây dựng chương trình quản lý lịch hướng dẫn thực tập  khoa CÔNG NGHỆ THÔNG TIN</vt:lpstr>
      <vt:lpstr>NộI dung</vt:lpstr>
      <vt:lpstr>Giới thiệu đề tài </vt:lpstr>
      <vt:lpstr>Mục đích, ý nghĩa đề tài</vt:lpstr>
      <vt:lpstr>Nội dung đề tài </vt:lpstr>
      <vt:lpstr>Công cụ thực hiện, mô hình phát triển </vt:lpstr>
      <vt:lpstr>Các chức năng chính của chương trình</vt:lpstr>
      <vt:lpstr>Cơ sở dữ liệu của chương trình</vt:lpstr>
      <vt:lpstr>PowerPoint Presentation</vt:lpstr>
      <vt:lpstr>Kết quả thực hiện, demo chương trình</vt:lpstr>
      <vt:lpstr>Kết luận</vt:lpstr>
      <vt:lpstr>Kết luận</vt:lpstr>
      <vt:lpstr>Cám ơn các thầy cô đã quan tâm lắng nghe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 long</dc:creator>
  <cp:lastModifiedBy>Lê Ngọc Linh</cp:lastModifiedBy>
  <cp:revision>96</cp:revision>
  <dcterms:created xsi:type="dcterms:W3CDTF">2014-04-22T01:08:11Z</dcterms:created>
  <dcterms:modified xsi:type="dcterms:W3CDTF">2014-04-28T07:27:13Z</dcterms:modified>
</cp:coreProperties>
</file>