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6"/>
  </p:notesMasterIdLst>
  <p:sldIdLst>
    <p:sldId id="277" r:id="rId3"/>
    <p:sldId id="335" r:id="rId4"/>
    <p:sldId id="312" r:id="rId5"/>
    <p:sldId id="308" r:id="rId6"/>
    <p:sldId id="322" r:id="rId7"/>
    <p:sldId id="315" r:id="rId8"/>
    <p:sldId id="329" r:id="rId9"/>
    <p:sldId id="333" r:id="rId10"/>
    <p:sldId id="334" r:id="rId11"/>
    <p:sldId id="332" r:id="rId12"/>
    <p:sldId id="330" r:id="rId13"/>
    <p:sldId id="337" r:id="rId14"/>
    <p:sldId id="33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75" autoAdjust="0"/>
    <p:restoredTop sz="89214" autoAdjust="0"/>
  </p:normalViewPr>
  <p:slideViewPr>
    <p:cSldViewPr>
      <p:cViewPr varScale="1">
        <p:scale>
          <a:sx n="68" d="100"/>
          <a:sy n="68" d="100"/>
        </p:scale>
        <p:origin x="1704" y="5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4-06-13T23:09:08.157"/>
    </inkml:context>
    <inkml:brush xml:id="br0">
      <inkml:brushProperty name="width" value="0.05292" units="cm"/>
      <inkml:brushProperty name="height" value="0.05292" units="cm"/>
      <inkml:brushProperty name="color" value="#FF0000"/>
    </inkml:brush>
  </inkml:definitions>
  <inkml:trace contextRef="#ctx0" brushRef="#br0">22421 10112 0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6/14/2014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2200929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Chào</a:t>
            </a:r>
            <a:endParaRPr lang="en-US" baseline="0" dirty="0" smtClean="0"/>
          </a:p>
          <a:p>
            <a:pPr marL="171450" indent="-171450">
              <a:buFontTx/>
              <a:buChar char="-"/>
            </a:pPr>
            <a:r>
              <a:rPr lang="en-US" baseline="0" dirty="0" smtClean="0"/>
              <a:t>Giới thiệu đề tài</a:t>
            </a:r>
            <a:endParaRPr lang="en-US" dirty="0" smtClean="0"/>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extLst>
      <p:ext uri="{BB962C8B-B14F-4D97-AF65-F5344CB8AC3E}">
        <p14:creationId xmlns:p14="http://schemas.microsoft.com/office/powerpoint/2010/main" val="3406801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596054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365862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67284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Lướt qua thông</a:t>
            </a:r>
            <a:r>
              <a:rPr lang="en-GB" baseline="0" dirty="0" smtClean="0"/>
              <a:t> tin nhóm</a:t>
            </a:r>
            <a:endParaRPr lang="en-GB"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a:t>
            </a:fld>
            <a:endParaRPr lang="en-US" dirty="0"/>
          </a:p>
        </p:txBody>
      </p:sp>
    </p:spTree>
    <p:extLst>
      <p:ext uri="{BB962C8B-B14F-4D97-AF65-F5344CB8AC3E}">
        <p14:creationId xmlns:p14="http://schemas.microsoft.com/office/powerpoint/2010/main" val="2646378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Những nội</a:t>
            </a:r>
            <a:r>
              <a:rPr lang="en-GB" baseline="0" dirty="0" smtClean="0"/>
              <a:t> dung có trong bài</a:t>
            </a:r>
            <a:endParaRPr lang="en-GB"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3</a:t>
            </a:fld>
            <a:endParaRPr lang="en-US" dirty="0"/>
          </a:p>
        </p:txBody>
      </p:sp>
    </p:spTree>
    <p:extLst>
      <p:ext uri="{BB962C8B-B14F-4D97-AF65-F5344CB8AC3E}">
        <p14:creationId xmlns:p14="http://schemas.microsoft.com/office/powerpoint/2010/main" val="313727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indent="-342900">
              <a:buFont typeface="Wingdings" panose="05000000000000000000" pitchFamily="2" charset="2"/>
              <a:buChar char="v"/>
            </a:pPr>
            <a:r>
              <a:rPr lang="en-GB" dirty="0" smtClean="0"/>
              <a:t>Lý</a:t>
            </a:r>
            <a:r>
              <a:rPr lang="en-GB" baseline="0" dirty="0" smtClean="0"/>
              <a:t> do chọn đề tài, giới thiệu đề tài</a:t>
            </a:r>
            <a:endParaRPr lang="en-GB" dirty="0" smtClean="0"/>
          </a:p>
          <a:p>
            <a:pPr marL="342900" indent="-342900">
              <a:buFont typeface="Wingdings" panose="05000000000000000000" pitchFamily="2" charset="2"/>
              <a:buChar char="v"/>
            </a:pPr>
            <a:r>
              <a:rPr lang="en-GB" dirty="0" smtClean="0"/>
              <a:t>Hiện nay quá trình thực hiện quản lý lịch thực hành của khoa công nghệ thông tin vẫn đang thực hiện bằng tay và MS. Excel.</a:t>
            </a:r>
          </a:p>
          <a:p>
            <a:pPr marL="714375" indent="-342900">
              <a:buFont typeface="Arial" panose="020B0604020202020204" pitchFamily="34" charset="0"/>
              <a:buChar char="•"/>
            </a:pPr>
            <a:r>
              <a:rPr lang="en-GB" dirty="0" smtClean="0"/>
              <a:t>Quá trình thực hiện tốn thời gian.</a:t>
            </a:r>
          </a:p>
          <a:p>
            <a:pPr marL="714375" indent="-342900">
              <a:buFont typeface="Arial" panose="020B0604020202020204" pitchFamily="34" charset="0"/>
              <a:buChar char="•"/>
            </a:pPr>
            <a:r>
              <a:rPr lang="en-GB" dirty="0" smtClean="0"/>
              <a:t>Có thể xảy ra sai sót.</a:t>
            </a:r>
          </a:p>
          <a:p>
            <a:pPr marL="714375" indent="-342900">
              <a:buFont typeface="Arial" panose="020B0604020202020204" pitchFamily="34" charset="0"/>
              <a:buChar char="•"/>
            </a:pPr>
            <a:r>
              <a:rPr lang="en-GB" dirty="0" smtClean="0"/>
              <a:t>Tốn nhiều công sức của người thực hiện.</a:t>
            </a:r>
          </a:p>
          <a:p>
            <a:pPr marL="342900" indent="-342900">
              <a:buFont typeface="Wingdings" panose="05000000000000000000" pitchFamily="2" charset="2"/>
              <a:buChar char="v"/>
            </a:pPr>
            <a:r>
              <a:rPr lang="en-GB" dirty="0" smtClean="0"/>
              <a:t>Sự cần thiết của một phần mềm quản lý lịch thực hành nhằm giảm thiểu sai sót và công sức trong quá trình thực hiện xếp và điểm danh lịch thực hành</a:t>
            </a:r>
          </a:p>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813594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600646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50000"/>
              </a:lnSpc>
            </a:pPr>
            <a:r>
              <a:rPr lang="en-US" sz="1400" b="1" dirty="0" smtClean="0">
                <a:solidFill>
                  <a:prstClr val="black">
                    <a:lumMod val="50000"/>
                    <a:lumOff val="50000"/>
                  </a:prstClr>
                </a:solidFill>
                <a:latin typeface="Verdana" panose="020B0604030504040204" pitchFamily="34" charset="0"/>
                <a:ea typeface="Verdana" panose="020B0604030504040204" pitchFamily="34" charset="0"/>
                <a:cs typeface="Verdana" panose="020B0604030504040204" pitchFamily="34" charset="0"/>
              </a:rPr>
              <a:t>Lợi ích từ website</a:t>
            </a:r>
          </a:p>
          <a:p>
            <a:pPr marL="442913">
              <a:lnSpc>
                <a:spcPct val="150000"/>
              </a:lnSpc>
              <a:buFont typeface="Wingdings" panose="05000000000000000000" pitchFamily="2" charset="2"/>
              <a:buChar char="ü"/>
            </a:pPr>
            <a:r>
              <a:rPr kumimoji="1" lang="en-US" sz="1200" kern="0" dirty="0" smtClean="0">
                <a:latin typeface="Verdana" panose="020B0604030504040204" pitchFamily="34" charset="0"/>
                <a:ea typeface="Verdana" panose="020B0604030504040204" pitchFamily="34" charset="0"/>
                <a:cs typeface="Verdana" panose="020B0604030504040204" pitchFamily="34" charset="0"/>
              </a:rPr>
              <a:t>Giảng viên có thể xem thông tin tham gia thực hành</a:t>
            </a:r>
          </a:p>
          <a:p>
            <a:pPr marL="442913">
              <a:lnSpc>
                <a:spcPct val="150000"/>
              </a:lnSpc>
              <a:buFont typeface="Wingdings" panose="05000000000000000000" pitchFamily="2" charset="2"/>
              <a:buChar char="ü"/>
            </a:pPr>
            <a:r>
              <a:rPr kumimoji="1" lang="en-US" sz="1200" kern="0" dirty="0" smtClean="0">
                <a:latin typeface="Verdana" panose="020B0604030504040204" pitchFamily="34" charset="0"/>
                <a:ea typeface="Verdana" panose="020B0604030504040204" pitchFamily="34" charset="0"/>
                <a:cs typeface="Verdana" panose="020B0604030504040204" pitchFamily="34" charset="0"/>
              </a:rPr>
              <a:t>Giáo vụ quản lý được thời gian tham gia thực hành</a:t>
            </a:r>
          </a:p>
          <a:p>
            <a:pPr marL="442913">
              <a:lnSpc>
                <a:spcPct val="150000"/>
              </a:lnSpc>
              <a:buFont typeface="Wingdings" panose="05000000000000000000" pitchFamily="2" charset="2"/>
              <a:buChar char="ü"/>
            </a:pPr>
            <a:r>
              <a:rPr kumimoji="1" lang="en-US" sz="1200" kern="0" dirty="0" smtClean="0">
                <a:latin typeface="Verdana" panose="020B0604030504040204" pitchFamily="34" charset="0"/>
                <a:ea typeface="Verdana" panose="020B0604030504040204" pitchFamily="34" charset="0"/>
                <a:cs typeface="Verdana" panose="020B0604030504040204" pitchFamily="34" charset="0"/>
              </a:rPr>
              <a:t>Mọi thông tin được lưu trữ trên hệ thống</a:t>
            </a:r>
          </a:p>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059690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Chức năng</a:t>
            </a:r>
            <a:r>
              <a:rPr lang="en-US" baseline="0" dirty="0" smtClean="0"/>
              <a:t> chính của chương trình</a:t>
            </a:r>
          </a:p>
          <a:p>
            <a:r>
              <a:rPr lang="en-US" baseline="0" dirty="0" smtClean="0"/>
              <a:t>Đầu tiên là chức năng quản lý lịch thực hành của giảng viên</a:t>
            </a:r>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776467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285348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6812136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5620301" y="0"/>
            <a:ext cx="3498527" cy="3431676"/>
          </a:xfrm>
          <a:prstGeom prst="rect">
            <a:avLst/>
          </a:prstGeom>
        </p:spPr>
      </p:pic>
      <p:pic>
        <p:nvPicPr>
          <p:cNvPr id="8" name="Picture 7"/>
          <p:cNvPicPr>
            <a:picLocks noChangeAspect="1"/>
          </p:cNvPicPr>
          <p:nvPr userDrawn="1"/>
        </p:nvPicPr>
        <p:blipFill>
          <a:blip r:embed="rId3" cstate="print"/>
          <a:stretch>
            <a:fillRect/>
          </a:stretch>
        </p:blipFill>
        <p:spPr>
          <a:xfrm>
            <a:off x="0" y="0"/>
            <a:ext cx="8376666" cy="3431676"/>
          </a:xfrm>
          <a:prstGeom prst="rect">
            <a:avLst/>
          </a:prstGeom>
        </p:spPr>
      </p:pic>
      <p:pic>
        <p:nvPicPr>
          <p:cNvPr id="9" name="Picture 8"/>
          <p:cNvPicPr>
            <a:picLocks noChangeAspect="1"/>
          </p:cNvPicPr>
          <p:nvPr userDrawn="1"/>
        </p:nvPicPr>
        <p:blipFill>
          <a:blip r:embed="rId4" cstate="print"/>
          <a:stretch>
            <a:fillRect/>
          </a:stretch>
        </p:blipFill>
        <p:spPr>
          <a:xfrm>
            <a:off x="0" y="3431676"/>
            <a:ext cx="8376666" cy="3426324"/>
          </a:xfrm>
          <a:prstGeom prst="rect">
            <a:avLst/>
          </a:prstGeom>
        </p:spPr>
      </p:pic>
      <p:pic>
        <p:nvPicPr>
          <p:cNvPr id="10" name="Picture 9"/>
          <p:cNvPicPr>
            <a:picLocks noChangeAspect="1"/>
          </p:cNvPicPr>
          <p:nvPr userDrawn="1"/>
        </p:nvPicPr>
        <p:blipFill>
          <a:blip r:embed="rId5" cstate="print"/>
          <a:stretch>
            <a:fillRect/>
          </a:stretch>
        </p:blipFill>
        <p:spPr>
          <a:xfrm>
            <a:off x="8318578" y="3424126"/>
            <a:ext cx="800250" cy="3433874"/>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50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6/14/2014</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6/14/2014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6/14/2014</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6/14/2014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6/14/2014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pPr/>
              <a:t>6/14/2014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6/14/2014</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6/14/2014</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6/14/2014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6/14/2014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6/14/2014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6/14/2014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with Text ">
    <p:bg>
      <p:bgPr>
        <a:blipFill dpi="0" rotWithShape="1">
          <a:blip r:embed="rId2" cstate="print">
            <a:lum/>
          </a:blip>
          <a:srcRect/>
          <a:tile tx="0" ty="0" sx="100000" sy="100000" flip="xy" algn="b"/>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6/14/2014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9" name="Title 1"/>
          <p:cNvSpPr>
            <a:spLocks noGrp="1"/>
          </p:cNvSpPr>
          <p:nvPr>
            <p:ph type="title"/>
          </p:nvPr>
        </p:nvSpPr>
        <p:spPr>
          <a:xfrm>
            <a:off x="1059493" y="2971800"/>
            <a:ext cx="7010400" cy="1246252"/>
          </a:xfrm>
        </p:spPr>
        <p:txBody>
          <a:bodyPr>
            <a:normAutofit/>
          </a:bodyPr>
          <a:lstStyle>
            <a:lvl1pPr marL="0" algn="ctr" defTabSz="914400" rtl="0" eaLnBrk="1" latinLnBrk="0" hangingPunct="1">
              <a:defRPr lang="en-US" sz="3200" kern="1200" dirty="0">
                <a:solidFill>
                  <a:schemeClr val="bg1"/>
                </a:solidFill>
                <a:latin typeface="+mn-lt"/>
                <a:ea typeface="+mn-ea"/>
                <a:cs typeface="+mn-cs"/>
              </a:defRPr>
            </a:lvl1pPr>
          </a:lstStyle>
          <a:p>
            <a:r>
              <a:rPr lang="en-US" dirty="0" smtClean="0"/>
              <a:t>Click to edit Master title style</a:t>
            </a:r>
            <a:endParaRPr lang="en-US" dirty="0"/>
          </a:p>
        </p:txBody>
      </p:sp>
      <p:sp>
        <p:nvSpPr>
          <p:cNvPr id="10" name="Text Placeholder 15"/>
          <p:cNvSpPr>
            <a:spLocks noGrp="1"/>
          </p:cNvSpPr>
          <p:nvPr>
            <p:ph type="body" sz="quarter" idx="14" hasCustomPrompt="1"/>
          </p:nvPr>
        </p:nvSpPr>
        <p:spPr>
          <a:xfrm>
            <a:off x="4953000" y="251946"/>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extLst>
      <p:ext uri="{BB962C8B-B14F-4D97-AF65-F5344CB8AC3E}">
        <p14:creationId xmlns:p14="http://schemas.microsoft.com/office/powerpoint/2010/main" val="1021168616"/>
      </p:ext>
    </p:extLst>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7"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6/14/2014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77" r:id="rId9"/>
    <p:sldLayoutId id="2147483656" r:id="rId10"/>
    <p:sldLayoutId id="2147483676" r:id="rId11"/>
    <p:sldLayoutId id="2147483657" r:id="rId12"/>
    <p:sldLayoutId id="2147483658" r:id="rId13"/>
    <p:sldLayoutId id="2147483659" r:id="rId14"/>
    <p:sldLayoutId id="2147483663" r:id="rId1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51.jpeg"/><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50.jpeg"/><Relationship Id="rId5" Type="http://schemas.openxmlformats.org/officeDocument/2006/relationships/image" Target="../media/image49.jpg"/><Relationship Id="rId4" Type="http://schemas.openxmlformats.org/officeDocument/2006/relationships/image" Target="../media/image48.jpeg"/></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52.jpeg"/></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5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1.jpeg"/><Relationship Id="rId7"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28.png"/><Relationship Id="rId11" Type="http://schemas.openxmlformats.org/officeDocument/2006/relationships/image" Target="../media/image32.emf"/><Relationship Id="rId5" Type="http://schemas.openxmlformats.org/officeDocument/2006/relationships/image" Target="../media/image27.png"/><Relationship Id="rId10" Type="http://schemas.openxmlformats.org/officeDocument/2006/relationships/customXml" Target="../ink/ink1.xml"/><Relationship Id="rId4" Type="http://schemas.openxmlformats.org/officeDocument/2006/relationships/image" Target="../media/image26.png"/><Relationship Id="rId9"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34.jpeg"/><Relationship Id="rId5" Type="http://schemas.openxmlformats.org/officeDocument/2006/relationships/image" Target="../media/image33.pn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8" Type="http://schemas.openxmlformats.org/officeDocument/2006/relationships/image" Target="../media/image40.jpeg"/><Relationship Id="rId3" Type="http://schemas.openxmlformats.org/officeDocument/2006/relationships/image" Target="../media/image21.jpeg"/><Relationship Id="rId7"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38.jpeg"/><Relationship Id="rId5" Type="http://schemas.openxmlformats.org/officeDocument/2006/relationships/image" Target="../media/image37.jpg"/><Relationship Id="rId4" Type="http://schemas.openxmlformats.org/officeDocument/2006/relationships/image" Target="../media/image36.jpeg"/></Relationships>
</file>

<file path=ppt/slides/_rels/slide8.xml.rels><?xml version="1.0" encoding="UTF-8" standalone="yes"?>
<Relationships xmlns="http://schemas.openxmlformats.org/package/2006/relationships"><Relationship Id="rId8" Type="http://schemas.openxmlformats.org/officeDocument/2006/relationships/image" Target="../media/image45.jpg"/><Relationship Id="rId3" Type="http://schemas.openxmlformats.org/officeDocument/2006/relationships/image" Target="../media/image21.jpeg"/><Relationship Id="rId7" Type="http://schemas.openxmlformats.org/officeDocument/2006/relationships/image" Target="../media/image44.jpe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43.jpeg"/><Relationship Id="rId5" Type="http://schemas.openxmlformats.org/officeDocument/2006/relationships/image" Target="../media/image42.jpeg"/><Relationship Id="rId10" Type="http://schemas.openxmlformats.org/officeDocument/2006/relationships/image" Target="../media/image40.jpeg"/><Relationship Id="rId4" Type="http://schemas.openxmlformats.org/officeDocument/2006/relationships/image" Target="../media/image41.jpeg"/><Relationship Id="rId9" Type="http://schemas.openxmlformats.org/officeDocument/2006/relationships/image" Target="../media/image39.png"/></Relationships>
</file>

<file path=ppt/slides/_rels/slide9.xml.rels><?xml version="1.0" encoding="UTF-8" standalone="yes"?>
<Relationships xmlns="http://schemas.openxmlformats.org/package/2006/relationships"><Relationship Id="rId8" Type="http://schemas.openxmlformats.org/officeDocument/2006/relationships/image" Target="../media/image40.jpeg"/><Relationship Id="rId3" Type="http://schemas.openxmlformats.org/officeDocument/2006/relationships/image" Target="../media/image21.jpeg"/><Relationship Id="rId7" Type="http://schemas.openxmlformats.org/officeDocument/2006/relationships/image" Target="../media/image47.jp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46.jpeg"/><Relationship Id="rId5" Type="http://schemas.openxmlformats.org/officeDocument/2006/relationships/image" Target="../media/image38.jpeg"/><Relationship Id="rId4" Type="http://schemas.openxmlformats.org/officeDocument/2006/relationships/image" Target="../media/image4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 y="90721"/>
            <a:ext cx="8242300" cy="923330"/>
          </a:xfrm>
          <a:prstGeom prst="rect">
            <a:avLst/>
          </a:prstGeom>
          <a:noFill/>
        </p:spPr>
        <p:txBody>
          <a:bodyPr wrap="square" rtlCol="0">
            <a:spAutoFit/>
          </a:bodyPr>
          <a:lstStyle/>
          <a:p>
            <a:pPr algn="ctr"/>
            <a:r>
              <a:rPr lang="en-GB">
                <a:solidFill>
                  <a:srgbClr val="000037"/>
                </a:solidFill>
                <a:latin typeface="Verdana" panose="020B0604030504040204" pitchFamily="34" charset="0"/>
                <a:ea typeface="Verdana" panose="020B0604030504040204" pitchFamily="34" charset="0"/>
                <a:cs typeface="Verdana" panose="020B0604030504040204" pitchFamily="34" charset="0"/>
              </a:rPr>
              <a:t>Trường </a:t>
            </a:r>
            <a:r>
              <a:rPr lang="en-GB">
                <a:solidFill>
                  <a:srgbClr val="000037"/>
                </a:solidFill>
                <a:latin typeface="Verdana" panose="020B0604030504040204" pitchFamily="34" charset="0"/>
                <a:ea typeface="Verdana" panose="020B0604030504040204" pitchFamily="34" charset="0"/>
                <a:cs typeface="Verdana" panose="020B0604030504040204" pitchFamily="34" charset="0"/>
              </a:rPr>
              <a:t>Đ</a:t>
            </a:r>
            <a:r>
              <a:rPr lang="en-GB" smtClean="0">
                <a:solidFill>
                  <a:srgbClr val="000037"/>
                </a:solidFill>
                <a:latin typeface="Verdana" panose="020B0604030504040204" pitchFamily="34" charset="0"/>
                <a:ea typeface="Verdana" panose="020B0604030504040204" pitchFamily="34" charset="0"/>
                <a:cs typeface="Verdana" panose="020B0604030504040204" pitchFamily="34" charset="0"/>
              </a:rPr>
              <a:t>ại </a:t>
            </a:r>
            <a:r>
              <a:rPr lang="en-GB" dirty="0">
                <a:solidFill>
                  <a:srgbClr val="000037"/>
                </a:solidFill>
                <a:latin typeface="Verdana" panose="020B0604030504040204" pitchFamily="34" charset="0"/>
                <a:ea typeface="Verdana" panose="020B0604030504040204" pitchFamily="34" charset="0"/>
                <a:cs typeface="Verdana" panose="020B0604030504040204" pitchFamily="34" charset="0"/>
              </a:rPr>
              <a:t>học </a:t>
            </a:r>
            <a:r>
              <a:rPr lang="en-GB" dirty="0" smtClean="0">
                <a:solidFill>
                  <a:srgbClr val="000037"/>
                </a:solidFill>
                <a:latin typeface="Verdana" panose="020B0604030504040204" pitchFamily="34" charset="0"/>
                <a:ea typeface="Verdana" panose="020B0604030504040204" pitchFamily="34" charset="0"/>
                <a:cs typeface="Verdana" panose="020B0604030504040204" pitchFamily="34" charset="0"/>
              </a:rPr>
              <a:t>Đà Lạt</a:t>
            </a:r>
          </a:p>
          <a:p>
            <a:pPr algn="ctr"/>
            <a:r>
              <a:rPr lang="en-GB" dirty="0" smtClean="0">
                <a:solidFill>
                  <a:srgbClr val="000037"/>
                </a:solidFill>
                <a:latin typeface="Verdana" panose="020B0604030504040204" pitchFamily="34" charset="0"/>
                <a:ea typeface="Verdana" panose="020B0604030504040204" pitchFamily="34" charset="0"/>
                <a:cs typeface="Verdana" panose="020B0604030504040204" pitchFamily="34" charset="0"/>
              </a:rPr>
              <a:t>Khoa Công </a:t>
            </a:r>
            <a:r>
              <a:rPr lang="en-GB" dirty="0">
                <a:solidFill>
                  <a:srgbClr val="000037"/>
                </a:solidFill>
                <a:latin typeface="Verdana" panose="020B0604030504040204" pitchFamily="34" charset="0"/>
                <a:ea typeface="Verdana" panose="020B0604030504040204" pitchFamily="34" charset="0"/>
                <a:cs typeface="Verdana" panose="020B0604030504040204" pitchFamily="34" charset="0"/>
              </a:rPr>
              <a:t>nghệ </a:t>
            </a:r>
            <a:r>
              <a:rPr lang="en-GB" dirty="0" smtClean="0">
                <a:solidFill>
                  <a:srgbClr val="000037"/>
                </a:solidFill>
                <a:latin typeface="Verdana" panose="020B0604030504040204" pitchFamily="34" charset="0"/>
                <a:ea typeface="Verdana" panose="020B0604030504040204" pitchFamily="34" charset="0"/>
                <a:cs typeface="Verdana" panose="020B0604030504040204" pitchFamily="34" charset="0"/>
              </a:rPr>
              <a:t>- Thông </a:t>
            </a:r>
            <a:r>
              <a:rPr lang="en-GB" dirty="0">
                <a:solidFill>
                  <a:srgbClr val="000037"/>
                </a:solidFill>
                <a:latin typeface="Verdana" panose="020B0604030504040204" pitchFamily="34" charset="0"/>
                <a:ea typeface="Verdana" panose="020B0604030504040204" pitchFamily="34" charset="0"/>
                <a:cs typeface="Verdana" panose="020B0604030504040204" pitchFamily="34" charset="0"/>
              </a:rPr>
              <a:t>tin</a:t>
            </a:r>
          </a:p>
          <a:p>
            <a:pPr algn="ctr"/>
            <a:endParaRPr lang="en-GB" dirty="0"/>
          </a:p>
        </p:txBody>
      </p:sp>
      <p:sp>
        <p:nvSpPr>
          <p:cNvPr id="3" name="Rectangle 2"/>
          <p:cNvSpPr/>
          <p:nvPr/>
        </p:nvSpPr>
        <p:spPr>
          <a:xfrm>
            <a:off x="12700" y="2667000"/>
            <a:ext cx="8369300" cy="461665"/>
          </a:xfrm>
          <a:prstGeom prst="rect">
            <a:avLst/>
          </a:prstGeom>
        </p:spPr>
        <p:txBody>
          <a:bodyPr wrap="square">
            <a:spAutoFit/>
          </a:bodyPr>
          <a:lstStyle/>
          <a:p>
            <a:pPr algn="ctr"/>
            <a:r>
              <a:rPr lang="en-GB" sz="23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Báo cáo đề tài </a:t>
            </a:r>
            <a:r>
              <a:rPr lang="en-GB" sz="23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NCKH sinh </a:t>
            </a:r>
            <a:r>
              <a:rPr lang="en-GB" sz="23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viên </a:t>
            </a:r>
            <a:r>
              <a:rPr lang="en-GB" sz="23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2014</a:t>
            </a:r>
            <a:endParaRPr lang="en-GB" sz="23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700" y="4191000"/>
            <a:ext cx="8267700" cy="1938992"/>
          </a:xfrm>
          <a:prstGeom prst="rect">
            <a:avLst/>
          </a:prstGeom>
          <a:noFill/>
        </p:spPr>
        <p:txBody>
          <a:bodyPr wrap="square" rtlCol="0">
            <a:spAutoFit/>
          </a:bodyPr>
          <a:lstStyle/>
          <a:p>
            <a:pPr algn="ctr"/>
            <a:r>
              <a:rPr lang="vi-VN"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Xây dựng chương trình quản lý lịch hướng dẫn thực tập </a:t>
            </a:r>
            <a:r>
              <a:rPr lang="en-GB"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a:r>
            <a:br>
              <a:rPr lang="en-GB"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vi-VN"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khoa</a:t>
            </a:r>
            <a:r>
              <a:rPr lang="en-GB"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GB" sz="4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CNTT</a:t>
            </a:r>
            <a:endParaRPr lang="en-GB"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4969" y="762238"/>
            <a:ext cx="1904762" cy="19047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201026" y="0"/>
            <a:ext cx="914400" cy="914400"/>
          </a:xfrm>
          <a:prstGeom prst="rect">
            <a:avLst/>
          </a:prstGeom>
        </p:spPr>
      </p:pic>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3200" b="1" dirty="0" smtClean="0">
                <a:solidFill>
                  <a:prstClr val="white"/>
                </a:solidFill>
                <a:latin typeface="Verdana" panose="020B0604030504040204" pitchFamily="34" charset="0"/>
                <a:ea typeface="Verdana" panose="020B0604030504040204" pitchFamily="34" charset="0"/>
                <a:cs typeface="Verdana" panose="020B0604030504040204" pitchFamily="34" charset="0"/>
              </a:rPr>
              <a:t>Chức năng chính</a:t>
            </a:r>
            <a:endParaRPr lang="en-US" sz="3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1523999" y="685800"/>
            <a:ext cx="7620001" cy="5715000"/>
          </a:xfrm>
          <a:prstGeom prst="rect">
            <a:avLst/>
          </a:prstGeom>
          <a:noFill/>
        </p:spPr>
        <p:txBody>
          <a:bodyPr wrap="square" rtlCol="0">
            <a:normAutofit/>
          </a:bodyPr>
          <a:lstStyle/>
          <a:p>
            <a:pPr indent="357188">
              <a:lnSpc>
                <a:spcPct val="150000"/>
              </a:lnSpc>
              <a:buFont typeface="Wingdings" panose="05000000000000000000" pitchFamily="2" charset="2"/>
              <a:buChar char="ü"/>
            </a:pPr>
            <a:r>
              <a:rPr lang="en-US" sz="2300" dirty="0" smtClean="0">
                <a:latin typeface="Verdana" panose="020B0604030504040204" pitchFamily="34" charset="0"/>
                <a:ea typeface="Verdana" panose="020B0604030504040204" pitchFamily="34" charset="0"/>
                <a:cs typeface="Verdana" panose="020B0604030504040204" pitchFamily="34" charset="0"/>
              </a:rPr>
              <a:t>Quản </a:t>
            </a:r>
            <a:r>
              <a:rPr lang="en-US" sz="2300" dirty="0">
                <a:latin typeface="Verdana" panose="020B0604030504040204" pitchFamily="34" charset="0"/>
                <a:ea typeface="Verdana" panose="020B0604030504040204" pitchFamily="34" charset="0"/>
                <a:cs typeface="Verdana" panose="020B0604030504040204" pitchFamily="34" charset="0"/>
              </a:rPr>
              <a:t>lý lịch </a:t>
            </a:r>
            <a:r>
              <a:rPr lang="en-US" sz="2300" dirty="0" smtClean="0">
                <a:latin typeface="Verdana" panose="020B0604030504040204" pitchFamily="34" charset="0"/>
                <a:ea typeface="Verdana" panose="020B0604030504040204" pitchFamily="34" charset="0"/>
                <a:cs typeface="Verdana" panose="020B0604030504040204" pitchFamily="34" charset="0"/>
              </a:rPr>
              <a:t>tham </a:t>
            </a:r>
            <a:r>
              <a:rPr lang="en-US" sz="2300" dirty="0">
                <a:latin typeface="Verdana" panose="020B0604030504040204" pitchFamily="34" charset="0"/>
                <a:ea typeface="Verdana" panose="020B0604030504040204" pitchFamily="34" charset="0"/>
                <a:cs typeface="Verdana" panose="020B0604030504040204" pitchFamily="34" charset="0"/>
              </a:rPr>
              <a:t>gia thực hành của giảng </a:t>
            </a:r>
            <a:r>
              <a:rPr lang="en-US" sz="2300" dirty="0" smtClean="0">
                <a:latin typeface="Verdana" panose="020B0604030504040204" pitchFamily="34" charset="0"/>
                <a:ea typeface="Verdana" panose="020B0604030504040204" pitchFamily="34" charset="0"/>
                <a:cs typeface="Verdana" panose="020B0604030504040204" pitchFamily="34" charset="0"/>
              </a:rPr>
              <a:t>viên</a:t>
            </a:r>
          </a:p>
          <a:p>
            <a:pPr indent="357188">
              <a:lnSpc>
                <a:spcPct val="150000"/>
              </a:lnSpc>
              <a:buFont typeface="Wingdings" panose="05000000000000000000" pitchFamily="2" charset="2"/>
              <a:buChar char="ü"/>
            </a:pPr>
            <a:r>
              <a:rPr lang="en-US" sz="2300" dirty="0" smtClean="0">
                <a:latin typeface="Verdana" panose="020B0604030504040204" pitchFamily="34" charset="0"/>
                <a:ea typeface="Verdana" panose="020B0604030504040204" pitchFamily="34" charset="0"/>
                <a:cs typeface="Verdana" panose="020B0604030504040204" pitchFamily="34" charset="0"/>
              </a:rPr>
              <a:t>Quản lý thông tin giảng viên</a:t>
            </a:r>
          </a:p>
          <a:p>
            <a:pPr indent="357188">
              <a:lnSpc>
                <a:spcPct val="150000"/>
              </a:lnSpc>
              <a:buFont typeface="Wingdings" panose="05000000000000000000" pitchFamily="2" charset="2"/>
              <a:buChar char="ü"/>
            </a:pPr>
            <a:r>
              <a:rPr lang="en-US" sz="2300" dirty="0" smtClean="0">
                <a:latin typeface="Verdana" panose="020B0604030504040204" pitchFamily="34" charset="0"/>
                <a:ea typeface="Verdana" panose="020B0604030504040204" pitchFamily="34" charset="0"/>
                <a:cs typeface="Verdana" panose="020B0604030504040204" pitchFamily="34" charset="0"/>
              </a:rPr>
              <a:t>Quản lý phân công môn học</a:t>
            </a:r>
            <a:endParaRPr lang="en-US" sz="2300"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6371" y="3960200"/>
            <a:ext cx="1524000" cy="1245576"/>
          </a:xfrm>
          <a:prstGeom prst="rect">
            <a:avLst/>
          </a:prstGeom>
        </p:spPr>
      </p:pic>
      <p:pic>
        <p:nvPicPr>
          <p:cNvPr id="5" name="Picture 4"/>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4219575" y="3782888"/>
            <a:ext cx="1828800" cy="1600200"/>
          </a:xfrm>
          <a:prstGeom prst="rect">
            <a:avLst/>
          </a:prstGeom>
        </p:spPr>
      </p:pic>
      <p:pic>
        <p:nvPicPr>
          <p:cNvPr id="6" name="Picture 5"/>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6867840" y="3819888"/>
            <a:ext cx="1466218" cy="1526199"/>
          </a:xfrm>
          <a:prstGeom prst="rect">
            <a:avLst/>
          </a:prstGeom>
        </p:spPr>
      </p:pic>
    </p:spTree>
    <p:extLst>
      <p:ext uri="{BB962C8B-B14F-4D97-AF65-F5344CB8AC3E}">
        <p14:creationId xmlns:p14="http://schemas.microsoft.com/office/powerpoint/2010/main" val="19572283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16" presetClass="entr" presetSubtype="21"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16" presetClass="entr" presetSubtype="21"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0" presetID="16" presetClass="entr" presetSubtype="21"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inVertic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3200" b="1" dirty="0" smtClean="0">
                <a:solidFill>
                  <a:prstClr val="white"/>
                </a:solidFill>
                <a:latin typeface="Verdana" panose="020B0604030504040204" pitchFamily="34" charset="0"/>
                <a:ea typeface="Verdana" panose="020B0604030504040204" pitchFamily="34" charset="0"/>
                <a:cs typeface="Verdana" panose="020B0604030504040204" pitchFamily="34" charset="0"/>
              </a:rPr>
              <a:t>Kết quả thực hiện</a:t>
            </a:r>
            <a:endParaRPr lang="en-US" sz="3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1523999" y="685800"/>
            <a:ext cx="7620001" cy="5715000"/>
          </a:xfrm>
          <a:prstGeom prst="rect">
            <a:avLst/>
          </a:prstGeom>
          <a:noFill/>
        </p:spPr>
        <p:txBody>
          <a:bodyPr wrap="square" rtlCol="0">
            <a:normAutofit/>
          </a:bodyPr>
          <a:lstStyle/>
          <a:p>
            <a:pPr>
              <a:lnSpc>
                <a:spcPct val="150000"/>
              </a:lnSpc>
            </a:pPr>
            <a:r>
              <a:rPr lang="en-US" sz="2800" b="1" dirty="0" smtClean="0">
                <a:solidFill>
                  <a:prstClr val="black">
                    <a:lumMod val="50000"/>
                    <a:lumOff val="50000"/>
                  </a:prstClr>
                </a:solidFill>
                <a:latin typeface="Verdana" panose="020B0604030504040204" pitchFamily="34" charset="0"/>
                <a:ea typeface="Verdana" panose="020B0604030504040204" pitchFamily="34" charset="0"/>
                <a:cs typeface="Verdana" panose="020B0604030504040204" pitchFamily="34" charset="0"/>
              </a:rPr>
              <a:t>Ưu điểm</a:t>
            </a:r>
          </a:p>
          <a:p>
            <a:pPr marL="685800" indent="-342900">
              <a:lnSpc>
                <a:spcPct val="150000"/>
              </a:lnSpc>
              <a:buFont typeface="Wingdings" panose="05000000000000000000" pitchFamily="2" charset="2"/>
              <a:buChar char="v"/>
            </a:pPr>
            <a:r>
              <a:rPr lang="en-GB" sz="2000" dirty="0">
                <a:latin typeface="Verdana" panose="020B0604030504040204" pitchFamily="34" charset="0"/>
                <a:ea typeface="Verdana" panose="020B0604030504040204" pitchFamily="34" charset="0"/>
                <a:cs typeface="Verdana" panose="020B0604030504040204" pitchFamily="34" charset="0"/>
              </a:rPr>
              <a:t>Tính toán được thời gian bận của giảng viên</a:t>
            </a:r>
          </a:p>
          <a:p>
            <a:pPr marL="685800" indent="-342900">
              <a:lnSpc>
                <a:spcPct val="150000"/>
              </a:lnSpc>
              <a:buFont typeface="Wingdings" panose="05000000000000000000" pitchFamily="2" charset="2"/>
              <a:buChar char="v"/>
            </a:pPr>
            <a:r>
              <a:rPr lang="en-GB" sz="2000" dirty="0">
                <a:latin typeface="Verdana" panose="020B0604030504040204" pitchFamily="34" charset="0"/>
                <a:ea typeface="Verdana" panose="020B0604030504040204" pitchFamily="34" charset="0"/>
                <a:cs typeface="Verdana" panose="020B0604030504040204" pitchFamily="34" charset="0"/>
              </a:rPr>
              <a:t>Phát triển trên mô hình MVC nên có tính mở cao dễ phát triển</a:t>
            </a:r>
          </a:p>
          <a:p>
            <a:pPr>
              <a:lnSpc>
                <a:spcPct val="150000"/>
              </a:lnSpc>
            </a:pPr>
            <a:r>
              <a:rPr lang="en-US" sz="2800" b="1" dirty="0" smtClean="0">
                <a:solidFill>
                  <a:prstClr val="black">
                    <a:lumMod val="50000"/>
                    <a:lumOff val="50000"/>
                  </a:prstClr>
                </a:solidFill>
                <a:latin typeface="Verdana" panose="020B0604030504040204" pitchFamily="34" charset="0"/>
                <a:ea typeface="Verdana" panose="020B0604030504040204" pitchFamily="34" charset="0"/>
                <a:cs typeface="Verdana" panose="020B0604030504040204" pitchFamily="34" charset="0"/>
              </a:rPr>
              <a:t>Khuyết điểm</a:t>
            </a:r>
          </a:p>
          <a:p>
            <a:pPr marL="685800" indent="-342900">
              <a:lnSpc>
                <a:spcPct val="150000"/>
              </a:lnSpc>
              <a:buFont typeface="Wingdings" panose="05000000000000000000" pitchFamily="2" charset="2"/>
              <a:buChar char="v"/>
            </a:pPr>
            <a:r>
              <a:rPr lang="en-GB" sz="2000">
                <a:latin typeface="Verdana" panose="020B0604030504040204" pitchFamily="34" charset="0"/>
                <a:ea typeface="Verdana" panose="020B0604030504040204" pitchFamily="34" charset="0"/>
                <a:cs typeface="Verdana" panose="020B0604030504040204" pitchFamily="34" charset="0"/>
              </a:rPr>
              <a:t>Chương </a:t>
            </a:r>
            <a:r>
              <a:rPr lang="en-GB" sz="2000" smtClean="0">
                <a:latin typeface="Verdana" panose="020B0604030504040204" pitchFamily="34" charset="0"/>
                <a:ea typeface="Verdana" panose="020B0604030504040204" pitchFamily="34" charset="0"/>
                <a:cs typeface="Verdana" panose="020B0604030504040204" pitchFamily="34" charset="0"/>
              </a:rPr>
              <a:t>trình sử dụng dữ </a:t>
            </a:r>
            <a:r>
              <a:rPr lang="en-GB" sz="2000" dirty="0">
                <a:latin typeface="Verdana" panose="020B0604030504040204" pitchFamily="34" charset="0"/>
                <a:ea typeface="Verdana" panose="020B0604030504040204" pitchFamily="34" charset="0"/>
                <a:cs typeface="Verdana" panose="020B0604030504040204" pitchFamily="34" charset="0"/>
              </a:rPr>
              <a:t>liệu </a:t>
            </a:r>
            <a:r>
              <a:rPr lang="en-GB" sz="2000">
                <a:latin typeface="Verdana" panose="020B0604030504040204" pitchFamily="34" charset="0"/>
                <a:ea typeface="Verdana" panose="020B0604030504040204" pitchFamily="34" charset="0"/>
                <a:cs typeface="Verdana" panose="020B0604030504040204" pitchFamily="34" charset="0"/>
              </a:rPr>
              <a:t>từ </a:t>
            </a:r>
            <a:r>
              <a:rPr lang="en-GB" sz="2000" smtClean="0">
                <a:latin typeface="Verdana" panose="020B0604030504040204" pitchFamily="34" charset="0"/>
                <a:ea typeface="Verdana" panose="020B0604030504040204" pitchFamily="34" charset="0"/>
                <a:cs typeface="Verdana" panose="020B0604030504040204" pitchFamily="34" charset="0"/>
              </a:rPr>
              <a:t>trang chủ trường Đại học Đà Lạt nên việc lấy dữ liệu có thể bị chậm trễ</a:t>
            </a:r>
            <a:endParaRPr lang="en-GB" sz="2000" dirty="0">
              <a:latin typeface="Verdana" panose="020B0604030504040204" pitchFamily="34" charset="0"/>
              <a:ea typeface="Verdana" panose="020B0604030504040204" pitchFamily="34" charset="0"/>
              <a:cs typeface="Verdana" panose="020B0604030504040204" pitchFamily="34" charset="0"/>
            </a:endParaRPr>
          </a:p>
          <a:p>
            <a:pPr marL="685800" indent="-342900">
              <a:lnSpc>
                <a:spcPct val="150000"/>
              </a:lnSpc>
              <a:buFont typeface="Wingdings" panose="05000000000000000000" pitchFamily="2" charset="2"/>
              <a:buChar char="v"/>
            </a:pPr>
            <a:r>
              <a:rPr lang="en-GB" sz="2000" smtClean="0">
                <a:latin typeface="Verdana" panose="020B0604030504040204" pitchFamily="34" charset="0"/>
                <a:ea typeface="Verdana" panose="020B0604030504040204" pitchFamily="34" charset="0"/>
                <a:cs typeface="Verdana" panose="020B0604030504040204" pitchFamily="34" charset="0"/>
              </a:rPr>
              <a:t>Trình duyệt </a:t>
            </a:r>
            <a:r>
              <a:rPr lang="en-GB" sz="2000" dirty="0">
                <a:latin typeface="Verdana" panose="020B0604030504040204" pitchFamily="34" charset="0"/>
                <a:ea typeface="Verdana" panose="020B0604030504040204" pitchFamily="34" charset="0"/>
                <a:cs typeface="Verdana" panose="020B0604030504040204" pitchFamily="34" charset="0"/>
              </a:rPr>
              <a:t>hỗ trợ tốt giao diện 1024x768 trở </a:t>
            </a:r>
            <a:r>
              <a:rPr lang="en-GB" sz="2000" dirty="0" smtClean="0">
                <a:latin typeface="Verdana" panose="020B0604030504040204" pitchFamily="34" charset="0"/>
                <a:ea typeface="Verdana" panose="020B0604030504040204" pitchFamily="34" charset="0"/>
                <a:cs typeface="Verdana" panose="020B0604030504040204" pitchFamily="34" charset="0"/>
              </a:rPr>
              <a:t>lên</a:t>
            </a:r>
            <a:endParaRPr lang="en-GB" sz="2000"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610600" y="1"/>
            <a:ext cx="552449" cy="674913"/>
          </a:xfrm>
          <a:prstGeom prst="rect">
            <a:avLst/>
          </a:prstGeom>
        </p:spPr>
      </p:pic>
    </p:spTree>
    <p:extLst>
      <p:ext uri="{BB962C8B-B14F-4D97-AF65-F5344CB8AC3E}">
        <p14:creationId xmlns:p14="http://schemas.microsoft.com/office/powerpoint/2010/main" val="1606165649"/>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3200" b="1" dirty="0" smtClean="0">
                <a:solidFill>
                  <a:prstClr val="white"/>
                </a:solidFill>
                <a:latin typeface="Verdana" panose="020B0604030504040204" pitchFamily="34" charset="0"/>
                <a:ea typeface="Verdana" panose="020B0604030504040204" pitchFamily="34" charset="0"/>
                <a:cs typeface="Verdana" panose="020B0604030504040204" pitchFamily="34" charset="0"/>
              </a:rPr>
              <a:t>Demo chương trình</a:t>
            </a:r>
            <a:endParaRPr lang="en-US" sz="3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1523999" y="685800"/>
            <a:ext cx="7620001" cy="5715000"/>
          </a:xfrm>
          <a:prstGeom prst="rect">
            <a:avLst/>
          </a:prstGeom>
          <a:noFill/>
        </p:spPr>
        <p:txBody>
          <a:bodyPr wrap="square" rtlCol="0">
            <a:normAutofit/>
          </a:bodyPr>
          <a:lstStyle/>
          <a:p>
            <a:pPr>
              <a:lnSpc>
                <a:spcPct val="150000"/>
              </a:lnSpc>
            </a:pPr>
            <a:r>
              <a:rPr lang="en-GB" sz="2800" b="1" dirty="0" smtClean="0">
                <a:solidFill>
                  <a:prstClr val="black">
                    <a:lumMod val="50000"/>
                    <a:lumOff val="50000"/>
                  </a:prstClr>
                </a:solidFill>
                <a:latin typeface="Verdana" panose="020B0604030504040204" pitchFamily="34" charset="0"/>
                <a:ea typeface="Verdana" panose="020B0604030504040204" pitchFamily="34" charset="0"/>
                <a:cs typeface="Verdana" panose="020B0604030504040204" pitchFamily="34" charset="0"/>
              </a:rPr>
              <a:t>Demo </a:t>
            </a:r>
            <a:r>
              <a:rPr lang="en-GB" sz="2800" b="1" smtClean="0">
                <a:solidFill>
                  <a:prstClr val="black">
                    <a:lumMod val="50000"/>
                    <a:lumOff val="50000"/>
                  </a:prstClr>
                </a:solidFill>
                <a:latin typeface="Verdana" panose="020B0604030504040204" pitchFamily="34" charset="0"/>
                <a:ea typeface="Verdana" panose="020B0604030504040204" pitchFamily="34" charset="0"/>
                <a:cs typeface="Verdana" panose="020B0604030504040204" pitchFamily="34" charset="0"/>
              </a:rPr>
              <a:t>chương trình</a:t>
            </a:r>
            <a:endParaRPr lang="en-GB" sz="2000"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610600" y="1"/>
            <a:ext cx="552449" cy="674913"/>
          </a:xfrm>
          <a:prstGeom prst="rect">
            <a:avLst/>
          </a:prstGeom>
        </p:spPr>
      </p:pic>
    </p:spTree>
    <p:extLst>
      <p:ext uri="{BB962C8B-B14F-4D97-AF65-F5344CB8AC3E}">
        <p14:creationId xmlns:p14="http://schemas.microsoft.com/office/powerpoint/2010/main" val="511744196"/>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lgConfetti">
          <a:fgClr>
            <a:schemeClr val="tx1"/>
          </a:fgClr>
          <a:bgClr>
            <a:schemeClr val="tx1">
              <a:lumMod val="75000"/>
              <a:lumOff val="25000"/>
            </a:schemeClr>
          </a:bgClr>
        </a:pattFill>
        <a:effectLst/>
      </p:bgPr>
    </p:bg>
    <p:spTree>
      <p:nvGrpSpPr>
        <p:cNvPr id="1" name=""/>
        <p:cNvGrpSpPr/>
        <p:nvPr/>
      </p:nvGrpSpPr>
      <p:grpSpPr>
        <a:xfrm>
          <a:off x="0" y="0"/>
          <a:ext cx="0" cy="0"/>
          <a:chOff x="0" y="0"/>
          <a:chExt cx="0" cy="0"/>
        </a:xfrm>
      </p:grpSpPr>
      <p:sp>
        <p:nvSpPr>
          <p:cNvPr id="4" name="TextBox 3"/>
          <p:cNvSpPr txBox="1"/>
          <p:nvPr/>
        </p:nvSpPr>
        <p:spPr>
          <a:xfrm>
            <a:off x="14287" y="2514600"/>
            <a:ext cx="9153525" cy="1569660"/>
          </a:xfrm>
          <a:prstGeom prst="rect">
            <a:avLst/>
          </a:prstGeom>
          <a:noFill/>
        </p:spPr>
        <p:txBody>
          <a:bodyPr wrap="square" rtlCol="0">
            <a:spAutoFit/>
          </a:bodyPr>
          <a:lstStyle/>
          <a:p>
            <a:pPr algn="ctr"/>
            <a:r>
              <a:rPr lang="en-GB" sz="4800" b="1" dirty="0">
                <a:solidFill>
                  <a:schemeClr val="bg1"/>
                </a:solidFill>
                <a:latin typeface="Verdana" panose="020B0604030504040204" pitchFamily="34" charset="0"/>
                <a:ea typeface="Verdana" panose="020B0604030504040204" pitchFamily="34" charset="0"/>
                <a:cs typeface="Verdana" panose="020B0604030504040204" pitchFamily="34" charset="0"/>
              </a:rPr>
              <a:t>Cám ơn thầy cô </a:t>
            </a:r>
            <a:endParaRPr lang="en-GB" sz="4800" b="1" dirty="0" smtClean="0">
              <a:solidFill>
                <a:schemeClr val="bg1"/>
              </a:solidFill>
              <a:latin typeface="Verdana" panose="020B0604030504040204" pitchFamily="34" charset="0"/>
              <a:ea typeface="Verdana" panose="020B0604030504040204" pitchFamily="34" charset="0"/>
              <a:cs typeface="Verdana" panose="020B0604030504040204" pitchFamily="34" charset="0"/>
            </a:endParaRPr>
          </a:p>
          <a:p>
            <a:pPr algn="ctr"/>
            <a:r>
              <a:rPr lang="en-GB" sz="48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đã </a:t>
            </a:r>
            <a:r>
              <a:rPr lang="en-GB" sz="4800" b="1" dirty="0">
                <a:solidFill>
                  <a:schemeClr val="bg1"/>
                </a:solidFill>
                <a:latin typeface="Verdana" panose="020B0604030504040204" pitchFamily="34" charset="0"/>
                <a:ea typeface="Verdana" panose="020B0604030504040204" pitchFamily="34" charset="0"/>
                <a:cs typeface="Verdana" panose="020B0604030504040204" pitchFamily="34" charset="0"/>
              </a:rPr>
              <a:t>quan tâm lắng </a:t>
            </a:r>
            <a:r>
              <a:rPr lang="en-GB" sz="48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nghe</a:t>
            </a:r>
            <a:endParaRPr lang="en-GB"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871827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924800" cy="707886"/>
          </a:xfrm>
          <a:prstGeom prst="rect">
            <a:avLst/>
          </a:prstGeom>
          <a:noFill/>
        </p:spPr>
        <p:txBody>
          <a:bodyPr wrap="square" rtlCol="0">
            <a:normAutofit/>
          </a:bodyPr>
          <a:lstStyle/>
          <a:p>
            <a:r>
              <a:rPr lang="en-US" sz="4000" b="1" dirty="0" smtClean="0">
                <a:solidFill>
                  <a:schemeClr val="tx1">
                    <a:lumMod val="85000"/>
                    <a:lumOff val="15000"/>
                  </a:schemeClr>
                </a:solidFill>
              </a:rPr>
              <a:t>Thông tin</a:t>
            </a:r>
            <a:endParaRPr lang="en-US" sz="4000" dirty="0">
              <a:solidFill>
                <a:schemeClr val="tx1">
                  <a:lumMod val="50000"/>
                  <a:lumOff val="50000"/>
                </a:schemeClr>
              </a:solidFill>
              <a:cs typeface="Arial" pitchFamily="34" charset="0"/>
            </a:endParaRPr>
          </a:p>
        </p:txBody>
      </p:sp>
      <p:sp>
        <p:nvSpPr>
          <p:cNvPr id="3" name="TextBox 2"/>
          <p:cNvSpPr txBox="1"/>
          <p:nvPr/>
        </p:nvSpPr>
        <p:spPr>
          <a:xfrm>
            <a:off x="838200" y="1219200"/>
            <a:ext cx="7391401" cy="4953000"/>
          </a:xfrm>
          <a:prstGeom prst="rect">
            <a:avLst/>
          </a:prstGeom>
          <a:noFill/>
        </p:spPr>
        <p:txBody>
          <a:bodyPr wrap="square" rtlCol="0">
            <a:normAutofit/>
          </a:bodyPr>
          <a:lstStyle/>
          <a:p>
            <a:pPr>
              <a:lnSpc>
                <a:spcPct val="150000"/>
              </a:lnSpc>
              <a:buFont typeface="Wingdings" pitchFamily="2" charset="2"/>
              <a:buChar char="v"/>
            </a:pPr>
            <a:r>
              <a:rPr lang="en-US" sz="2800" b="1" dirty="0">
                <a:solidFill>
                  <a:srgbClr val="00B050"/>
                </a:solidFill>
                <a:latin typeface="Verdana" panose="020B0604030504040204" pitchFamily="34" charset="0"/>
                <a:ea typeface="Verdana" panose="020B0604030504040204" pitchFamily="34" charset="0"/>
                <a:cs typeface="Verdana" panose="020B0604030504040204" pitchFamily="34" charset="0"/>
              </a:rPr>
              <a:t> </a:t>
            </a:r>
            <a:r>
              <a:rPr lang="en-US" sz="2800" b="1" dirty="0" smtClean="0">
                <a:solidFill>
                  <a:srgbClr val="00B050"/>
                </a:solidFill>
                <a:latin typeface="Verdana" panose="020B0604030504040204" pitchFamily="34" charset="0"/>
                <a:ea typeface="Verdana" panose="020B0604030504040204" pitchFamily="34" charset="0"/>
                <a:cs typeface="Verdana" panose="020B0604030504040204" pitchFamily="34" charset="0"/>
              </a:rPr>
              <a:t>Giáo viên hướng dẫn:</a:t>
            </a:r>
          </a:p>
          <a:p>
            <a:pPr>
              <a:lnSpc>
                <a:spcPct val="150000"/>
              </a:lnSpc>
            </a:pPr>
            <a:r>
              <a:rPr lang="en-US" sz="2800" dirty="0">
                <a:solidFill>
                  <a:prstClr val="black">
                    <a:lumMod val="85000"/>
                    <a:lumOff val="15000"/>
                  </a:prstClr>
                </a:solidFill>
                <a:latin typeface="Verdana" panose="020B0604030504040204" pitchFamily="34" charset="0"/>
                <a:ea typeface="Verdana" panose="020B0604030504040204" pitchFamily="34" charset="0"/>
                <a:cs typeface="Verdana" panose="020B0604030504040204" pitchFamily="34" charset="0"/>
              </a:rPr>
              <a:t>	</a:t>
            </a:r>
            <a:r>
              <a:rPr lang="en-US" sz="2800" dirty="0" err="1" smtClean="0">
                <a:solidFill>
                  <a:prstClr val="black">
                    <a:lumMod val="85000"/>
                    <a:lumOff val="15000"/>
                  </a:prstClr>
                </a:solidFill>
                <a:latin typeface="Verdana" panose="020B0604030504040204" pitchFamily="34" charset="0"/>
                <a:ea typeface="Verdana" panose="020B0604030504040204" pitchFamily="34" charset="0"/>
                <a:cs typeface="Verdana" panose="020B0604030504040204" pitchFamily="34" charset="0"/>
              </a:rPr>
              <a:t>Th.S</a:t>
            </a:r>
            <a:r>
              <a:rPr lang="en-US" sz="2800" dirty="0" smtClean="0">
                <a:solidFill>
                  <a:prstClr val="black">
                    <a:lumMod val="85000"/>
                    <a:lumOff val="15000"/>
                  </a:prstClr>
                </a:solidFill>
                <a:latin typeface="Verdana" panose="020B0604030504040204" pitchFamily="34" charset="0"/>
                <a:ea typeface="Verdana" panose="020B0604030504040204" pitchFamily="34" charset="0"/>
                <a:cs typeface="Verdana" panose="020B0604030504040204" pitchFamily="34" charset="0"/>
              </a:rPr>
              <a:t> </a:t>
            </a:r>
            <a:r>
              <a:rPr lang="en-US" sz="2800" dirty="0">
                <a:solidFill>
                  <a:prstClr val="black">
                    <a:lumMod val="85000"/>
                    <a:lumOff val="15000"/>
                  </a:prstClr>
                </a:solidFill>
                <a:latin typeface="Verdana" panose="020B0604030504040204" pitchFamily="34" charset="0"/>
                <a:ea typeface="Verdana" panose="020B0604030504040204" pitchFamily="34" charset="0"/>
                <a:cs typeface="Verdana" panose="020B0604030504040204" pitchFamily="34" charset="0"/>
              </a:rPr>
              <a:t>Thái Duy Quý </a:t>
            </a:r>
            <a:endParaRPr lang="en-US" sz="2800" dirty="0" smtClean="0">
              <a:solidFill>
                <a:prstClr val="black">
                  <a:lumMod val="85000"/>
                  <a:lumOff val="15000"/>
                </a:prstClr>
              </a:solidFill>
              <a:latin typeface="Verdana" panose="020B0604030504040204" pitchFamily="34" charset="0"/>
              <a:ea typeface="Verdana" panose="020B0604030504040204" pitchFamily="34" charset="0"/>
              <a:cs typeface="Verdana" panose="020B0604030504040204" pitchFamily="34" charset="0"/>
            </a:endParaRPr>
          </a:p>
          <a:p>
            <a:pPr>
              <a:lnSpc>
                <a:spcPct val="150000"/>
              </a:lnSpc>
              <a:buFont typeface="Wingdings" pitchFamily="2" charset="2"/>
              <a:buChar char="v"/>
            </a:pPr>
            <a:r>
              <a:rPr lang="en-US" sz="2800" b="1" dirty="0" smtClean="0">
                <a:solidFill>
                  <a:srgbClr val="00B050"/>
                </a:solidFill>
                <a:latin typeface="Verdana" panose="020B0604030504040204" pitchFamily="34" charset="0"/>
                <a:ea typeface="Verdana" panose="020B0604030504040204" pitchFamily="34" charset="0"/>
                <a:cs typeface="Verdana" panose="020B0604030504040204" pitchFamily="34" charset="0"/>
              </a:rPr>
              <a:t> Sinh viên thực hiện:</a:t>
            </a:r>
          </a:p>
          <a:p>
            <a:pPr>
              <a:lnSpc>
                <a:spcPct val="150000"/>
              </a:lnSpc>
            </a:pPr>
            <a:r>
              <a:rPr lang="en-US" sz="2800" dirty="0">
                <a:solidFill>
                  <a:prstClr val="black">
                    <a:lumMod val="85000"/>
                    <a:lumOff val="15000"/>
                  </a:prstClr>
                </a:solidFill>
                <a:latin typeface="Verdana" panose="020B0604030504040204" pitchFamily="34" charset="0"/>
                <a:ea typeface="Verdana" panose="020B0604030504040204" pitchFamily="34" charset="0"/>
                <a:cs typeface="Verdana" panose="020B0604030504040204" pitchFamily="34" charset="0"/>
              </a:rPr>
              <a:t>	Lê Ngọc Linh </a:t>
            </a:r>
            <a:r>
              <a:rPr lang="en-US" sz="2800" dirty="0" smtClean="0">
                <a:solidFill>
                  <a:prstClr val="black">
                    <a:lumMod val="85000"/>
                    <a:lumOff val="15000"/>
                  </a:prstClr>
                </a:solidFill>
                <a:latin typeface="Verdana" panose="020B0604030504040204" pitchFamily="34" charset="0"/>
                <a:ea typeface="Verdana" panose="020B0604030504040204" pitchFamily="34" charset="0"/>
                <a:cs typeface="Verdana" panose="020B0604030504040204" pitchFamily="34" charset="0"/>
              </a:rPr>
              <a:t>		0910086</a:t>
            </a:r>
            <a:endParaRPr lang="en-US" sz="2800" dirty="0">
              <a:solidFill>
                <a:prstClr val="black">
                  <a:lumMod val="85000"/>
                  <a:lumOff val="15000"/>
                </a:prstClr>
              </a:solidFill>
              <a:latin typeface="Verdana" panose="020B0604030504040204" pitchFamily="34" charset="0"/>
              <a:ea typeface="Verdana" panose="020B0604030504040204" pitchFamily="34" charset="0"/>
              <a:cs typeface="Verdana" panose="020B0604030504040204" pitchFamily="34" charset="0"/>
            </a:endParaRPr>
          </a:p>
          <a:p>
            <a:pPr>
              <a:lnSpc>
                <a:spcPct val="150000"/>
              </a:lnSpc>
            </a:pPr>
            <a:r>
              <a:rPr lang="en-US" sz="2800" dirty="0">
                <a:solidFill>
                  <a:prstClr val="black">
                    <a:lumMod val="85000"/>
                    <a:lumOff val="15000"/>
                  </a:prstClr>
                </a:solidFill>
                <a:latin typeface="Verdana" panose="020B0604030504040204" pitchFamily="34" charset="0"/>
                <a:ea typeface="Verdana" panose="020B0604030504040204" pitchFamily="34" charset="0"/>
                <a:cs typeface="Verdana" panose="020B0604030504040204" pitchFamily="34" charset="0"/>
              </a:rPr>
              <a:t>	Nguyễn Hùng Thịnh 1010226</a:t>
            </a:r>
          </a:p>
          <a:p>
            <a:pPr>
              <a:lnSpc>
                <a:spcPct val="150000"/>
              </a:lnSpc>
            </a:pPr>
            <a:r>
              <a:rPr lang="en-US" sz="2800" dirty="0" smtClean="0">
                <a:solidFill>
                  <a:prstClr val="black">
                    <a:lumMod val="85000"/>
                    <a:lumOff val="15000"/>
                  </a:prstClr>
                </a:solidFill>
                <a:latin typeface="Verdana" panose="020B0604030504040204" pitchFamily="34" charset="0"/>
                <a:ea typeface="Verdana" panose="020B0604030504040204" pitchFamily="34" charset="0"/>
                <a:cs typeface="Verdana" panose="020B0604030504040204" pitchFamily="34" charset="0"/>
              </a:rPr>
              <a:t>	</a:t>
            </a:r>
            <a:r>
              <a:rPr lang="vi-VN" sz="2800" dirty="0">
                <a:solidFill>
                  <a:prstClr val="black">
                    <a:lumMod val="85000"/>
                    <a:lumOff val="15000"/>
                  </a:prstClr>
                </a:solidFill>
                <a:latin typeface="Verdana" panose="020B0604030504040204" pitchFamily="34" charset="0"/>
                <a:ea typeface="Verdana" panose="020B0604030504040204" pitchFamily="34" charset="0"/>
                <a:cs typeface="Verdana" panose="020B0604030504040204" pitchFamily="34" charset="0"/>
              </a:rPr>
              <a:t>Phạm Văn Hưng </a:t>
            </a:r>
            <a:r>
              <a:rPr lang="en-GB" sz="2800" dirty="0" smtClean="0">
                <a:solidFill>
                  <a:prstClr val="black">
                    <a:lumMod val="85000"/>
                    <a:lumOff val="15000"/>
                  </a:prstClr>
                </a:solidFill>
                <a:latin typeface="Verdana" panose="020B0604030504040204" pitchFamily="34" charset="0"/>
                <a:ea typeface="Verdana" panose="020B0604030504040204" pitchFamily="34" charset="0"/>
                <a:cs typeface="Verdana" panose="020B0604030504040204" pitchFamily="34" charset="0"/>
              </a:rPr>
              <a:t>	</a:t>
            </a:r>
            <a:r>
              <a:rPr lang="vi-VN" sz="2800" dirty="0" smtClean="0">
                <a:solidFill>
                  <a:prstClr val="black">
                    <a:lumMod val="85000"/>
                    <a:lumOff val="15000"/>
                  </a:prstClr>
                </a:solidFill>
                <a:latin typeface="Verdana" panose="020B0604030504040204" pitchFamily="34" charset="0"/>
                <a:ea typeface="Verdana" panose="020B0604030504040204" pitchFamily="34" charset="0"/>
                <a:cs typeface="Verdana" panose="020B0604030504040204" pitchFamily="34" charset="0"/>
              </a:rPr>
              <a:t>1010210</a:t>
            </a:r>
            <a:endParaRPr lang="vi-VN" sz="2800" dirty="0">
              <a:solidFill>
                <a:prstClr val="black">
                  <a:lumMod val="85000"/>
                  <a:lumOff val="15000"/>
                </a:prstClr>
              </a:solidFill>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800" dirty="0" smtClean="0">
              <a:solidFill>
                <a:prstClr val="black">
                  <a:lumMod val="85000"/>
                  <a:lumOff val="15000"/>
                </a:prstClr>
              </a:solidFill>
              <a:latin typeface="Verdana" panose="020B0604030504040204" pitchFamily="34" charset="0"/>
              <a:ea typeface="Verdana" panose="020B0604030504040204" pitchFamily="34" charset="0"/>
              <a:cs typeface="Verdana" panose="020B0604030504040204" pitchFamily="34" charset="0"/>
            </a:endParaRPr>
          </a:p>
          <a:p>
            <a:endParaRPr lang="en-US" sz="2800" dirty="0" smtClean="0">
              <a:solidFill>
                <a:prstClr val="black">
                  <a:lumMod val="85000"/>
                  <a:lumOff val="15000"/>
                </a:prstClr>
              </a:solidFill>
              <a:latin typeface="Verdana" panose="020B0604030504040204" pitchFamily="34" charset="0"/>
              <a:ea typeface="Verdana" panose="020B0604030504040204" pitchFamily="34" charset="0"/>
              <a:cs typeface="Verdana" panose="020B0604030504040204" pitchFamily="34" charset="0"/>
            </a:endParaRPr>
          </a:p>
          <a:p>
            <a:endParaRPr lang="en-US" sz="2800" dirty="0" smtClean="0">
              <a:solidFill>
                <a:srgbClr val="2C99FC"/>
              </a:solidFill>
              <a:latin typeface="Verdana" panose="020B0604030504040204" pitchFamily="34" charset="0"/>
              <a:ea typeface="Verdana" panose="020B0604030504040204" pitchFamily="34" charset="0"/>
              <a:cs typeface="Verdana" panose="020B0604030504040204" pitchFamily="34" charset="0"/>
            </a:endParaRPr>
          </a:p>
          <a:p>
            <a:endParaRPr lang="en-US" sz="2800" dirty="0" smtClean="0">
              <a:solidFill>
                <a:srgbClr val="2C99FC"/>
              </a:solidFill>
              <a:latin typeface="Verdana" panose="020B0604030504040204" pitchFamily="34" charset="0"/>
              <a:ea typeface="Verdana" panose="020B0604030504040204" pitchFamily="34" charset="0"/>
              <a:cs typeface="Verdana" panose="020B0604030504040204" pitchFamily="34" charset="0"/>
            </a:endParaRPr>
          </a:p>
          <a:p>
            <a:endParaRPr lang="en-US" sz="28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534400" y="1"/>
            <a:ext cx="609600" cy="609600"/>
          </a:xfrm>
          <a:prstGeom prst="rect">
            <a:avLst/>
          </a:prstGeom>
        </p:spPr>
      </p:pic>
    </p:spTree>
    <p:extLst>
      <p:ext uri="{BB962C8B-B14F-4D97-AF65-F5344CB8AC3E}">
        <p14:creationId xmlns:p14="http://schemas.microsoft.com/office/powerpoint/2010/main" val="187897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924800" cy="707886"/>
          </a:xfrm>
          <a:prstGeom prst="rect">
            <a:avLst/>
          </a:prstGeom>
          <a:noFill/>
        </p:spPr>
        <p:txBody>
          <a:bodyPr wrap="square" rtlCol="0">
            <a:normAutofit/>
          </a:bodyPr>
          <a:lstStyle/>
          <a:p>
            <a:r>
              <a:rPr lang="en-US" sz="4000" b="1" dirty="0" smtClean="0">
                <a:solidFill>
                  <a:schemeClr val="tx1">
                    <a:lumMod val="85000"/>
                    <a:lumOff val="15000"/>
                  </a:schemeClr>
                </a:solidFill>
              </a:rPr>
              <a:t>Nội dung</a:t>
            </a:r>
            <a:endParaRPr lang="en-US" sz="4000" dirty="0">
              <a:solidFill>
                <a:schemeClr val="tx1">
                  <a:lumMod val="50000"/>
                  <a:lumOff val="50000"/>
                </a:schemeClr>
              </a:solidFill>
              <a:cs typeface="Arial" pitchFamily="34" charset="0"/>
            </a:endParaRPr>
          </a:p>
        </p:txBody>
      </p:sp>
      <p:sp>
        <p:nvSpPr>
          <p:cNvPr id="3" name="TextBox 2"/>
          <p:cNvSpPr txBox="1"/>
          <p:nvPr/>
        </p:nvSpPr>
        <p:spPr>
          <a:xfrm>
            <a:off x="838200" y="1219200"/>
            <a:ext cx="7391401" cy="4953000"/>
          </a:xfrm>
          <a:prstGeom prst="rect">
            <a:avLst/>
          </a:prstGeom>
          <a:noFill/>
        </p:spPr>
        <p:txBody>
          <a:bodyPr wrap="square" rtlCol="0">
            <a:normAutofit/>
          </a:bodyPr>
          <a:lstStyle/>
          <a:p>
            <a:pPr>
              <a:lnSpc>
                <a:spcPct val="150000"/>
              </a:lnSpc>
              <a:buFont typeface="Wingdings" pitchFamily="2" charset="2"/>
              <a:buChar char="v"/>
            </a:pPr>
            <a:r>
              <a:rPr lang="en-US" sz="2800" dirty="0" smtClean="0">
                <a:solidFill>
                  <a:prstClr val="black">
                    <a:lumMod val="85000"/>
                    <a:lumOff val="15000"/>
                  </a:prstClr>
                </a:solidFill>
                <a:latin typeface="Verdana" panose="020B0604030504040204" pitchFamily="34" charset="0"/>
                <a:ea typeface="Verdana" panose="020B0604030504040204" pitchFamily="34" charset="0"/>
                <a:cs typeface="Verdana" panose="020B0604030504040204" pitchFamily="34" charset="0"/>
              </a:rPr>
              <a:t> Giới thiệu đề tài</a:t>
            </a:r>
          </a:p>
          <a:p>
            <a:pPr>
              <a:lnSpc>
                <a:spcPct val="150000"/>
              </a:lnSpc>
              <a:buFont typeface="Wingdings" pitchFamily="2" charset="2"/>
              <a:buChar char="v"/>
            </a:pPr>
            <a:r>
              <a:rPr lang="en-US" sz="2800" dirty="0">
                <a:solidFill>
                  <a:prstClr val="black">
                    <a:lumMod val="85000"/>
                    <a:lumOff val="15000"/>
                  </a:prstClr>
                </a:solidFill>
                <a:latin typeface="Verdana" panose="020B0604030504040204" pitchFamily="34" charset="0"/>
                <a:ea typeface="Verdana" panose="020B0604030504040204" pitchFamily="34" charset="0"/>
                <a:cs typeface="Verdana" panose="020B0604030504040204" pitchFamily="34" charset="0"/>
              </a:rPr>
              <a:t> </a:t>
            </a:r>
            <a:r>
              <a:rPr lang="en-US" sz="2800" dirty="0" smtClean="0">
                <a:solidFill>
                  <a:prstClr val="black">
                    <a:lumMod val="85000"/>
                    <a:lumOff val="15000"/>
                  </a:prstClr>
                </a:solidFill>
                <a:latin typeface="Verdana" panose="020B0604030504040204" pitchFamily="34" charset="0"/>
                <a:ea typeface="Verdana" panose="020B0604030504040204" pitchFamily="34" charset="0"/>
                <a:cs typeface="Verdana" panose="020B0604030504040204" pitchFamily="34" charset="0"/>
              </a:rPr>
              <a:t>Mục đích ý nghĩa đề tài</a:t>
            </a:r>
          </a:p>
          <a:p>
            <a:pPr>
              <a:lnSpc>
                <a:spcPct val="150000"/>
              </a:lnSpc>
              <a:buFont typeface="Wingdings" pitchFamily="2" charset="2"/>
              <a:buChar char="v"/>
            </a:pPr>
            <a:r>
              <a:rPr lang="en-US" sz="2800" dirty="0" smtClean="0">
                <a:solidFill>
                  <a:prstClr val="black">
                    <a:lumMod val="85000"/>
                    <a:lumOff val="15000"/>
                  </a:prstClr>
                </a:solidFill>
                <a:latin typeface="Verdana" panose="020B0604030504040204" pitchFamily="34" charset="0"/>
                <a:ea typeface="Verdana" panose="020B0604030504040204" pitchFamily="34" charset="0"/>
                <a:cs typeface="Verdana" panose="020B0604030504040204" pitchFamily="34" charset="0"/>
              </a:rPr>
              <a:t> Nội dung đề tài</a:t>
            </a:r>
          </a:p>
          <a:p>
            <a:pPr>
              <a:lnSpc>
                <a:spcPct val="150000"/>
              </a:lnSpc>
              <a:buFont typeface="Wingdings" pitchFamily="2" charset="2"/>
              <a:buChar char="v"/>
            </a:pPr>
            <a:r>
              <a:rPr lang="en-US" sz="2800" dirty="0" smtClean="0">
                <a:solidFill>
                  <a:prstClr val="black">
                    <a:lumMod val="85000"/>
                    <a:lumOff val="15000"/>
                  </a:prstClr>
                </a:solidFill>
                <a:latin typeface="Verdana" panose="020B0604030504040204" pitchFamily="34" charset="0"/>
                <a:ea typeface="Verdana" panose="020B0604030504040204" pitchFamily="34" charset="0"/>
                <a:cs typeface="Verdana" panose="020B0604030504040204" pitchFamily="34" charset="0"/>
              </a:rPr>
              <a:t> Chức năng chính của chương trình</a:t>
            </a:r>
          </a:p>
          <a:p>
            <a:pPr>
              <a:lnSpc>
                <a:spcPct val="150000"/>
              </a:lnSpc>
              <a:buFont typeface="Wingdings" pitchFamily="2" charset="2"/>
              <a:buChar char="v"/>
            </a:pPr>
            <a:r>
              <a:rPr lang="en-US" sz="2800" dirty="0" smtClean="0">
                <a:solidFill>
                  <a:prstClr val="black">
                    <a:lumMod val="85000"/>
                    <a:lumOff val="15000"/>
                  </a:prstClr>
                </a:solidFill>
                <a:latin typeface="Verdana" panose="020B0604030504040204" pitchFamily="34" charset="0"/>
                <a:ea typeface="Verdana" panose="020B0604030504040204" pitchFamily="34" charset="0"/>
                <a:cs typeface="Verdana" panose="020B0604030504040204" pitchFamily="34" charset="0"/>
              </a:rPr>
              <a:t> Kết quả thực hiện</a:t>
            </a:r>
          </a:p>
          <a:p>
            <a:pPr>
              <a:lnSpc>
                <a:spcPct val="150000"/>
              </a:lnSpc>
              <a:buFont typeface="Wingdings" pitchFamily="2" charset="2"/>
              <a:buChar char="v"/>
            </a:pPr>
            <a:r>
              <a:rPr lang="en-US" sz="2800" dirty="0" smtClean="0">
                <a:solidFill>
                  <a:prstClr val="black">
                    <a:lumMod val="85000"/>
                    <a:lumOff val="15000"/>
                  </a:prstClr>
                </a:solidFill>
                <a:latin typeface="Verdana" panose="020B0604030504040204" pitchFamily="34" charset="0"/>
                <a:ea typeface="Verdana" panose="020B0604030504040204" pitchFamily="34" charset="0"/>
                <a:cs typeface="Verdana" panose="020B0604030504040204" pitchFamily="34" charset="0"/>
              </a:rPr>
              <a:t> Demo chương trình</a:t>
            </a:r>
          </a:p>
          <a:p>
            <a:endParaRPr lang="en-US" sz="2800" dirty="0" smtClean="0">
              <a:solidFill>
                <a:prstClr val="black">
                  <a:lumMod val="85000"/>
                  <a:lumOff val="15000"/>
                </a:prstClr>
              </a:solidFill>
              <a:latin typeface="Verdana" panose="020B0604030504040204" pitchFamily="34" charset="0"/>
              <a:ea typeface="Verdana" panose="020B0604030504040204" pitchFamily="34" charset="0"/>
              <a:cs typeface="Verdana" panose="020B0604030504040204" pitchFamily="34" charset="0"/>
            </a:endParaRPr>
          </a:p>
          <a:p>
            <a:endParaRPr lang="en-US" sz="2800" dirty="0" smtClean="0">
              <a:solidFill>
                <a:srgbClr val="2C99FC"/>
              </a:solidFill>
              <a:latin typeface="Verdana" panose="020B0604030504040204" pitchFamily="34" charset="0"/>
              <a:ea typeface="Verdana" panose="020B0604030504040204" pitchFamily="34" charset="0"/>
              <a:cs typeface="Verdana" panose="020B0604030504040204" pitchFamily="34" charset="0"/>
            </a:endParaRPr>
          </a:p>
          <a:p>
            <a:endParaRPr lang="en-US" sz="2800" dirty="0" smtClean="0">
              <a:solidFill>
                <a:srgbClr val="2C99FC"/>
              </a:solidFill>
              <a:latin typeface="Verdana" panose="020B0604030504040204" pitchFamily="34" charset="0"/>
              <a:ea typeface="Verdana" panose="020B0604030504040204" pitchFamily="34" charset="0"/>
              <a:cs typeface="Verdana" panose="020B0604030504040204" pitchFamily="34" charset="0"/>
            </a:endParaRPr>
          </a:p>
          <a:p>
            <a:endParaRPr lang="en-US" sz="28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452485" y="0"/>
            <a:ext cx="691515" cy="6915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229600" y="0"/>
            <a:ext cx="914400" cy="755212"/>
          </a:xfrm>
          <a:prstGeom prst="rect">
            <a:avLst/>
          </a:prstGeom>
        </p:spPr>
      </p:pic>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3200" b="1" dirty="0">
                <a:solidFill>
                  <a:prstClr val="white"/>
                </a:solidFill>
                <a:latin typeface="Verdana" panose="020B0604030504040204" pitchFamily="34" charset="0"/>
                <a:ea typeface="Verdana" panose="020B0604030504040204" pitchFamily="34" charset="0"/>
                <a:cs typeface="Verdana" panose="020B0604030504040204" pitchFamily="34" charset="0"/>
              </a:rPr>
              <a:t>Giới thiệu đề tài </a:t>
            </a:r>
            <a:endParaRPr lang="en-US" sz="3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1523999" y="671513"/>
            <a:ext cx="7391401" cy="5653087"/>
          </a:xfrm>
          <a:prstGeom prst="rect">
            <a:avLst/>
          </a:prstGeom>
          <a:noFill/>
        </p:spPr>
        <p:txBody>
          <a:bodyPr wrap="square" rtlCol="0">
            <a:normAutofit fontScale="85000" lnSpcReduction="20000"/>
          </a:bodyPr>
          <a:lstStyle/>
          <a:p>
            <a:pPr>
              <a:lnSpc>
                <a:spcPct val="120000"/>
              </a:lnSpc>
            </a:pPr>
            <a:r>
              <a:rPr lang="en-GB" sz="2800" dirty="0">
                <a:latin typeface="Verdana" panose="020B0604030504040204" pitchFamily="34" charset="0"/>
                <a:ea typeface="Verdana" panose="020B0604030504040204" pitchFamily="34" charset="0"/>
                <a:cs typeface="Verdana" panose="020B0604030504040204" pitchFamily="34" charset="0"/>
              </a:rPr>
              <a:t>Hiện nay quá trình thực hiện quản lý lịch thực hành của khoa công nghệ thông tin vẫn đang thực hiện bằng tay và MS. </a:t>
            </a:r>
            <a:r>
              <a:rPr lang="en-GB" sz="2800" dirty="0" smtClean="0">
                <a:latin typeface="Verdana" panose="020B0604030504040204" pitchFamily="34" charset="0"/>
                <a:ea typeface="Verdana" panose="020B0604030504040204" pitchFamily="34" charset="0"/>
                <a:cs typeface="Verdana" panose="020B0604030504040204" pitchFamily="34" charset="0"/>
              </a:rPr>
              <a:t>Excel</a:t>
            </a:r>
          </a:p>
          <a:p>
            <a:endParaRPr lang="en-GB" sz="2800" dirty="0"/>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sz="2800" dirty="0">
              <a:solidFill>
                <a:prstClr val="black"/>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endParaRPr>
          </a:p>
          <a:p>
            <a:endParaRPr lang="en-US" sz="2800" b="1" dirty="0" smtClean="0">
              <a:solidFill>
                <a:prstClr val="black"/>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endParaRPr>
          </a:p>
          <a:p>
            <a:endParaRPr lang="en-US" sz="2800" b="1" dirty="0">
              <a:solidFill>
                <a:prstClr val="black"/>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endParaRPr>
          </a:p>
          <a:p>
            <a:endParaRPr lang="en-US" sz="2800" b="1" dirty="0" smtClean="0">
              <a:solidFill>
                <a:prstClr val="black"/>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endParaRPr>
          </a:p>
          <a:p>
            <a:endParaRPr lang="en-US" sz="2800" b="1" dirty="0">
              <a:solidFill>
                <a:prstClr val="black"/>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endParaRPr>
          </a:p>
          <a:p>
            <a:endParaRPr lang="en-US" sz="2800" b="1" dirty="0" smtClean="0">
              <a:solidFill>
                <a:prstClr val="black"/>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endParaRPr>
          </a:p>
          <a:p>
            <a:endParaRPr lang="en-US" b="1" dirty="0" smtClean="0">
              <a:solidFill>
                <a:prstClr val="black">
                  <a:lumMod val="50000"/>
                  <a:lumOff val="50000"/>
                </a:prstClr>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endParaRPr>
          </a:p>
          <a:p>
            <a:endParaRPr lang="en-US" sz="2800" b="1" dirty="0">
              <a:solidFill>
                <a:prstClr val="black">
                  <a:lumMod val="50000"/>
                  <a:lumOff val="50000"/>
                </a:prstClr>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endParaRPr>
          </a:p>
          <a:p>
            <a:r>
              <a:rPr lang="en-US" sz="2800" b="1" dirty="0" smtClean="0">
                <a:solidFill>
                  <a:srgbClr val="0070C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 Xây dựng website quản lý lịch thực hành</a:t>
            </a:r>
            <a:endParaRPr lang="en-US" dirty="0" smtClean="0">
              <a:solidFill>
                <a:srgbClr val="0070C0"/>
              </a:solidFill>
            </a:endParaRPr>
          </a:p>
        </p:txBody>
      </p:sp>
      <p:sp>
        <p:nvSpPr>
          <p:cNvPr id="20" name="Right Arrow 19"/>
          <p:cNvSpPr/>
          <p:nvPr/>
        </p:nvSpPr>
        <p:spPr>
          <a:xfrm>
            <a:off x="4757435" y="3278412"/>
            <a:ext cx="838200" cy="3810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234006" y="2073275"/>
            <a:ext cx="1117601" cy="1117601"/>
          </a:xfrm>
          <a:prstGeom prst="rect">
            <a:avLst/>
          </a:prstGeom>
        </p:spPr>
      </p:pic>
      <p:pic>
        <p:nvPicPr>
          <p:cNvPr id="10" name="Picture 9"/>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234006" y="3805235"/>
            <a:ext cx="1117601" cy="1117601"/>
          </a:xfrm>
          <a:prstGeom prst="rect">
            <a:avLst/>
          </a:prstGeom>
        </p:spPr>
      </p:pic>
      <p:sp>
        <p:nvSpPr>
          <p:cNvPr id="12" name="Plus 11"/>
          <p:cNvSpPr/>
          <p:nvPr/>
        </p:nvSpPr>
        <p:spPr>
          <a:xfrm>
            <a:off x="3488006" y="3206975"/>
            <a:ext cx="609600" cy="533400"/>
          </a:xfrm>
          <a:prstGeom prst="mathPlus">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a:ln w="0"/>
              <a:solidFill>
                <a:schemeClr val="accent1"/>
              </a:solidFill>
              <a:effectLst>
                <a:glow rad="228600">
                  <a:schemeClr val="accent5">
                    <a:satMod val="175000"/>
                    <a:alpha val="40000"/>
                  </a:schemeClr>
                </a:glow>
                <a:outerShdw blurRad="38100" dist="25400" dir="5400000" algn="ctr" rotWithShape="0">
                  <a:srgbClr val="6E747A">
                    <a:alpha val="43000"/>
                  </a:srgbClr>
                </a:outerShdw>
              </a:effectLst>
            </a:endParaRPr>
          </a:p>
        </p:txBody>
      </p:sp>
      <p:pic>
        <p:nvPicPr>
          <p:cNvPr id="14" name="Picture 13"/>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5993153" y="2795350"/>
            <a:ext cx="2024365" cy="1347123"/>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circle(in)">
                                      <p:cBhvr>
                                        <p:cTn id="22" dur="20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16" end="16"/>
                                            </p:txEl>
                                          </p:spTgt>
                                        </p:tgtEl>
                                        <p:attrNameLst>
                                          <p:attrName>style.visibility</p:attrName>
                                        </p:attrNameLst>
                                      </p:cBhvr>
                                      <p:to>
                                        <p:strVal val="visible"/>
                                      </p:to>
                                    </p:set>
                                    <p:anim calcmode="lin" valueType="num">
                                      <p:cBhvr additive="base">
                                        <p:cTn id="32"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19" name="Text Box 30"/>
          <p:cNvSpPr txBox="1"/>
          <p:nvPr/>
        </p:nvSpPr>
        <p:spPr>
          <a:xfrm>
            <a:off x="4735841" y="4165382"/>
            <a:ext cx="13335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300" b="1" dirty="0">
                <a:effectLst/>
                <a:latin typeface="Times New Roman" panose="02020603050405020304" pitchFamily="18" charset="0"/>
                <a:ea typeface="Calibri" panose="020F0502020204030204" pitchFamily="34" charset="0"/>
                <a:cs typeface="Times New Roman" panose="02020603050405020304" pitchFamily="18" charset="0"/>
              </a:rPr>
              <a:t>Website quản lý</a:t>
            </a:r>
            <a:endParaRPr lang="en-GB" sz="13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3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484165" y="1"/>
            <a:ext cx="685800" cy="685800"/>
          </a:xfrm>
          <a:prstGeom prst="rect">
            <a:avLst/>
          </a:prstGeom>
        </p:spPr>
      </p:pic>
      <p:sp>
        <p:nvSpPr>
          <p:cNvPr id="2" name="TextBox 1"/>
          <p:cNvSpPr txBox="1"/>
          <p:nvPr/>
        </p:nvSpPr>
        <p:spPr>
          <a:xfrm rot="16200000">
            <a:off x="-2260314" y="2336514"/>
            <a:ext cx="5715001" cy="1041969"/>
          </a:xfrm>
          <a:prstGeom prst="rect">
            <a:avLst/>
          </a:prstGeom>
          <a:noFill/>
        </p:spPr>
        <p:txBody>
          <a:bodyPr wrap="square" rtlCol="0" anchor="b" anchorCtr="0">
            <a:normAutofit/>
          </a:bodyPr>
          <a:lstStyle/>
          <a:p>
            <a:r>
              <a:rPr lang="en-US" sz="3200" b="1" dirty="0">
                <a:solidFill>
                  <a:prstClr val="white"/>
                </a:solidFill>
                <a:latin typeface="Verdana" panose="020B0604030504040204" pitchFamily="34" charset="0"/>
                <a:ea typeface="Verdana" panose="020B0604030504040204" pitchFamily="34" charset="0"/>
                <a:cs typeface="Verdana" panose="020B0604030504040204" pitchFamily="34" charset="0"/>
              </a:rPr>
              <a:t>Mục đích, ý nghĩa đề tài</a:t>
            </a:r>
            <a:endParaRPr lang="en-US" sz="3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1523999" y="685800"/>
            <a:ext cx="7391401" cy="5867400"/>
          </a:xfrm>
          <a:prstGeom prst="rect">
            <a:avLst/>
          </a:prstGeom>
          <a:noFill/>
        </p:spPr>
        <p:txBody>
          <a:bodyPr wrap="square" rtlCol="0">
            <a:normAutofit fontScale="92500" lnSpcReduction="10000"/>
          </a:bodyPr>
          <a:lstStyle/>
          <a:p>
            <a:pPr>
              <a:lnSpc>
                <a:spcPct val="160000"/>
              </a:lnSpc>
            </a:pPr>
            <a:r>
              <a:rPr lang="en-US" sz="3000" b="1" dirty="0" smtClean="0">
                <a:solidFill>
                  <a:prstClr val="black">
                    <a:lumMod val="50000"/>
                    <a:lumOff val="50000"/>
                  </a:prstClr>
                </a:solidFill>
                <a:latin typeface="Verdana" panose="020B0604030504040204" pitchFamily="34" charset="0"/>
                <a:ea typeface="Verdana" panose="020B0604030504040204" pitchFamily="34" charset="0"/>
                <a:cs typeface="Verdana" panose="020B0604030504040204" pitchFamily="34" charset="0"/>
              </a:rPr>
              <a:t>Mục đích nghiên cứu</a:t>
            </a:r>
            <a:endParaRPr lang="en-US" sz="3000" dirty="0" smtClean="0">
              <a:solidFill>
                <a:prstClr val="black">
                  <a:lumMod val="85000"/>
                  <a:lumOff val="15000"/>
                </a:prstClr>
              </a:solidFill>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sz="2200" dirty="0" smtClean="0">
                <a:solidFill>
                  <a:prstClr val="black">
                    <a:lumMod val="85000"/>
                    <a:lumOff val="15000"/>
                  </a:prstClr>
                </a:solidFill>
                <a:latin typeface="Verdana" panose="020B0604030504040204" pitchFamily="34" charset="0"/>
                <a:ea typeface="Verdana" panose="020B0604030504040204" pitchFamily="34" charset="0"/>
                <a:cs typeface="Verdana" panose="020B0604030504040204" pitchFamily="34" charset="0"/>
              </a:rPr>
              <a:t>Xây dựng website quản lý lịch thực hành cho khoa công nghệ thông tin.</a:t>
            </a:r>
          </a:p>
          <a:p>
            <a:endParaRPr lang="en-US" sz="2200" dirty="0" smtClean="0">
              <a:solidFill>
                <a:prstClr val="black">
                  <a:lumMod val="85000"/>
                  <a:lumOff val="15000"/>
                </a:prstClr>
              </a:solidFill>
            </a:endParaRPr>
          </a:p>
          <a:p>
            <a:pPr eaLnBrk="0" fontAlgn="base" hangingPunct="0">
              <a:spcBef>
                <a:spcPct val="0"/>
              </a:spcBef>
              <a:spcAft>
                <a:spcPct val="0"/>
              </a:spcAft>
            </a:pPr>
            <a:endParaRPr lang="en-US" sz="2200" dirty="0" smtClean="0">
              <a:solidFill>
                <a:prstClr val="black">
                  <a:lumMod val="85000"/>
                  <a:lumOff val="15000"/>
                </a:prstClr>
              </a:solidFill>
            </a:endParaRPr>
          </a:p>
          <a:p>
            <a:pPr eaLnBrk="0" fontAlgn="base" hangingPunct="0">
              <a:spcBef>
                <a:spcPct val="0"/>
              </a:spcBef>
              <a:spcAft>
                <a:spcPct val="0"/>
              </a:spcAft>
            </a:pPr>
            <a:endParaRPr lang="en-US" sz="2200" dirty="0">
              <a:solidFill>
                <a:prstClr val="black">
                  <a:lumMod val="85000"/>
                  <a:lumOff val="15000"/>
                </a:prstClr>
              </a:solidFill>
            </a:endParaRPr>
          </a:p>
          <a:p>
            <a:pPr eaLnBrk="0" fontAlgn="base" hangingPunct="0">
              <a:spcBef>
                <a:spcPct val="0"/>
              </a:spcBef>
              <a:spcAft>
                <a:spcPct val="0"/>
              </a:spcAft>
            </a:pPr>
            <a:endParaRPr lang="en-US" sz="2200" dirty="0" smtClean="0">
              <a:solidFill>
                <a:prstClr val="black">
                  <a:lumMod val="85000"/>
                  <a:lumOff val="15000"/>
                </a:prstClr>
              </a:solidFill>
            </a:endParaRPr>
          </a:p>
          <a:p>
            <a:pPr eaLnBrk="0" fontAlgn="base" hangingPunct="0">
              <a:spcBef>
                <a:spcPct val="0"/>
              </a:spcBef>
              <a:spcAft>
                <a:spcPct val="0"/>
              </a:spcAft>
            </a:pPr>
            <a:endParaRPr lang="en-US" sz="2200" dirty="0">
              <a:solidFill>
                <a:prstClr val="black">
                  <a:lumMod val="85000"/>
                  <a:lumOff val="15000"/>
                </a:prstClr>
              </a:solidFill>
            </a:endParaRPr>
          </a:p>
          <a:p>
            <a:pPr eaLnBrk="0" fontAlgn="base" hangingPunct="0">
              <a:spcBef>
                <a:spcPct val="0"/>
              </a:spcBef>
              <a:spcAft>
                <a:spcPct val="0"/>
              </a:spcAft>
            </a:pPr>
            <a:endParaRPr lang="en-US" sz="2200" dirty="0" smtClean="0">
              <a:solidFill>
                <a:prstClr val="black">
                  <a:lumMod val="85000"/>
                  <a:lumOff val="15000"/>
                </a:prstClr>
              </a:solidFill>
            </a:endParaRPr>
          </a:p>
          <a:p>
            <a:pPr eaLnBrk="0" fontAlgn="base" hangingPunct="0">
              <a:spcBef>
                <a:spcPct val="0"/>
              </a:spcBef>
              <a:spcAft>
                <a:spcPct val="0"/>
              </a:spcAft>
            </a:pPr>
            <a:endParaRPr lang="en-US" sz="2200" dirty="0">
              <a:solidFill>
                <a:prstClr val="black">
                  <a:lumMod val="85000"/>
                  <a:lumOff val="15000"/>
                </a:prstClr>
              </a:solidFill>
            </a:endParaRPr>
          </a:p>
          <a:p>
            <a:pPr eaLnBrk="0" fontAlgn="base" hangingPunct="0">
              <a:spcBef>
                <a:spcPct val="0"/>
              </a:spcBef>
              <a:spcAft>
                <a:spcPct val="0"/>
              </a:spcAft>
            </a:pPr>
            <a:endParaRPr lang="en-US" sz="2200" dirty="0" smtClean="0">
              <a:solidFill>
                <a:prstClr val="black">
                  <a:lumMod val="85000"/>
                  <a:lumOff val="15000"/>
                </a:prstClr>
              </a:solidFill>
            </a:endParaRPr>
          </a:p>
          <a:p>
            <a:pPr eaLnBrk="0" fontAlgn="base" hangingPunct="0">
              <a:spcBef>
                <a:spcPct val="0"/>
              </a:spcBef>
              <a:spcAft>
                <a:spcPct val="0"/>
              </a:spcAft>
            </a:pPr>
            <a:endParaRPr lang="en-US" sz="2200" dirty="0" smtClean="0">
              <a:solidFill>
                <a:prstClr val="black">
                  <a:lumMod val="85000"/>
                  <a:lumOff val="15000"/>
                </a:prstClr>
              </a:solidFill>
            </a:endParaRPr>
          </a:p>
          <a:p>
            <a:pPr eaLnBrk="0" fontAlgn="base" hangingPunct="0">
              <a:spcBef>
                <a:spcPct val="0"/>
              </a:spcBef>
              <a:spcAft>
                <a:spcPct val="0"/>
              </a:spcAft>
            </a:pPr>
            <a:endParaRPr lang="en-US" sz="2200" dirty="0">
              <a:solidFill>
                <a:prstClr val="black">
                  <a:lumMod val="85000"/>
                  <a:lumOff val="15000"/>
                </a:prstClr>
              </a:solidFill>
            </a:endParaRPr>
          </a:p>
          <a:p>
            <a:pPr eaLnBrk="0" fontAlgn="base" hangingPunct="0">
              <a:spcBef>
                <a:spcPct val="0"/>
              </a:spcBef>
              <a:spcAft>
                <a:spcPct val="0"/>
              </a:spcAft>
            </a:pPr>
            <a:endParaRPr lang="en-US" sz="2200" dirty="0" smtClean="0">
              <a:solidFill>
                <a:prstClr val="black">
                  <a:lumMod val="85000"/>
                  <a:lumOff val="15000"/>
                </a:prstClr>
              </a:solidFill>
            </a:endParaRPr>
          </a:p>
          <a:p>
            <a:pPr eaLnBrk="0" fontAlgn="base" hangingPunct="0">
              <a:spcBef>
                <a:spcPct val="0"/>
              </a:spcBef>
              <a:spcAft>
                <a:spcPct val="0"/>
              </a:spcAft>
            </a:pPr>
            <a:endParaRPr lang="en-US" sz="2200" dirty="0" smtClean="0">
              <a:solidFill>
                <a:prstClr val="black">
                  <a:lumMod val="85000"/>
                  <a:lumOff val="15000"/>
                </a:prstClr>
              </a:solidFill>
            </a:endParaRPr>
          </a:p>
          <a:p>
            <a:pPr eaLnBrk="0" fontAlgn="base" hangingPunct="0">
              <a:spcBef>
                <a:spcPct val="0"/>
              </a:spcBef>
              <a:spcAft>
                <a:spcPct val="0"/>
              </a:spcAft>
            </a:pPr>
            <a:endParaRPr lang="en-US" sz="2400" b="1" dirty="0" smtClean="0">
              <a:solidFill>
                <a:prstClr val="black">
                  <a:lumMod val="50000"/>
                  <a:lumOff val="50000"/>
                </a:prstClr>
              </a:solidFill>
              <a:sym typeface="Wingdings" panose="05000000000000000000" pitchFamily="2" charset="2"/>
            </a:endParaRPr>
          </a:p>
          <a:p>
            <a:pPr eaLnBrk="0" fontAlgn="base" hangingPunct="0">
              <a:spcBef>
                <a:spcPct val="0"/>
              </a:spcBef>
              <a:spcAft>
                <a:spcPct val="0"/>
              </a:spcAft>
            </a:pPr>
            <a:endParaRPr lang="en-US" sz="2000" b="1" dirty="0" smtClean="0">
              <a:solidFill>
                <a:prstClr val="black">
                  <a:lumMod val="50000"/>
                  <a:lumOff val="50000"/>
                </a:prstClr>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endParaRPr>
          </a:p>
          <a:p>
            <a:pPr eaLnBrk="0" fontAlgn="base" hangingPunct="0">
              <a:lnSpc>
                <a:spcPct val="110000"/>
              </a:lnSpc>
              <a:spcBef>
                <a:spcPct val="0"/>
              </a:spcBef>
              <a:spcAft>
                <a:spcPct val="0"/>
              </a:spcAft>
            </a:pPr>
            <a:r>
              <a:rPr lang="en-US" sz="2200" b="1" dirty="0" smtClean="0">
                <a:solidFill>
                  <a:srgbClr val="0070C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 Giảm bớt việc tính toán bằng tay của giáo vụ, việc nhập liệu cũng như thông tin của giảng viên</a:t>
            </a:r>
            <a:endParaRPr lang="en-US" sz="2200" dirty="0" smtClean="0">
              <a:solidFill>
                <a:srgbClr val="0070C0"/>
              </a:solidFill>
              <a:latin typeface="Courier New" pitchFamily="49" charset="0"/>
              <a:cs typeface="Courier New" pitchFamily="49" charset="0"/>
            </a:endParaRPr>
          </a:p>
          <a:p>
            <a:pPr lvl="0" eaLnBrk="0" fontAlgn="base" hangingPunct="0">
              <a:spcBef>
                <a:spcPct val="0"/>
              </a:spcBef>
              <a:spcAft>
                <a:spcPct val="0"/>
              </a:spcAft>
            </a:pPr>
            <a:endParaRPr lang="en-US" sz="1000" dirty="0" smtClean="0">
              <a:solidFill>
                <a:srgbClr val="2C99FC"/>
              </a:solidFill>
              <a:latin typeface="Courier New" pitchFamily="49" charset="0"/>
              <a:cs typeface="Courier New" pitchFamily="49" charset="0"/>
            </a:endParaRPr>
          </a:p>
          <a:p>
            <a:pPr lvl="0" eaLnBrk="0" fontAlgn="base" hangingPunct="0">
              <a:spcBef>
                <a:spcPct val="0"/>
              </a:spcBef>
              <a:spcAft>
                <a:spcPct val="0"/>
              </a:spcAft>
            </a:pPr>
            <a:endParaRPr lang="en-US" sz="1000" dirty="0" smtClean="0">
              <a:solidFill>
                <a:srgbClr val="2C99FC"/>
              </a:solidFill>
            </a:endParaRPr>
          </a:p>
          <a:p>
            <a:endParaRPr lang="en-US" sz="1900" dirty="0" smtClean="0">
              <a:solidFill>
                <a:srgbClr val="2C99FC"/>
              </a:solidFill>
            </a:endParaRPr>
          </a:p>
          <a:p>
            <a:endParaRPr lang="en-US" dirty="0">
              <a:solidFill>
                <a:prstClr val="black"/>
              </a:solidFill>
            </a:endParaRPr>
          </a:p>
        </p:txBody>
      </p:sp>
      <p:sp>
        <p:nvSpPr>
          <p:cNvPr id="5" name="Rectangle 4"/>
          <p:cNvSpPr/>
          <p:nvPr/>
        </p:nvSpPr>
        <p:spPr>
          <a:xfrm>
            <a:off x="2876092" y="2057400"/>
            <a:ext cx="4686935" cy="3397885"/>
          </a:xfrm>
          <a:prstGeom prst="rect">
            <a:avLst/>
          </a:prstGeom>
        </p:spPr>
      </p:sp>
      <p:sp>
        <p:nvSpPr>
          <p:cNvPr id="6" name="Text Box 22"/>
          <p:cNvSpPr txBox="1"/>
          <p:nvPr/>
        </p:nvSpPr>
        <p:spPr>
          <a:xfrm>
            <a:off x="2894746" y="3084560"/>
            <a:ext cx="1298575"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300" b="1" dirty="0">
                <a:effectLst/>
                <a:latin typeface="Times New Roman" panose="02020603050405020304" pitchFamily="18" charset="0"/>
                <a:ea typeface="Calibri" panose="020F0502020204030204" pitchFamily="34" charset="0"/>
                <a:cs typeface="Times New Roman" panose="02020603050405020304" pitchFamily="18" charset="0"/>
              </a:rPr>
              <a:t>Website trường</a:t>
            </a:r>
            <a:endParaRPr lang="en-GB"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descr="C:\Users\Ngoc Linh\Desktop\down\1398190500_Location HTTP.png"/>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923967" y="2093402"/>
            <a:ext cx="867750" cy="919947"/>
          </a:xfrm>
          <a:prstGeom prst="rect">
            <a:avLst/>
          </a:prstGeom>
          <a:noFill/>
          <a:ln>
            <a:noFill/>
          </a:ln>
        </p:spPr>
      </p:pic>
      <p:pic>
        <p:nvPicPr>
          <p:cNvPr id="8" name="Picture 7" descr="C:\Users\Ngoc Linh\Desktop\down\1398190593_database.png"/>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2912091" y="4502041"/>
            <a:ext cx="800100" cy="953688"/>
          </a:xfrm>
          <a:prstGeom prst="rect">
            <a:avLst/>
          </a:prstGeom>
          <a:noFill/>
          <a:ln>
            <a:noFill/>
          </a:ln>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53717" y="2905740"/>
            <a:ext cx="1219200" cy="1219200"/>
          </a:xfrm>
          <a:prstGeom prst="rect">
            <a:avLst/>
          </a:prstGeom>
        </p:spPr>
      </p:pic>
      <p:pic>
        <p:nvPicPr>
          <p:cNvPr id="10" name="Picture 9"/>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6696842" y="2093402"/>
            <a:ext cx="847726" cy="847726"/>
          </a:xfrm>
          <a:prstGeom prst="rect">
            <a:avLst/>
          </a:prstGeom>
        </p:spPr>
      </p:pic>
      <p:pic>
        <p:nvPicPr>
          <p:cNvPr id="11" name="Picture 10"/>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6674483" y="4374540"/>
            <a:ext cx="866463" cy="866463"/>
          </a:xfrm>
          <a:prstGeom prst="rect">
            <a:avLst/>
          </a:prstGeom>
        </p:spPr>
      </p:pic>
      <p:sp>
        <p:nvSpPr>
          <p:cNvPr id="12" name="Down Arrow 11"/>
          <p:cNvSpPr/>
          <p:nvPr/>
        </p:nvSpPr>
        <p:spPr>
          <a:xfrm rot="18495411">
            <a:off x="4043146" y="2645817"/>
            <a:ext cx="218961" cy="746527"/>
          </a:xfrm>
          <a:prstGeom prst="downArrow">
            <a:avLst/>
          </a:prstGeom>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3" name="Left-Right Arrow 12"/>
          <p:cNvSpPr/>
          <p:nvPr/>
        </p:nvSpPr>
        <p:spPr>
          <a:xfrm rot="1907469">
            <a:off x="5832437" y="4185091"/>
            <a:ext cx="845125" cy="164139"/>
          </a:xfrm>
          <a:prstGeom prst="leftRightArrow">
            <a:avLst/>
          </a:prstGeom>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4" name="Left-Right Arrow 13"/>
          <p:cNvSpPr/>
          <p:nvPr/>
        </p:nvSpPr>
        <p:spPr>
          <a:xfrm rot="19514563">
            <a:off x="5836444" y="3065526"/>
            <a:ext cx="761098" cy="141712"/>
          </a:xfrm>
          <a:prstGeom prst="leftRightArrow">
            <a:avLst/>
          </a:prstGeom>
        </p:spPr>
        <p:style>
          <a:lnRef idx="1">
            <a:schemeClr val="accent4"/>
          </a:lnRef>
          <a:fillRef idx="3">
            <a:schemeClr val="accent4"/>
          </a:fillRef>
          <a:effectRef idx="2">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5" name="Left-Right Arrow 14"/>
          <p:cNvSpPr/>
          <p:nvPr/>
        </p:nvSpPr>
        <p:spPr>
          <a:xfrm rot="8596229">
            <a:off x="3686007" y="4296569"/>
            <a:ext cx="1141730" cy="291465"/>
          </a:xfrm>
          <a:prstGeom prst="leftRightArrow">
            <a:avLst/>
          </a:prstGeom>
        </p:spPr>
        <p:style>
          <a:lnRef idx="0">
            <a:schemeClr val="accent5"/>
          </a:lnRef>
          <a:fillRef idx="3">
            <a:schemeClr val="accent5"/>
          </a:fillRef>
          <a:effectRef idx="3">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6" name="Text Box 26"/>
          <p:cNvSpPr txBox="1"/>
          <p:nvPr/>
        </p:nvSpPr>
        <p:spPr>
          <a:xfrm>
            <a:off x="3760112" y="4980035"/>
            <a:ext cx="1133475"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300" b="1">
                <a:effectLst/>
                <a:latin typeface="Times New Roman" panose="02020603050405020304" pitchFamily="18" charset="0"/>
                <a:ea typeface="Calibri" panose="020F0502020204030204" pitchFamily="34" charset="0"/>
                <a:cs typeface="Times New Roman" panose="02020603050405020304" pitchFamily="18" charset="0"/>
              </a:rPr>
              <a:t>Cơ sở dữ liệu</a:t>
            </a:r>
            <a:endParaRPr lang="en-GB" sz="13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 name="Text Box 28"/>
          <p:cNvSpPr txBox="1"/>
          <p:nvPr/>
        </p:nvSpPr>
        <p:spPr>
          <a:xfrm>
            <a:off x="6656910" y="5360592"/>
            <a:ext cx="751205"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300" b="1" dirty="0">
                <a:effectLst/>
                <a:latin typeface="Times New Roman" panose="02020603050405020304" pitchFamily="18" charset="0"/>
                <a:ea typeface="Calibri" panose="020F0502020204030204" pitchFamily="34" charset="0"/>
                <a:cs typeface="Times New Roman" panose="02020603050405020304" pitchFamily="18" charset="0"/>
              </a:rPr>
              <a:t>Giáo vụ</a:t>
            </a:r>
            <a:endParaRPr lang="en-GB" sz="13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3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 name="Text Box 29"/>
          <p:cNvSpPr txBox="1"/>
          <p:nvPr/>
        </p:nvSpPr>
        <p:spPr>
          <a:xfrm>
            <a:off x="6533541" y="2998835"/>
            <a:ext cx="962025"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300" b="1" dirty="0">
                <a:effectLst/>
                <a:latin typeface="Times New Roman" panose="02020603050405020304" pitchFamily="18" charset="0"/>
                <a:ea typeface="Calibri" panose="020F0502020204030204" pitchFamily="34" charset="0"/>
                <a:cs typeface="Times New Roman" panose="02020603050405020304" pitchFamily="18" charset="0"/>
              </a:rPr>
              <a:t>Giảng viên</a:t>
            </a:r>
            <a:endParaRPr lang="en-GB"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10">
            <p14:nvContentPartPr>
              <p14:cNvPr id="20" name="Ink 19"/>
              <p14:cNvContentPartPr/>
              <p14:nvPr/>
            </p14:nvContentPartPr>
            <p14:xfrm>
              <a:off x="8071560" y="3640320"/>
              <a:ext cx="360" cy="360"/>
            </p14:xfrm>
          </p:contentPart>
        </mc:Choice>
        <mc:Fallback xmlns="">
          <p:pic>
            <p:nvPicPr>
              <p:cNvPr id="20" name="Ink 19"/>
              <p:cNvPicPr/>
              <p:nvPr/>
            </p:nvPicPr>
            <p:blipFill>
              <a:blip r:embed="rId11"/>
              <a:stretch>
                <a:fillRect/>
              </a:stretch>
            </p:blipFill>
            <p:spPr>
              <a:xfrm>
                <a:off x="8062200" y="3630960"/>
                <a:ext cx="19080" cy="19080"/>
              </a:xfrm>
              <a:prstGeom prst="rect">
                <a:avLst/>
              </a:prstGeom>
            </p:spPr>
          </p:pic>
        </mc:Fallback>
      </mc:AlternateContent>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6"/>
                                        </p:tgtEl>
                                      </p:cBhvr>
                                    </p:animEffect>
                                    <p:animScale>
                                      <p:cBhvr>
                                        <p:cTn id="10" dur="250" autoRev="1" fill="hold"/>
                                        <p:tgtEl>
                                          <p:spTgt spid="6"/>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15"/>
                                        </p:tgtEl>
                                      </p:cBhvr>
                                    </p:animEffect>
                                    <p:animScale>
                                      <p:cBhvr>
                                        <p:cTn id="18" dur="250" autoRev="1" fill="hold"/>
                                        <p:tgtEl>
                                          <p:spTgt spid="15"/>
                                        </p:tgtEl>
                                      </p:cBhvr>
                                      <p:by x="105000" y="105000"/>
                                    </p:animScale>
                                  </p:childTnLst>
                                </p:cTn>
                              </p:par>
                              <p:par>
                                <p:cTn id="19" presetID="26" presetClass="emph" presetSubtype="0" fill="hold" nodeType="withEffect">
                                  <p:stCondLst>
                                    <p:cond delay="0"/>
                                  </p:stCondLst>
                                  <p:childTnLst>
                                    <p:animEffect transition="out" filter="fade">
                                      <p:cBhvr>
                                        <p:cTn id="20" dur="500" tmFilter="0, 0; .2, .5; .8, .5; 1, 0"/>
                                        <p:tgtEl>
                                          <p:spTgt spid="8"/>
                                        </p:tgtEl>
                                      </p:cBhvr>
                                    </p:animEffect>
                                    <p:animScale>
                                      <p:cBhvr>
                                        <p:cTn id="21" dur="250" autoRev="1" fill="hold"/>
                                        <p:tgtEl>
                                          <p:spTgt spid="8"/>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16"/>
                                        </p:tgtEl>
                                      </p:cBhvr>
                                    </p:animEffect>
                                    <p:animScale>
                                      <p:cBhvr>
                                        <p:cTn id="24" dur="250" autoRev="1" fill="hold"/>
                                        <p:tgtEl>
                                          <p:spTgt spid="16"/>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nodeType="clickEffect">
                                  <p:stCondLst>
                                    <p:cond delay="0"/>
                                  </p:stCondLst>
                                  <p:childTnLst>
                                    <p:animEffect transition="out" filter="fade">
                                      <p:cBhvr>
                                        <p:cTn id="28" dur="500" tmFilter="0, 0; .2, .5; .8, .5; 1, 0"/>
                                        <p:tgtEl>
                                          <p:spTgt spid="10"/>
                                        </p:tgtEl>
                                      </p:cBhvr>
                                    </p:animEffect>
                                    <p:animScale>
                                      <p:cBhvr>
                                        <p:cTn id="29" dur="250" autoRev="1" fill="hold"/>
                                        <p:tgtEl>
                                          <p:spTgt spid="10"/>
                                        </p:tgtEl>
                                      </p:cBhvr>
                                      <p:by x="105000" y="105000"/>
                                    </p:animScale>
                                  </p:childTnLst>
                                </p:cTn>
                              </p:par>
                              <p:par>
                                <p:cTn id="30" presetID="26" presetClass="emph" presetSubtype="0" fill="hold" grpId="0" nodeType="withEffect">
                                  <p:stCondLst>
                                    <p:cond delay="0"/>
                                  </p:stCondLst>
                                  <p:childTnLst>
                                    <p:animEffect transition="out" filter="fade">
                                      <p:cBhvr>
                                        <p:cTn id="31" dur="500" tmFilter="0, 0; .2, .5; .8, .5; 1, 0"/>
                                        <p:tgtEl>
                                          <p:spTgt spid="18"/>
                                        </p:tgtEl>
                                      </p:cBhvr>
                                    </p:animEffect>
                                    <p:animScale>
                                      <p:cBhvr>
                                        <p:cTn id="32" dur="250" autoRev="1" fill="hold"/>
                                        <p:tgtEl>
                                          <p:spTgt spid="18"/>
                                        </p:tgtEl>
                                      </p:cBhvr>
                                      <p:by x="105000" y="105000"/>
                                    </p:animScale>
                                  </p:childTnLst>
                                </p:cTn>
                              </p:par>
                              <p:par>
                                <p:cTn id="33" presetID="26" presetClass="emph" presetSubtype="0" fill="hold" grpId="0" nodeType="withEffect">
                                  <p:stCondLst>
                                    <p:cond delay="0"/>
                                  </p:stCondLst>
                                  <p:childTnLst>
                                    <p:animEffect transition="out" filter="fade">
                                      <p:cBhvr>
                                        <p:cTn id="34" dur="500" tmFilter="0, 0; .2, .5; .8, .5; 1, 0"/>
                                        <p:tgtEl>
                                          <p:spTgt spid="14"/>
                                        </p:tgtEl>
                                      </p:cBhvr>
                                    </p:animEffect>
                                    <p:animScale>
                                      <p:cBhvr>
                                        <p:cTn id="35" dur="250" autoRev="1" fill="hold"/>
                                        <p:tgtEl>
                                          <p:spTgt spid="14"/>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26" presetClass="emph" presetSubtype="0" fill="hold" nodeType="clickEffect">
                                  <p:stCondLst>
                                    <p:cond delay="0"/>
                                  </p:stCondLst>
                                  <p:childTnLst>
                                    <p:animEffect transition="out" filter="fade">
                                      <p:cBhvr>
                                        <p:cTn id="39" dur="500" tmFilter="0, 0; .2, .5; .8, .5; 1, 0"/>
                                        <p:tgtEl>
                                          <p:spTgt spid="11"/>
                                        </p:tgtEl>
                                      </p:cBhvr>
                                    </p:animEffect>
                                    <p:animScale>
                                      <p:cBhvr>
                                        <p:cTn id="40" dur="250" autoRev="1" fill="hold"/>
                                        <p:tgtEl>
                                          <p:spTgt spid="11"/>
                                        </p:tgtEl>
                                      </p:cBhvr>
                                      <p:by x="105000" y="105000"/>
                                    </p:animScale>
                                  </p:childTnLst>
                                </p:cTn>
                              </p:par>
                              <p:par>
                                <p:cTn id="41" presetID="26" presetClass="emph" presetSubtype="0" fill="hold" grpId="0" nodeType="withEffect">
                                  <p:stCondLst>
                                    <p:cond delay="0"/>
                                  </p:stCondLst>
                                  <p:childTnLst>
                                    <p:animEffect transition="out" filter="fade">
                                      <p:cBhvr>
                                        <p:cTn id="42" dur="500" tmFilter="0, 0; .2, .5; .8, .5; 1, 0"/>
                                        <p:tgtEl>
                                          <p:spTgt spid="13"/>
                                        </p:tgtEl>
                                      </p:cBhvr>
                                    </p:animEffect>
                                    <p:animScale>
                                      <p:cBhvr>
                                        <p:cTn id="43" dur="250" autoRev="1" fill="hold"/>
                                        <p:tgtEl>
                                          <p:spTgt spid="13"/>
                                        </p:tgtEl>
                                      </p:cBhvr>
                                      <p:by x="105000" y="105000"/>
                                    </p:animScale>
                                  </p:childTnLst>
                                </p:cTn>
                              </p:par>
                              <p:par>
                                <p:cTn id="44" presetID="26" presetClass="emph" presetSubtype="0" fill="hold" grpId="0" nodeType="withEffect">
                                  <p:stCondLst>
                                    <p:cond delay="0"/>
                                  </p:stCondLst>
                                  <p:childTnLst>
                                    <p:animEffect transition="out" filter="fade">
                                      <p:cBhvr>
                                        <p:cTn id="45" dur="500" tmFilter="0, 0; .2, .5; .8, .5; 1, 0"/>
                                        <p:tgtEl>
                                          <p:spTgt spid="17"/>
                                        </p:tgtEl>
                                      </p:cBhvr>
                                    </p:animEffect>
                                    <p:animScale>
                                      <p:cBhvr>
                                        <p:cTn id="46" dur="250" autoRev="1" fill="hold"/>
                                        <p:tgtEl>
                                          <p:spTgt spid="17"/>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anim calcmode="lin" valueType="num">
                                      <p:cBhvr additive="base">
                                        <p:cTn id="51"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P spid="14" grpId="0" animBg="1"/>
      <p:bldP spid="15" grpId="0" animBg="1"/>
      <p:bldP spid="16" grpId="0" animBg="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458200" y="1"/>
            <a:ext cx="685799" cy="685799"/>
          </a:xfrm>
          <a:prstGeom prst="rect">
            <a:avLst/>
          </a:prstGeom>
        </p:spPr>
      </p:pic>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3200" b="1" dirty="0">
                <a:solidFill>
                  <a:prstClr val="white"/>
                </a:solidFill>
                <a:latin typeface="Verdana" panose="020B0604030504040204" pitchFamily="34" charset="0"/>
                <a:ea typeface="Verdana" panose="020B0604030504040204" pitchFamily="34" charset="0"/>
                <a:cs typeface="Verdana" panose="020B0604030504040204" pitchFamily="34" charset="0"/>
              </a:rPr>
              <a:t>Nội dung đề tài </a:t>
            </a:r>
            <a:endParaRPr lang="en-US" sz="3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1523999" y="685800"/>
            <a:ext cx="7620001" cy="5715000"/>
          </a:xfrm>
          <a:prstGeom prst="rect">
            <a:avLst/>
          </a:prstGeom>
          <a:noFill/>
        </p:spPr>
        <p:txBody>
          <a:bodyPr wrap="square" rtlCol="0">
            <a:normAutofit/>
          </a:bodyPr>
          <a:lstStyle/>
          <a:p>
            <a:pPr>
              <a:lnSpc>
                <a:spcPct val="150000"/>
              </a:lnSpc>
            </a:pPr>
            <a:r>
              <a:rPr lang="en-US" sz="2800" b="1" dirty="0" smtClean="0">
                <a:solidFill>
                  <a:prstClr val="black">
                    <a:lumMod val="50000"/>
                    <a:lumOff val="50000"/>
                  </a:prstClr>
                </a:solidFill>
                <a:latin typeface="Verdana" panose="020B0604030504040204" pitchFamily="34" charset="0"/>
                <a:ea typeface="Verdana" panose="020B0604030504040204" pitchFamily="34" charset="0"/>
                <a:cs typeface="Verdana" panose="020B0604030504040204" pitchFamily="34" charset="0"/>
              </a:rPr>
              <a:t>Xây dựng Website quản lý lịch thực hành</a:t>
            </a:r>
          </a:p>
          <a:p>
            <a:pPr marL="442913" indent="-442913">
              <a:lnSpc>
                <a:spcPct val="150000"/>
              </a:lnSpc>
              <a:buFont typeface="Wingdings" panose="05000000000000000000" pitchFamily="2" charset="2"/>
              <a:buChar char="v"/>
              <a:tabLst>
                <a:tab pos="442913" algn="l"/>
              </a:tabLst>
            </a:pPr>
            <a:r>
              <a:rPr kumimoji="1" lang="en-US" sz="2000" kern="0" dirty="0" smtClean="0">
                <a:latin typeface="Verdana" panose="020B0604030504040204" pitchFamily="34" charset="0"/>
                <a:ea typeface="Verdana" panose="020B0604030504040204" pitchFamily="34" charset="0"/>
                <a:cs typeface="Verdana" panose="020B0604030504040204" pitchFamily="34" charset="0"/>
              </a:rPr>
              <a:t>Nhiều truy cập vào hệ thống</a:t>
            </a:r>
          </a:p>
          <a:p>
            <a:pPr marL="442913" indent="-442913">
              <a:lnSpc>
                <a:spcPct val="150000"/>
              </a:lnSpc>
              <a:buFont typeface="Wingdings" panose="05000000000000000000" pitchFamily="2" charset="2"/>
              <a:buChar char="v"/>
              <a:tabLst>
                <a:tab pos="442913" algn="l"/>
              </a:tabLst>
            </a:pPr>
            <a:r>
              <a:rPr kumimoji="1" lang="en-US" sz="2000" kern="0" dirty="0" smtClean="0">
                <a:latin typeface="Verdana" panose="020B0604030504040204" pitchFamily="34" charset="0"/>
                <a:ea typeface="Verdana" panose="020B0604030504040204" pitchFamily="34" charset="0"/>
                <a:cs typeface="Verdana" panose="020B0604030504040204" pitchFamily="34" charset="0"/>
              </a:rPr>
              <a:t>Thông tin cập nhật liên tục</a:t>
            </a:r>
          </a:p>
          <a:p>
            <a:pPr marL="442913" indent="-442913">
              <a:lnSpc>
                <a:spcPct val="150000"/>
              </a:lnSpc>
              <a:buFont typeface="Wingdings" panose="05000000000000000000" pitchFamily="2" charset="2"/>
              <a:buChar char="v"/>
              <a:tabLst>
                <a:tab pos="442913" algn="l"/>
              </a:tabLst>
            </a:pPr>
            <a:r>
              <a:rPr kumimoji="1" lang="en-US" sz="2000" kern="0" dirty="0" smtClean="0">
                <a:latin typeface="Verdana" panose="020B0604030504040204" pitchFamily="34" charset="0"/>
                <a:ea typeface="Verdana" panose="020B0604030504040204" pitchFamily="34" charset="0"/>
                <a:cs typeface="Verdana" panose="020B0604030504040204" pitchFamily="34" charset="0"/>
              </a:rPr>
              <a:t>Lưu thông tin trên hệ thống</a:t>
            </a:r>
          </a:p>
          <a:p>
            <a:endParaRPr lang="en-US" sz="2400" b="1" dirty="0" smtClean="0">
              <a:solidFill>
                <a:prstClr val="black">
                  <a:lumMod val="50000"/>
                  <a:lumOff val="50000"/>
                </a:prstClr>
              </a:solidFill>
            </a:endParaRPr>
          </a:p>
          <a:p>
            <a:endParaRPr lang="en-US" sz="2400" b="1" dirty="0" smtClean="0">
              <a:solidFill>
                <a:prstClr val="black">
                  <a:lumMod val="50000"/>
                  <a:lumOff val="50000"/>
                </a:prstClr>
              </a:solidFill>
            </a:endParaRPr>
          </a:p>
          <a:p>
            <a:endParaRPr lang="en-US" sz="2400" b="1" dirty="0" smtClean="0">
              <a:solidFill>
                <a:prstClr val="black">
                  <a:lumMod val="50000"/>
                  <a:lumOff val="50000"/>
                </a:prstClr>
              </a:solidFill>
            </a:endParaRPr>
          </a:p>
          <a:p>
            <a:endParaRPr lang="en-US" sz="2200" dirty="0" smtClean="0"/>
          </a:p>
          <a:p>
            <a:endParaRPr lang="en-US" sz="2200" dirty="0" smtClean="0">
              <a:solidFill>
                <a:srgbClr val="2C99FC"/>
              </a:solidFill>
            </a:endParaRPr>
          </a:p>
          <a:p>
            <a:endParaRPr lang="en-US" sz="2200" dirty="0" smtClean="0">
              <a:solidFill>
                <a:srgbClr val="2C99FC"/>
              </a:solidFill>
            </a:endParaRPr>
          </a:p>
          <a:p>
            <a:endParaRPr lang="en-US" sz="2200" dirty="0" smtClean="0">
              <a:solidFill>
                <a:srgbClr val="2C99FC"/>
              </a:solidFill>
            </a:endParaRPr>
          </a:p>
          <a:p>
            <a:endParaRPr lang="en-US" sz="1000" dirty="0" smtClean="0">
              <a:latin typeface="Courier New" pitchFamily="49" charset="0"/>
              <a:ea typeface="Calibri" pitchFamily="34" charset="0"/>
              <a:cs typeface="Courier New" pitchFamily="49" charset="0"/>
            </a:endParaRPr>
          </a:p>
          <a:p>
            <a:pPr lvl="0" eaLnBrk="0" fontAlgn="base" hangingPunct="0">
              <a:spcBef>
                <a:spcPct val="0"/>
              </a:spcBef>
              <a:spcAft>
                <a:spcPct val="0"/>
              </a:spcAft>
            </a:pPr>
            <a:endParaRPr lang="en-US" sz="1000" dirty="0" smtClean="0">
              <a:solidFill>
                <a:srgbClr val="2C99FC"/>
              </a:solidFill>
              <a:latin typeface="Courier New" pitchFamily="49" charset="0"/>
              <a:cs typeface="Courier New" pitchFamily="49" charset="0"/>
            </a:endParaRPr>
          </a:p>
          <a:p>
            <a:pPr lvl="0" eaLnBrk="0" fontAlgn="base" hangingPunct="0">
              <a:spcBef>
                <a:spcPct val="0"/>
              </a:spcBef>
              <a:spcAft>
                <a:spcPct val="0"/>
              </a:spcAft>
            </a:pPr>
            <a:endParaRPr lang="en-US" sz="1000" dirty="0" smtClean="0">
              <a:solidFill>
                <a:srgbClr val="2C99FC"/>
              </a:solidFill>
              <a:latin typeface="Courier New" pitchFamily="49" charset="0"/>
              <a:cs typeface="Courier New" pitchFamily="49" charset="0"/>
            </a:endParaRPr>
          </a:p>
          <a:p>
            <a:pPr lvl="0" eaLnBrk="0" fontAlgn="base" hangingPunct="0">
              <a:spcBef>
                <a:spcPct val="0"/>
              </a:spcBef>
              <a:spcAft>
                <a:spcPct val="0"/>
              </a:spcAft>
            </a:pPr>
            <a:endParaRPr lang="en-US" sz="1000" dirty="0" smtClean="0">
              <a:solidFill>
                <a:srgbClr val="2C99FC"/>
              </a:solidFill>
            </a:endParaRPr>
          </a:p>
          <a:p>
            <a:endParaRPr lang="en-US" sz="1900" dirty="0" smtClean="0">
              <a:solidFill>
                <a:srgbClr val="2C99FC"/>
              </a:solidFill>
            </a:endParaRPr>
          </a:p>
          <a:p>
            <a:endParaRPr lang="en-US" dirty="0">
              <a:solidFill>
                <a:prstClr val="black"/>
              </a:solidFill>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9415" y="4114800"/>
            <a:ext cx="1316182" cy="1316182"/>
          </a:xfrm>
          <a:prstGeom prst="rect">
            <a:avLst/>
          </a:prstGeom>
        </p:spPr>
      </p:pic>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4691429" y="4183600"/>
            <a:ext cx="1561368" cy="1281624"/>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13618" y="4139631"/>
            <a:ext cx="1369561" cy="1369561"/>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1" end="1"/>
                                            </p:txEl>
                                          </p:spTgt>
                                        </p:tgtEl>
                                      </p:cBhvr>
                                    </p:animEffect>
                                    <p:animScale>
                                      <p:cBhvr>
                                        <p:cTn id="7" dur="250" autoRev="1" fill="hold"/>
                                        <p:tgtEl>
                                          <p:spTgt spid="3">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6"/>
                                        </p:tgtEl>
                                      </p:cBhvr>
                                    </p:animEffect>
                                    <p:animScale>
                                      <p:cBhvr>
                                        <p:cTn id="10" dur="250" autoRev="1" fill="hold"/>
                                        <p:tgtEl>
                                          <p:spTgt spid="6"/>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7" presetClass="emph" presetSubtype="0" fill="remove" nodeType="clickEffect">
                                  <p:stCondLst>
                                    <p:cond delay="0"/>
                                  </p:stCondLst>
                                  <p:childTnLst>
                                    <p:animClr clrSpc="rgb" dir="cw">
                                      <p:cBhvr override="childStyle">
                                        <p:cTn id="14" dur="250" autoRev="1" fill="remove"/>
                                        <p:tgtEl>
                                          <p:spTgt spid="3">
                                            <p:txEl>
                                              <p:pRg st="2" end="2"/>
                                            </p:txEl>
                                          </p:spTgt>
                                        </p:tgtEl>
                                        <p:attrNameLst>
                                          <p:attrName>style.color</p:attrName>
                                        </p:attrNameLst>
                                      </p:cBhvr>
                                      <p:to>
                                        <a:schemeClr val="bg1"/>
                                      </p:to>
                                    </p:animClr>
                                    <p:animClr clrSpc="rgb" dir="cw">
                                      <p:cBhvr>
                                        <p:cTn id="15" dur="250" autoRev="1" fill="remove"/>
                                        <p:tgtEl>
                                          <p:spTgt spid="3">
                                            <p:txEl>
                                              <p:pRg st="2" end="2"/>
                                            </p:txEl>
                                          </p:spTgt>
                                        </p:tgtEl>
                                        <p:attrNameLst>
                                          <p:attrName>fillcolor</p:attrName>
                                        </p:attrNameLst>
                                      </p:cBhvr>
                                      <p:to>
                                        <a:schemeClr val="bg1"/>
                                      </p:to>
                                    </p:animClr>
                                    <p:set>
                                      <p:cBhvr>
                                        <p:cTn id="16" dur="250" autoRev="1" fill="remove"/>
                                        <p:tgtEl>
                                          <p:spTgt spid="3">
                                            <p:txEl>
                                              <p:pRg st="2" end="2"/>
                                            </p:txEl>
                                          </p:spTgt>
                                        </p:tgtEl>
                                        <p:attrNameLst>
                                          <p:attrName>fill.type</p:attrName>
                                        </p:attrNameLst>
                                      </p:cBhvr>
                                      <p:to>
                                        <p:strVal val="solid"/>
                                      </p:to>
                                    </p:set>
                                    <p:set>
                                      <p:cBhvr>
                                        <p:cTn id="17" dur="250" autoRev="1" fill="remove"/>
                                        <p:tgtEl>
                                          <p:spTgt spid="3">
                                            <p:txEl>
                                              <p:pRg st="2" end="2"/>
                                            </p:txEl>
                                          </p:spTgt>
                                        </p:tgtEl>
                                        <p:attrNameLst>
                                          <p:attrName>fill.on</p:attrName>
                                        </p:attrNameLst>
                                      </p:cBhvr>
                                      <p:to>
                                        <p:strVal val="true"/>
                                      </p:to>
                                    </p:set>
                                  </p:childTnLst>
                                </p:cTn>
                              </p:par>
                              <p:par>
                                <p:cTn id="18" presetID="26" presetClass="emph" presetSubtype="0" fill="hold" nodeType="withEffect">
                                  <p:stCondLst>
                                    <p:cond delay="0"/>
                                  </p:stCondLst>
                                  <p:childTnLst>
                                    <p:animEffect transition="out" filter="fade">
                                      <p:cBhvr>
                                        <p:cTn id="19" dur="500" tmFilter="0, 0; .2, .5; .8, .5; 1, 0"/>
                                        <p:tgtEl>
                                          <p:spTgt spid="7"/>
                                        </p:tgtEl>
                                      </p:cBhvr>
                                    </p:animEffect>
                                    <p:animScale>
                                      <p:cBhvr>
                                        <p:cTn id="20" dur="250" autoRev="1" fill="hold"/>
                                        <p:tgtEl>
                                          <p:spTgt spid="7"/>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3">
                                            <p:txEl>
                                              <p:pRg st="3" end="3"/>
                                            </p:txEl>
                                          </p:spTgt>
                                        </p:tgtEl>
                                      </p:cBhvr>
                                    </p:animEffect>
                                    <p:animScale>
                                      <p:cBhvr>
                                        <p:cTn id="25" dur="250" autoRev="1" fill="hold"/>
                                        <p:tgtEl>
                                          <p:spTgt spid="3">
                                            <p:txEl>
                                              <p:pRg st="3" end="3"/>
                                            </p:txEl>
                                          </p:spTgt>
                                        </p:tgtEl>
                                      </p:cBhvr>
                                      <p:by x="105000" y="105000"/>
                                    </p:animScale>
                                  </p:childTnLst>
                                </p:cTn>
                              </p:par>
                              <p:par>
                                <p:cTn id="26" presetID="26" presetClass="emph" presetSubtype="0" fill="hold" nodeType="withEffect">
                                  <p:stCondLst>
                                    <p:cond delay="0"/>
                                  </p:stCondLst>
                                  <p:childTnLst>
                                    <p:animEffect transition="out" filter="fade">
                                      <p:cBhvr>
                                        <p:cTn id="27" dur="500" tmFilter="0, 0; .2, .5; .8, .5; 1, 0"/>
                                        <p:tgtEl>
                                          <p:spTgt spid="8"/>
                                        </p:tgtEl>
                                      </p:cBhvr>
                                    </p:animEffect>
                                    <p:animScale>
                                      <p:cBhvr>
                                        <p:cTn id="28"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3200" b="1" dirty="0" smtClean="0">
                <a:solidFill>
                  <a:prstClr val="white"/>
                </a:solidFill>
                <a:latin typeface="Verdana" panose="020B0604030504040204" pitchFamily="34" charset="0"/>
                <a:ea typeface="Verdana" panose="020B0604030504040204" pitchFamily="34" charset="0"/>
                <a:cs typeface="Verdana" panose="020B0604030504040204" pitchFamily="34" charset="0"/>
              </a:rPr>
              <a:t>Chức năng chính</a:t>
            </a:r>
            <a:endParaRPr lang="en-US" sz="3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1523999" y="685800"/>
            <a:ext cx="7620001" cy="5715000"/>
          </a:xfrm>
          <a:prstGeom prst="rect">
            <a:avLst/>
          </a:prstGeom>
          <a:noFill/>
        </p:spPr>
        <p:txBody>
          <a:bodyPr wrap="square" rtlCol="0">
            <a:normAutofit/>
          </a:bodyPr>
          <a:lstStyle/>
          <a:p>
            <a:pPr>
              <a:lnSpc>
                <a:spcPct val="150000"/>
              </a:lnSpc>
            </a:pPr>
            <a:r>
              <a:rPr lang="en-US" sz="2400" b="1" dirty="0" smtClean="0">
                <a:solidFill>
                  <a:prstClr val="black">
                    <a:lumMod val="50000"/>
                    <a:lumOff val="50000"/>
                  </a:prstClr>
                </a:solidFill>
                <a:latin typeface="Verdana" panose="020B0604030504040204" pitchFamily="34" charset="0"/>
                <a:ea typeface="Verdana" panose="020B0604030504040204" pitchFamily="34" charset="0"/>
                <a:cs typeface="Verdana" panose="020B0604030504040204" pitchFamily="34" charset="0"/>
              </a:rPr>
              <a:t>Quản lý lịch thực hành của giảng viên</a:t>
            </a:r>
            <a:endParaRPr lang="en-US" sz="2400" b="1" dirty="0">
              <a:solidFill>
                <a:prstClr val="black">
                  <a:lumMod val="50000"/>
                  <a:lumOff val="50000"/>
                </a:prstClr>
              </a:solidFill>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300" dirty="0" smtClean="0">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905000" y="2214562"/>
            <a:ext cx="1295400" cy="1295400"/>
          </a:xfrm>
          <a:prstGeom prst="rect">
            <a:avLst/>
          </a:prstGeom>
        </p:spPr>
      </p:pic>
      <p:pic>
        <p:nvPicPr>
          <p:cNvPr id="10" name="Picture 9"/>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069554" y="2057399"/>
            <a:ext cx="1609726" cy="1609726"/>
          </a:xfrm>
          <a:prstGeom prst="rect">
            <a:avLst/>
          </a:prstGeom>
        </p:spPr>
      </p:pic>
      <p:sp>
        <p:nvSpPr>
          <p:cNvPr id="11" name="Text Box 22"/>
          <p:cNvSpPr txBox="1"/>
          <p:nvPr/>
        </p:nvSpPr>
        <p:spPr>
          <a:xfrm>
            <a:off x="1901825" y="3667125"/>
            <a:ext cx="1298575"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300" b="1" dirty="0" smtClean="0">
                <a:latin typeface="Times New Roman" panose="02020603050405020304" pitchFamily="18" charset="0"/>
                <a:ea typeface="Calibri" panose="020F0502020204030204" pitchFamily="34" charset="0"/>
                <a:cs typeface="Times New Roman" panose="02020603050405020304" pitchFamily="18" charset="0"/>
              </a:rPr>
              <a:t>Thời khóa biểu</a:t>
            </a:r>
            <a:endParaRPr lang="en-GB"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ext Box 22"/>
          <p:cNvSpPr txBox="1"/>
          <p:nvPr/>
        </p:nvSpPr>
        <p:spPr>
          <a:xfrm>
            <a:off x="4002879" y="3667124"/>
            <a:ext cx="1520826" cy="67627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300" b="1" dirty="0" smtClean="0">
                <a:latin typeface="Times New Roman" panose="02020603050405020304" pitchFamily="18" charset="0"/>
                <a:ea typeface="Calibri" panose="020F0502020204030204" pitchFamily="34" charset="0"/>
                <a:cs typeface="Times New Roman" panose="02020603050405020304" pitchFamily="18" charset="0"/>
              </a:rPr>
              <a:t>Thời khóa biểu khoa CNTT</a:t>
            </a:r>
          </a:p>
          <a:p>
            <a:pPr>
              <a:lnSpc>
                <a:spcPct val="107000"/>
              </a:lnSpc>
              <a:spcAft>
                <a:spcPts val="800"/>
              </a:spcAft>
            </a:pPr>
            <a:endParaRPr lang="en-GB"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3" name="Picture 12"/>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6746080" y="2214562"/>
            <a:ext cx="1499162" cy="1595438"/>
          </a:xfrm>
          <a:prstGeom prst="rect">
            <a:avLst/>
          </a:prstGeom>
        </p:spPr>
      </p:pic>
      <p:sp>
        <p:nvSpPr>
          <p:cNvPr id="14" name="Text Box 22"/>
          <p:cNvSpPr txBox="1"/>
          <p:nvPr/>
        </p:nvSpPr>
        <p:spPr>
          <a:xfrm>
            <a:off x="6580980" y="3633786"/>
            <a:ext cx="1993900" cy="67627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300" b="1" dirty="0" smtClean="0">
                <a:latin typeface="Times New Roman" panose="02020603050405020304" pitchFamily="18" charset="0"/>
                <a:ea typeface="Calibri" panose="020F0502020204030204" pitchFamily="34" charset="0"/>
                <a:cs typeface="Times New Roman" panose="02020603050405020304" pitchFamily="18" charset="0"/>
              </a:rPr>
              <a:t>Thời khóa biểu thực hành</a:t>
            </a:r>
          </a:p>
          <a:p>
            <a:pPr>
              <a:lnSpc>
                <a:spcPct val="107000"/>
              </a:lnSpc>
              <a:spcAft>
                <a:spcPts val="800"/>
              </a:spcAft>
            </a:pPr>
            <a:endParaRPr lang="en-GB"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5" name="Picture 14"/>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rot="19293413">
            <a:off x="3376904" y="2716599"/>
            <a:ext cx="682811" cy="591363"/>
          </a:xfrm>
          <a:prstGeom prst="rect">
            <a:avLst/>
          </a:prstGeom>
        </p:spPr>
      </p:pic>
      <p:pic>
        <p:nvPicPr>
          <p:cNvPr id="16" name="Picture 15"/>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rot="19293413">
            <a:off x="5900011" y="2721360"/>
            <a:ext cx="682811" cy="591363"/>
          </a:xfrm>
          <a:prstGeom prst="rect">
            <a:avLst/>
          </a:prstGeom>
        </p:spPr>
      </p:pic>
      <p:pic>
        <p:nvPicPr>
          <p:cNvPr id="17" name="Picture 16"/>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8458200" y="0"/>
            <a:ext cx="657226" cy="657226"/>
          </a:xfrm>
          <a:prstGeom prst="rect">
            <a:avLst/>
          </a:prstGeom>
        </p:spPr>
      </p:pic>
    </p:spTree>
    <p:extLst>
      <p:ext uri="{BB962C8B-B14F-4D97-AF65-F5344CB8AC3E}">
        <p14:creationId xmlns:p14="http://schemas.microsoft.com/office/powerpoint/2010/main" val="61671695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1"/>
                                        </p:tgtEl>
                                      </p:cBhvr>
                                    </p:animEffect>
                                    <p:animScale>
                                      <p:cBhvr>
                                        <p:cTn id="10" dur="250" autoRev="1" fill="hold"/>
                                        <p:tgtEl>
                                          <p:spTgt spid="11"/>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10"/>
                                        </p:tgtEl>
                                      </p:cBhvr>
                                    </p:animEffect>
                                    <p:animScale>
                                      <p:cBhvr>
                                        <p:cTn id="15" dur="250" autoRev="1" fill="hold"/>
                                        <p:tgtEl>
                                          <p:spTgt spid="10"/>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12"/>
                                        </p:tgtEl>
                                      </p:cBhvr>
                                    </p:animEffect>
                                    <p:animScale>
                                      <p:cBhvr>
                                        <p:cTn id="18" dur="250" autoRev="1" fill="hold"/>
                                        <p:tgtEl>
                                          <p:spTgt spid="12"/>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nodeType="clickEffect">
                                  <p:stCondLst>
                                    <p:cond delay="0"/>
                                  </p:stCondLst>
                                  <p:childTnLst>
                                    <p:animEffect transition="out" filter="fade">
                                      <p:cBhvr>
                                        <p:cTn id="22" dur="500" tmFilter="0, 0; .2, .5; .8, .5; 1, 0"/>
                                        <p:tgtEl>
                                          <p:spTgt spid="13"/>
                                        </p:tgtEl>
                                      </p:cBhvr>
                                    </p:animEffect>
                                    <p:animScale>
                                      <p:cBhvr>
                                        <p:cTn id="23" dur="250" autoRev="1" fill="hold"/>
                                        <p:tgtEl>
                                          <p:spTgt spid="13"/>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14"/>
                                        </p:tgtEl>
                                      </p:cBhvr>
                                    </p:animEffect>
                                    <p:animScale>
                                      <p:cBhvr>
                                        <p:cTn id="26"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3200" b="1" dirty="0" smtClean="0">
                <a:solidFill>
                  <a:prstClr val="white"/>
                </a:solidFill>
                <a:latin typeface="Verdana" panose="020B0604030504040204" pitchFamily="34" charset="0"/>
                <a:ea typeface="Verdana" panose="020B0604030504040204" pitchFamily="34" charset="0"/>
                <a:cs typeface="Verdana" panose="020B0604030504040204" pitchFamily="34" charset="0"/>
              </a:rPr>
              <a:t>Chức năng chính</a:t>
            </a:r>
            <a:endParaRPr lang="en-US" sz="3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1523999" y="685800"/>
            <a:ext cx="7620001" cy="5715000"/>
          </a:xfrm>
          <a:prstGeom prst="rect">
            <a:avLst/>
          </a:prstGeom>
          <a:noFill/>
        </p:spPr>
        <p:txBody>
          <a:bodyPr wrap="square" rtlCol="0">
            <a:normAutofit/>
          </a:bodyPr>
          <a:lstStyle/>
          <a:p>
            <a:pPr>
              <a:lnSpc>
                <a:spcPct val="150000"/>
              </a:lnSpc>
            </a:pPr>
            <a:r>
              <a:rPr lang="en-US" sz="2400" b="1" dirty="0" smtClean="0">
                <a:solidFill>
                  <a:prstClr val="black">
                    <a:lumMod val="50000"/>
                    <a:lumOff val="50000"/>
                  </a:prstClr>
                </a:solidFill>
                <a:latin typeface="Verdana" panose="020B0604030504040204" pitchFamily="34" charset="0"/>
                <a:ea typeface="Verdana" panose="020B0604030504040204" pitchFamily="34" charset="0"/>
                <a:cs typeface="Verdana" panose="020B0604030504040204" pitchFamily="34" charset="0"/>
              </a:rPr>
              <a:t>Quản lý thông tin giảng viên</a:t>
            </a:r>
            <a:endParaRPr lang="en-US" sz="2400" b="1" dirty="0">
              <a:solidFill>
                <a:prstClr val="black">
                  <a:lumMod val="50000"/>
                  <a:lumOff val="50000"/>
                </a:prstClr>
              </a:solidFill>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3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14" name="Text Box 22"/>
          <p:cNvSpPr txBox="1"/>
          <p:nvPr/>
        </p:nvSpPr>
        <p:spPr>
          <a:xfrm>
            <a:off x="3987006" y="4572000"/>
            <a:ext cx="1993900" cy="67627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300" b="1" dirty="0" smtClean="0">
                <a:latin typeface="Times New Roman" panose="02020603050405020304" pitchFamily="18" charset="0"/>
                <a:ea typeface="Calibri" panose="020F0502020204030204" pitchFamily="34" charset="0"/>
                <a:cs typeface="Times New Roman" panose="02020603050405020304" pitchFamily="18" charset="0"/>
              </a:rPr>
              <a:t>Thông tin giảng viên</a:t>
            </a:r>
          </a:p>
          <a:p>
            <a:pPr>
              <a:lnSpc>
                <a:spcPct val="107000"/>
              </a:lnSpc>
              <a:spcAft>
                <a:spcPts val="800"/>
              </a:spcAft>
            </a:pPr>
            <a:endParaRPr lang="en-GB"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267200" y="2936079"/>
            <a:ext cx="1433513" cy="1433513"/>
          </a:xfrm>
          <a:prstGeom prst="rect">
            <a:avLst/>
          </a:prstGeom>
        </p:spPr>
      </p:pic>
      <p:pic>
        <p:nvPicPr>
          <p:cNvPr id="16" name="Picture 15"/>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286000" y="1659994"/>
            <a:ext cx="1276085" cy="1276085"/>
          </a:xfrm>
          <a:prstGeom prst="rect">
            <a:avLst/>
          </a:prstGeom>
        </p:spPr>
      </p:pic>
      <p:sp>
        <p:nvSpPr>
          <p:cNvPr id="17" name="Text Box 22"/>
          <p:cNvSpPr txBox="1"/>
          <p:nvPr/>
        </p:nvSpPr>
        <p:spPr>
          <a:xfrm>
            <a:off x="1920743" y="2936079"/>
            <a:ext cx="1993900" cy="67627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300" b="1" dirty="0" smtClean="0">
                <a:latin typeface="Times New Roman" panose="02020603050405020304" pitchFamily="18" charset="0"/>
                <a:ea typeface="Calibri" panose="020F0502020204030204" pitchFamily="34" charset="0"/>
                <a:cs typeface="Times New Roman" panose="02020603050405020304" pitchFamily="18" charset="0"/>
              </a:rPr>
              <a:t>Lịch công tác</a:t>
            </a:r>
          </a:p>
          <a:p>
            <a:pPr>
              <a:lnSpc>
                <a:spcPct val="107000"/>
              </a:lnSpc>
              <a:spcAft>
                <a:spcPts val="800"/>
              </a:spcAft>
            </a:pPr>
            <a:endParaRPr lang="en-GB"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6731111" y="1659994"/>
            <a:ext cx="1382491" cy="1382491"/>
          </a:xfrm>
          <a:prstGeom prst="rect">
            <a:avLst/>
          </a:prstGeom>
        </p:spPr>
      </p:pic>
      <p:sp>
        <p:nvSpPr>
          <p:cNvPr id="18" name="Text Box 22"/>
          <p:cNvSpPr txBox="1"/>
          <p:nvPr/>
        </p:nvSpPr>
        <p:spPr>
          <a:xfrm>
            <a:off x="6401593" y="3042485"/>
            <a:ext cx="1993900" cy="67627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300" b="1" dirty="0" smtClean="0">
                <a:latin typeface="Times New Roman" panose="02020603050405020304" pitchFamily="18" charset="0"/>
                <a:ea typeface="Calibri" panose="020F0502020204030204" pitchFamily="34" charset="0"/>
                <a:cs typeface="Times New Roman" panose="02020603050405020304" pitchFamily="18" charset="0"/>
              </a:rPr>
              <a:t>Lịch giảng dạy</a:t>
            </a:r>
          </a:p>
          <a:p>
            <a:pPr>
              <a:lnSpc>
                <a:spcPct val="107000"/>
              </a:lnSpc>
              <a:spcAft>
                <a:spcPts val="800"/>
              </a:spcAft>
            </a:pPr>
            <a:endParaRPr lang="en-GB"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2286000" y="4805958"/>
            <a:ext cx="1204453" cy="1253726"/>
          </a:xfrm>
          <a:prstGeom prst="rect">
            <a:avLst/>
          </a:prstGeom>
        </p:spPr>
      </p:pic>
      <p:sp>
        <p:nvSpPr>
          <p:cNvPr id="19" name="Text Box 22"/>
          <p:cNvSpPr txBox="1"/>
          <p:nvPr/>
        </p:nvSpPr>
        <p:spPr>
          <a:xfrm>
            <a:off x="1920742" y="6152396"/>
            <a:ext cx="1825757" cy="67627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300" b="1" dirty="0" smtClean="0">
                <a:latin typeface="Times New Roman" panose="02020603050405020304" pitchFamily="18" charset="0"/>
                <a:ea typeface="Calibri" panose="020F0502020204030204" pitchFamily="34" charset="0"/>
                <a:cs typeface="Times New Roman" panose="02020603050405020304" pitchFamily="18" charset="0"/>
              </a:rPr>
              <a:t>Lịch bận</a:t>
            </a:r>
          </a:p>
          <a:p>
            <a:pPr>
              <a:lnSpc>
                <a:spcPct val="107000"/>
              </a:lnSpc>
              <a:spcAft>
                <a:spcPts val="800"/>
              </a:spcAft>
            </a:pPr>
            <a:endParaRPr lang="en-GB"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6629400" y="4821745"/>
            <a:ext cx="1354932" cy="1253701"/>
          </a:xfrm>
          <a:prstGeom prst="rect">
            <a:avLst/>
          </a:prstGeom>
        </p:spPr>
      </p:pic>
      <p:sp>
        <p:nvSpPr>
          <p:cNvPr id="20" name="Text Box 22"/>
          <p:cNvSpPr txBox="1"/>
          <p:nvPr/>
        </p:nvSpPr>
        <p:spPr>
          <a:xfrm>
            <a:off x="6393987" y="6152396"/>
            <a:ext cx="1825757" cy="67627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300" b="1" dirty="0" smtClean="0">
                <a:latin typeface="Times New Roman" panose="02020603050405020304" pitchFamily="18" charset="0"/>
                <a:ea typeface="Calibri" panose="020F0502020204030204" pitchFamily="34" charset="0"/>
                <a:cs typeface="Times New Roman" panose="02020603050405020304" pitchFamily="18" charset="0"/>
              </a:rPr>
              <a:t>Chuyên ngành</a:t>
            </a:r>
          </a:p>
          <a:p>
            <a:pPr>
              <a:lnSpc>
                <a:spcPct val="107000"/>
              </a:lnSpc>
              <a:spcAft>
                <a:spcPts val="800"/>
              </a:spcAft>
            </a:pPr>
            <a:endParaRPr lang="en-GB"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4" name="Picture 23"/>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5980906" y="4737175"/>
            <a:ext cx="682811" cy="591363"/>
          </a:xfrm>
          <a:prstGeom prst="rect">
            <a:avLst/>
          </a:prstGeom>
        </p:spPr>
      </p:pic>
      <p:pic>
        <p:nvPicPr>
          <p:cNvPr id="25" name="Picture 24"/>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rot="10800000">
            <a:off x="3594933" y="2939247"/>
            <a:ext cx="682811" cy="591363"/>
          </a:xfrm>
          <a:prstGeom prst="rect">
            <a:avLst/>
          </a:prstGeom>
        </p:spPr>
      </p:pic>
      <p:pic>
        <p:nvPicPr>
          <p:cNvPr id="26" name="Picture 25"/>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rot="17119119">
            <a:off x="5870372" y="2986805"/>
            <a:ext cx="682811" cy="591363"/>
          </a:xfrm>
          <a:prstGeom prst="rect">
            <a:avLst/>
          </a:prstGeom>
        </p:spPr>
      </p:pic>
      <p:pic>
        <p:nvPicPr>
          <p:cNvPr id="27" name="Picture 26"/>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rot="6378157">
            <a:off x="3535678" y="4545204"/>
            <a:ext cx="682811" cy="591363"/>
          </a:xfrm>
          <a:prstGeom prst="rect">
            <a:avLst/>
          </a:prstGeom>
        </p:spPr>
      </p:pic>
      <p:pic>
        <p:nvPicPr>
          <p:cNvPr id="22" name="Picture 21"/>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8458200" y="0"/>
            <a:ext cx="657226" cy="657226"/>
          </a:xfrm>
          <a:prstGeom prst="rect">
            <a:avLst/>
          </a:prstGeom>
        </p:spPr>
      </p:pic>
    </p:spTree>
    <p:extLst>
      <p:ext uri="{BB962C8B-B14F-4D97-AF65-F5344CB8AC3E}">
        <p14:creationId xmlns:p14="http://schemas.microsoft.com/office/powerpoint/2010/main" val="29559478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6"/>
                                        </p:tgtEl>
                                      </p:cBhvr>
                                    </p:animEffect>
                                    <p:animScale>
                                      <p:cBhvr>
                                        <p:cTn id="7" dur="250" autoRev="1" fill="hold"/>
                                        <p:tgtEl>
                                          <p:spTgt spid="16"/>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7"/>
                                        </p:tgtEl>
                                      </p:cBhvr>
                                    </p:animEffect>
                                    <p:animScale>
                                      <p:cBhvr>
                                        <p:cTn id="10" dur="250" autoRev="1" fill="hold"/>
                                        <p:tgtEl>
                                          <p:spTgt spid="17"/>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6"/>
                                        </p:tgtEl>
                                      </p:cBhvr>
                                    </p:animEffect>
                                    <p:animScale>
                                      <p:cBhvr>
                                        <p:cTn id="15" dur="250" autoRev="1" fill="hold"/>
                                        <p:tgtEl>
                                          <p:spTgt spid="6"/>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18"/>
                                        </p:tgtEl>
                                      </p:cBhvr>
                                    </p:animEffect>
                                    <p:animScale>
                                      <p:cBhvr>
                                        <p:cTn id="18" dur="250" autoRev="1" fill="hold"/>
                                        <p:tgtEl>
                                          <p:spTgt spid="18"/>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nodeType="clickEffect">
                                  <p:stCondLst>
                                    <p:cond delay="0"/>
                                  </p:stCondLst>
                                  <p:childTnLst>
                                    <p:animEffect transition="out" filter="fade">
                                      <p:cBhvr>
                                        <p:cTn id="22" dur="500" tmFilter="0, 0; .2, .5; .8, .5; 1, 0"/>
                                        <p:tgtEl>
                                          <p:spTgt spid="8"/>
                                        </p:tgtEl>
                                      </p:cBhvr>
                                    </p:animEffect>
                                    <p:animScale>
                                      <p:cBhvr>
                                        <p:cTn id="23" dur="250" autoRev="1" fill="hold"/>
                                        <p:tgtEl>
                                          <p:spTgt spid="8"/>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19"/>
                                        </p:tgtEl>
                                      </p:cBhvr>
                                    </p:animEffect>
                                    <p:animScale>
                                      <p:cBhvr>
                                        <p:cTn id="26" dur="250" autoRev="1" fill="hold"/>
                                        <p:tgtEl>
                                          <p:spTgt spid="19"/>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26" presetClass="emph" presetSubtype="0" fill="hold" nodeType="clickEffect">
                                  <p:stCondLst>
                                    <p:cond delay="0"/>
                                  </p:stCondLst>
                                  <p:childTnLst>
                                    <p:animEffect transition="out" filter="fade">
                                      <p:cBhvr>
                                        <p:cTn id="30" dur="500" tmFilter="0, 0; .2, .5; .8, .5; 1, 0"/>
                                        <p:tgtEl>
                                          <p:spTgt spid="9"/>
                                        </p:tgtEl>
                                      </p:cBhvr>
                                    </p:animEffect>
                                    <p:animScale>
                                      <p:cBhvr>
                                        <p:cTn id="31" dur="250" autoRev="1" fill="hold"/>
                                        <p:tgtEl>
                                          <p:spTgt spid="9"/>
                                        </p:tgtEl>
                                      </p:cBhvr>
                                      <p:by x="105000" y="105000"/>
                                    </p:animScale>
                                  </p:childTnLst>
                                </p:cTn>
                              </p:par>
                              <p:par>
                                <p:cTn id="32" presetID="26" presetClass="emph" presetSubtype="0" fill="hold" grpId="0" nodeType="withEffect">
                                  <p:stCondLst>
                                    <p:cond delay="0"/>
                                  </p:stCondLst>
                                  <p:childTnLst>
                                    <p:animEffect transition="out" filter="fade">
                                      <p:cBhvr>
                                        <p:cTn id="33" dur="500" tmFilter="0, 0; .2, .5; .8, .5; 1, 0"/>
                                        <p:tgtEl>
                                          <p:spTgt spid="20"/>
                                        </p:tgtEl>
                                      </p:cBhvr>
                                    </p:animEffect>
                                    <p:animScale>
                                      <p:cBhvr>
                                        <p:cTn id="34" dur="250" autoRev="1" fill="hold"/>
                                        <p:tgtEl>
                                          <p:spTgt spid="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3200" b="1" dirty="0" smtClean="0">
                <a:solidFill>
                  <a:prstClr val="white"/>
                </a:solidFill>
                <a:latin typeface="Verdana" panose="020B0604030504040204" pitchFamily="34" charset="0"/>
                <a:ea typeface="Verdana" panose="020B0604030504040204" pitchFamily="34" charset="0"/>
                <a:cs typeface="Verdana" panose="020B0604030504040204" pitchFamily="34" charset="0"/>
              </a:rPr>
              <a:t>Chức năng chính</a:t>
            </a:r>
            <a:endParaRPr lang="en-US" sz="3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1523999" y="685800"/>
            <a:ext cx="7620001" cy="5715000"/>
          </a:xfrm>
          <a:prstGeom prst="rect">
            <a:avLst/>
          </a:prstGeom>
          <a:noFill/>
        </p:spPr>
        <p:txBody>
          <a:bodyPr wrap="square" rtlCol="0">
            <a:normAutofit/>
          </a:bodyPr>
          <a:lstStyle/>
          <a:p>
            <a:pPr>
              <a:lnSpc>
                <a:spcPct val="150000"/>
              </a:lnSpc>
            </a:pPr>
            <a:r>
              <a:rPr lang="en-US" sz="2400" b="1" dirty="0" smtClean="0">
                <a:solidFill>
                  <a:prstClr val="black">
                    <a:lumMod val="50000"/>
                    <a:lumOff val="50000"/>
                  </a:prstClr>
                </a:solidFill>
                <a:latin typeface="Verdana" panose="020B0604030504040204" pitchFamily="34" charset="0"/>
                <a:ea typeface="Verdana" panose="020B0604030504040204" pitchFamily="34" charset="0"/>
                <a:cs typeface="Verdana" panose="020B0604030504040204" pitchFamily="34" charset="0"/>
              </a:rPr>
              <a:t>Quản lý phân công thực hành</a:t>
            </a:r>
            <a:endParaRPr lang="en-US" sz="2400" b="1" dirty="0">
              <a:solidFill>
                <a:prstClr val="black">
                  <a:lumMod val="50000"/>
                  <a:lumOff val="50000"/>
                </a:prstClr>
              </a:solidFill>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3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14" name="Text Box 22"/>
          <p:cNvSpPr txBox="1"/>
          <p:nvPr/>
        </p:nvSpPr>
        <p:spPr>
          <a:xfrm>
            <a:off x="1533524" y="3059908"/>
            <a:ext cx="1993900" cy="67627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300" b="1" dirty="0" smtClean="0">
                <a:latin typeface="Times New Roman" panose="02020603050405020304" pitchFamily="18" charset="0"/>
                <a:ea typeface="Calibri" panose="020F0502020204030204" pitchFamily="34" charset="0"/>
                <a:cs typeface="Times New Roman" panose="02020603050405020304" pitchFamily="18" charset="0"/>
              </a:rPr>
              <a:t>Thông tin giảng viên</a:t>
            </a:r>
          </a:p>
          <a:p>
            <a:pPr>
              <a:lnSpc>
                <a:spcPct val="107000"/>
              </a:lnSpc>
              <a:spcAft>
                <a:spcPts val="800"/>
              </a:spcAft>
            </a:pPr>
            <a:endParaRPr lang="en-GB"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13718" y="1423987"/>
            <a:ext cx="1433513" cy="1433513"/>
          </a:xfrm>
          <a:prstGeom prst="rect">
            <a:avLst/>
          </a:prstGeom>
        </p:spPr>
      </p:pic>
      <p:pic>
        <p:nvPicPr>
          <p:cNvPr id="21" name="Picture 20"/>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451466" y="1464470"/>
            <a:ext cx="1499162" cy="1595438"/>
          </a:xfrm>
          <a:prstGeom prst="rect">
            <a:avLst/>
          </a:prstGeom>
        </p:spPr>
      </p:pic>
      <p:sp>
        <p:nvSpPr>
          <p:cNvPr id="22" name="Text Box 22"/>
          <p:cNvSpPr txBox="1"/>
          <p:nvPr/>
        </p:nvSpPr>
        <p:spPr>
          <a:xfrm>
            <a:off x="4204097" y="3059908"/>
            <a:ext cx="1993900" cy="67627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300" b="1" dirty="0" smtClean="0">
                <a:latin typeface="Times New Roman" panose="02020603050405020304" pitchFamily="18" charset="0"/>
                <a:ea typeface="Calibri" panose="020F0502020204030204" pitchFamily="34" charset="0"/>
                <a:cs typeface="Times New Roman" panose="02020603050405020304" pitchFamily="18" charset="0"/>
              </a:rPr>
              <a:t>Thời khóa biểu thực hành</a:t>
            </a:r>
          </a:p>
          <a:p>
            <a:pPr>
              <a:lnSpc>
                <a:spcPct val="107000"/>
              </a:lnSpc>
              <a:spcAft>
                <a:spcPts val="800"/>
              </a:spcAft>
            </a:pPr>
            <a:endParaRPr lang="en-GB"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7319963" y="1487189"/>
            <a:ext cx="1385996" cy="1379836"/>
          </a:xfrm>
          <a:prstGeom prst="rect">
            <a:avLst/>
          </a:prstGeom>
        </p:spPr>
      </p:pic>
      <p:sp>
        <p:nvSpPr>
          <p:cNvPr id="23" name="Text Box 22"/>
          <p:cNvSpPr txBox="1"/>
          <p:nvPr/>
        </p:nvSpPr>
        <p:spPr>
          <a:xfrm>
            <a:off x="6842581" y="3017046"/>
            <a:ext cx="1993900" cy="67627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300" b="1" dirty="0" smtClean="0">
                <a:latin typeface="Times New Roman" panose="02020603050405020304" pitchFamily="18" charset="0"/>
                <a:ea typeface="Calibri" panose="020F0502020204030204" pitchFamily="34" charset="0"/>
                <a:cs typeface="Times New Roman" panose="02020603050405020304" pitchFamily="18" charset="0"/>
              </a:rPr>
              <a:t>Đăng ký tham gia thực hành</a:t>
            </a:r>
          </a:p>
          <a:p>
            <a:pPr>
              <a:lnSpc>
                <a:spcPct val="107000"/>
              </a:lnSpc>
              <a:spcAft>
                <a:spcPts val="800"/>
              </a:spcAft>
            </a:pPr>
            <a:endParaRPr lang="en-GB"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2449" y="4417221"/>
            <a:ext cx="1943100" cy="1943100"/>
          </a:xfrm>
          <a:prstGeom prst="rect">
            <a:avLst/>
          </a:prstGeom>
        </p:spPr>
      </p:pic>
      <p:sp>
        <p:nvSpPr>
          <p:cNvPr id="28" name="Text Box 22"/>
          <p:cNvSpPr txBox="1"/>
          <p:nvPr/>
        </p:nvSpPr>
        <p:spPr>
          <a:xfrm>
            <a:off x="4136351" y="6181724"/>
            <a:ext cx="1993900" cy="67627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300" b="1" dirty="0" smtClean="0">
                <a:latin typeface="Times New Roman" panose="02020603050405020304" pitchFamily="18" charset="0"/>
                <a:ea typeface="Calibri" panose="020F0502020204030204" pitchFamily="34" charset="0"/>
                <a:cs typeface="Times New Roman" panose="02020603050405020304" pitchFamily="18" charset="0"/>
              </a:rPr>
              <a:t>Lịch tham gia thực hành của giảng viên</a:t>
            </a:r>
          </a:p>
          <a:p>
            <a:pPr>
              <a:lnSpc>
                <a:spcPct val="107000"/>
              </a:lnSpc>
              <a:spcAft>
                <a:spcPts val="800"/>
              </a:spcAft>
            </a:pPr>
            <a:endParaRPr lang="en-GB"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Down Arrow 9"/>
          <p:cNvSpPr/>
          <p:nvPr/>
        </p:nvSpPr>
        <p:spPr>
          <a:xfrm>
            <a:off x="4991099" y="3642124"/>
            <a:ext cx="685800" cy="6072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Plus 10"/>
          <p:cNvSpPr/>
          <p:nvPr/>
        </p:nvSpPr>
        <p:spPr>
          <a:xfrm>
            <a:off x="3430284" y="1903810"/>
            <a:ext cx="676673" cy="71675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Plus 29"/>
          <p:cNvSpPr/>
          <p:nvPr/>
        </p:nvSpPr>
        <p:spPr>
          <a:xfrm>
            <a:off x="6356456" y="1903810"/>
            <a:ext cx="676673" cy="71675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8458200" y="0"/>
            <a:ext cx="657226" cy="657226"/>
          </a:xfrm>
          <a:prstGeom prst="rect">
            <a:avLst/>
          </a:prstGeom>
        </p:spPr>
      </p:pic>
    </p:spTree>
    <p:extLst>
      <p:ext uri="{BB962C8B-B14F-4D97-AF65-F5344CB8AC3E}">
        <p14:creationId xmlns:p14="http://schemas.microsoft.com/office/powerpoint/2010/main" val="19016732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21"/>
                                        </p:tgtEl>
                                      </p:cBhvr>
                                    </p:animEffect>
                                    <p:animScale>
                                      <p:cBhvr>
                                        <p:cTn id="15" dur="250" autoRev="1" fill="hold"/>
                                        <p:tgtEl>
                                          <p:spTgt spid="21"/>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22"/>
                                        </p:tgtEl>
                                      </p:cBhvr>
                                    </p:animEffect>
                                    <p:animScale>
                                      <p:cBhvr>
                                        <p:cTn id="18" dur="250" autoRev="1" fill="hold"/>
                                        <p:tgtEl>
                                          <p:spTgt spid="22"/>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nodeType="clickEffect">
                                  <p:stCondLst>
                                    <p:cond delay="0"/>
                                  </p:stCondLst>
                                  <p:childTnLst>
                                    <p:animEffect transition="out" filter="fade">
                                      <p:cBhvr>
                                        <p:cTn id="22" dur="500" tmFilter="0, 0; .2, .5; .8, .5; 1, 0"/>
                                        <p:tgtEl>
                                          <p:spTgt spid="4"/>
                                        </p:tgtEl>
                                      </p:cBhvr>
                                    </p:animEffect>
                                    <p:animScale>
                                      <p:cBhvr>
                                        <p:cTn id="23" dur="250" autoRev="1" fill="hold"/>
                                        <p:tgtEl>
                                          <p:spTgt spid="4"/>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23"/>
                                        </p:tgtEl>
                                      </p:cBhvr>
                                    </p:animEffect>
                                    <p:animScale>
                                      <p:cBhvr>
                                        <p:cTn id="26" dur="250" autoRev="1" fill="hold"/>
                                        <p:tgtEl>
                                          <p:spTgt spid="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2" grpId="0" animBg="1"/>
      <p:bldP spid="23" grpId="0" animBg="1"/>
    </p:bldLst>
  </p:timing>
</p:sld>
</file>

<file path=ppt/theme/theme1.xml><?xml version="1.0" encoding="utf-8"?>
<a:theme xmlns:a="http://schemas.openxmlformats.org/drawingml/2006/main" name="TS101674551">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8AD14C5-6E05-4732-8930-CBD406590B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TS101674551</Template>
  <TotalTime>0</TotalTime>
  <Words>564</Words>
  <Application>Microsoft Office PowerPoint</Application>
  <PresentationFormat>On-screen Show (4:3)</PresentationFormat>
  <Paragraphs>145</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Courier New</vt:lpstr>
      <vt:lpstr>Georgia</vt:lpstr>
      <vt:lpstr>Times New Roman</vt:lpstr>
      <vt:lpstr>Verdana</vt:lpstr>
      <vt:lpstr>Wingdings</vt:lpstr>
      <vt:lpstr>TS101674551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2012-04-07T15:11:36Z</dcterms:created>
  <dcterms:modified xsi:type="dcterms:W3CDTF">2014-06-14T01:36:00Z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TC016745519991</vt:lpwstr>
  </property>
</Properties>
</file>