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avi" ContentType="video/avi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ang\Desktop\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Face Recognizer Algorithm Accuracy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[Report.xlsx]Sheet1!$B$2</c:f>
              <c:strCache>
                <c:ptCount val="1"/>
                <c:pt idx="0">
                  <c:v>Eigen Face</c:v>
                </c:pt>
              </c:strCache>
            </c:strRef>
          </c:tx>
          <c:cat>
            <c:numRef>
              <c:f>[Report.xlsx]Sheet1!$A$3:$A$6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[Report.xlsx]Sheet1!$B$3:$B$6</c:f>
              <c:numCache>
                <c:formatCode>0.00%</c:formatCode>
                <c:ptCount val="4"/>
                <c:pt idx="0">
                  <c:v>0.32050000000000001</c:v>
                </c:pt>
                <c:pt idx="1">
                  <c:v>0.4103</c:v>
                </c:pt>
                <c:pt idx="2">
                  <c:v>0.52559999999999996</c:v>
                </c:pt>
                <c:pt idx="3">
                  <c:v>0.55130000000000001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[Report.xlsx]Sheet1!$C$2</c:f>
              <c:strCache>
                <c:ptCount val="1"/>
                <c:pt idx="0">
                  <c:v>Fisher Face</c:v>
                </c:pt>
              </c:strCache>
            </c:strRef>
          </c:tx>
          <c:cat>
            <c:numRef>
              <c:f>[Report.xlsx]Sheet1!$A$3:$A$6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[Report.xlsx]Sheet1!$C$3:$C$6</c:f>
              <c:numCache>
                <c:formatCode>0.00%</c:formatCode>
                <c:ptCount val="4"/>
                <c:pt idx="0">
                  <c:v>0.4103</c:v>
                </c:pt>
                <c:pt idx="1">
                  <c:v>0.53849999999999998</c:v>
                </c:pt>
                <c:pt idx="2">
                  <c:v>0.65380000000000005</c:v>
                </c:pt>
                <c:pt idx="3">
                  <c:v>0.76919999999999999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[Report.xlsx]Sheet1!$D$2</c:f>
              <c:strCache>
                <c:ptCount val="1"/>
                <c:pt idx="0">
                  <c:v>LPBH Face</c:v>
                </c:pt>
              </c:strCache>
            </c:strRef>
          </c:tx>
          <c:cat>
            <c:numRef>
              <c:f>[Report.xlsx]Sheet1!$A$3:$A$6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[Report.xlsx]Sheet1!$D$3:$D$6</c:f>
              <c:numCache>
                <c:formatCode>0.00%</c:formatCode>
                <c:ptCount val="4"/>
                <c:pt idx="0">
                  <c:v>0.44869999999999999</c:v>
                </c:pt>
                <c:pt idx="1">
                  <c:v>0.53849999999999998</c:v>
                </c:pt>
                <c:pt idx="2">
                  <c:v>0.53849999999999998</c:v>
                </c:pt>
                <c:pt idx="3">
                  <c:v>0.61539999999999995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114112"/>
        <c:axId val="175325952"/>
      </c:lineChart>
      <c:catAx>
        <c:axId val="175114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Training Image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5325952"/>
        <c:crosses val="autoZero"/>
        <c:auto val="1"/>
        <c:lblAlgn val="ctr"/>
        <c:lblOffset val="100"/>
        <c:noMultiLvlLbl val="0"/>
      </c:catAx>
      <c:valAx>
        <c:axId val="1753259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0.00%" sourceLinked="1"/>
        <c:majorTickMark val="none"/>
        <c:minorTickMark val="none"/>
        <c:tickLblPos val="nextTo"/>
        <c:crossAx val="175114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4C4B-E42B-4AF5-AE15-A9A8EC745224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1B036-D2DD-4157-9C3F-7F194798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B756BE-9B1F-474A-B9D0-9A661D4C1D59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>
              <a:buFontTx/>
              <a:buChar char="•"/>
            </a:pPr>
            <a:r>
              <a:rPr lang="he-IL" smtClean="0"/>
              <a:t>בשר המאמר מתחיל בעצם עכשיו – עד עכשיו הדגמה.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asp.eurasipjournals.com/content/2012/1/92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3.jpg"/><Relationship Id="rId3" Type="http://schemas.microsoft.com/office/2007/relationships/hdphoto" Target="../media/hdphoto1.wdp"/><Relationship Id="rId7" Type="http://schemas.openxmlformats.org/officeDocument/2006/relationships/image" Target="../media/image28.jpeg"/><Relationship Id="rId12" Type="http://schemas.openxmlformats.org/officeDocument/2006/relationships/image" Target="../media/image32.jpg"/><Relationship Id="rId17" Type="http://schemas.openxmlformats.org/officeDocument/2006/relationships/image" Target="../media/image37.jpg"/><Relationship Id="rId2" Type="http://schemas.openxmlformats.org/officeDocument/2006/relationships/image" Target="../media/image25.jpeg"/><Relationship Id="rId16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11" Type="http://schemas.openxmlformats.org/officeDocument/2006/relationships/image" Target="../media/image31.jpg"/><Relationship Id="rId5" Type="http://schemas.microsoft.com/office/2007/relationships/hdphoto" Target="../media/hdphoto2.wdp"/><Relationship Id="rId15" Type="http://schemas.openxmlformats.org/officeDocument/2006/relationships/image" Target="../media/image35.jpg"/><Relationship Id="rId10" Type="http://schemas.openxmlformats.org/officeDocument/2006/relationships/image" Target="../media/image30.jpg"/><Relationship Id="rId4" Type="http://schemas.openxmlformats.org/officeDocument/2006/relationships/image" Target="../media/image26.jpe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509" y="228600"/>
            <a:ext cx="7772400" cy="1143000"/>
          </a:xfrm>
        </p:spPr>
        <p:txBody>
          <a:bodyPr/>
          <a:lstStyle/>
          <a:p>
            <a:r>
              <a:rPr lang="en-US" smtClean="0"/>
              <a:t>How Face Recognition 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429"/>
            <a:ext cx="9171709" cy="515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0" r="27690"/>
          <a:stretch/>
        </p:blipFill>
        <p:spPr bwMode="auto">
          <a:xfrm>
            <a:off x="1981200" y="2322284"/>
            <a:ext cx="2073102" cy="324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0" r="36515"/>
          <a:stretch/>
        </p:blipFill>
        <p:spPr bwMode="auto">
          <a:xfrm>
            <a:off x="5943600" y="2286000"/>
            <a:ext cx="1530411" cy="324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438400"/>
            <a:ext cx="903269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1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2: Face Recognition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51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3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9518"/>
            <a:ext cx="7705345" cy="3447288"/>
          </a:xfrm>
        </p:spPr>
        <p:txBody>
          <a:bodyPr/>
          <a:lstStyle/>
          <a:p>
            <a:r>
              <a:rPr lang="en-US"/>
              <a:t>Face recognition is the task of identifying an already detected object as a KNOWN or UNKNOWN face, and in more advanced cases, telling EXACTLY WHO'S face it </a:t>
            </a:r>
            <a:r>
              <a:rPr lang="en-US"/>
              <a:t>is</a:t>
            </a:r>
            <a:r>
              <a:rPr lang="en-US" smtClean="0"/>
              <a:t>!</a:t>
            </a:r>
          </a:p>
          <a:p>
            <a:r>
              <a:rPr lang="en-US"/>
              <a:t>One of the ways to do this is by comparing selected facial features from the image and a facial database.</a:t>
            </a:r>
          </a:p>
        </p:txBody>
      </p:sp>
      <p:pic>
        <p:nvPicPr>
          <p:cNvPr id="8194" name="Picture 2" descr="C:\Users\Hoang\Desktop\face-recognitio52504434\content\data\repo\8765897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399"/>
            <a:ext cx="53149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1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2667000"/>
            <a:ext cx="3822192" cy="3447288"/>
          </a:xfrm>
        </p:spPr>
        <p:txBody>
          <a:bodyPr/>
          <a:lstStyle/>
          <a:p>
            <a:r>
              <a:rPr lang="en-US"/>
              <a:t>Variation in lightning.</a:t>
            </a:r>
          </a:p>
          <a:p>
            <a:r>
              <a:rPr lang="en-US"/>
              <a:t>Variation in facial expression.</a:t>
            </a:r>
          </a:p>
          <a:p>
            <a:r>
              <a:rPr lang="en-US"/>
              <a:t>Angle between face and camera</a:t>
            </a:r>
          </a:p>
          <a:p>
            <a:r>
              <a:rPr lang="en-US"/>
              <a:t>Wearing glass, change hair style.</a:t>
            </a:r>
          </a:p>
        </p:txBody>
      </p:sp>
      <p:pic>
        <p:nvPicPr>
          <p:cNvPr id="9218" name="Picture 2" descr="C:\Users\Hoang\Desktop\face-recognitio52504434\content\data\repo\876592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91" y="2362200"/>
            <a:ext cx="5213882" cy="359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0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Algorithm – Eigen 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57600" y="2743200"/>
            <a:ext cx="5029200" cy="3447288"/>
          </a:xfrm>
        </p:spPr>
        <p:txBody>
          <a:bodyPr>
            <a:normAutofit/>
          </a:bodyPr>
          <a:lstStyle/>
          <a:p>
            <a:r>
              <a:rPr lang="en-US"/>
              <a:t>Accquire Training Sample.</a:t>
            </a:r>
          </a:p>
          <a:p>
            <a:r>
              <a:rPr lang="en-US"/>
              <a:t>Calculate the Eigen Faces.</a:t>
            </a:r>
          </a:p>
          <a:p>
            <a:r>
              <a:rPr lang="en-US"/>
              <a:t>Project the training face image into face space.</a:t>
            </a:r>
          </a:p>
          <a:p>
            <a:r>
              <a:rPr lang="en-US"/>
              <a:t>Project the testing face into face space.</a:t>
            </a:r>
          </a:p>
          <a:p>
            <a:r>
              <a:rPr lang="en-US"/>
              <a:t>Calculate the distance between the input face and sample</a:t>
            </a:r>
          </a:p>
        </p:txBody>
      </p:sp>
      <p:pic>
        <p:nvPicPr>
          <p:cNvPr id="10243" name="Picture 3" descr="C:\Users\Hoang\Desktop\face-recognitio52504434\content\data\repo\87659819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0" y="1676400"/>
            <a:ext cx="2272920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method we choose: Fisher 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676400"/>
            <a:ext cx="7696200" cy="4495800"/>
          </a:xfrm>
        </p:spPr>
        <p:txBody>
          <a:bodyPr/>
          <a:lstStyle/>
          <a:p>
            <a:r>
              <a:rPr lang="en-US" smtClean="0"/>
              <a:t>Reason:</a:t>
            </a:r>
          </a:p>
          <a:p>
            <a:pPr lvl="1"/>
            <a:r>
              <a:rPr lang="en-US" smtClean="0"/>
              <a:t>Already implemented in openCV.</a:t>
            </a:r>
          </a:p>
          <a:p>
            <a:pPr lvl="1"/>
            <a:r>
              <a:rPr lang="en-US" smtClean="0"/>
              <a:t>Has the best result, according to report.</a:t>
            </a:r>
          </a:p>
          <a:p>
            <a:pPr marL="301943" lvl="1" indent="0">
              <a:buNone/>
            </a:pP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asp.eurasipjournals.com/content/2012/1/92</a:t>
            </a:r>
            <a:endParaRPr lang="en-US" smtClean="0"/>
          </a:p>
          <a:p>
            <a:pPr lvl="1"/>
            <a:r>
              <a:rPr lang="en-US" smtClean="0"/>
              <a:t>Has the best result in our automation testing, with our current face database.</a:t>
            </a:r>
          </a:p>
          <a:p>
            <a:pPr marL="301943" lvl="1" indent="0">
              <a:buNone/>
            </a:pPr>
            <a:endParaRPr lang="en-US"/>
          </a:p>
          <a:p>
            <a:pPr marL="301943" lvl="1" indent="0">
              <a:buNone/>
            </a:pPr>
            <a:endParaRPr lang="en-US"/>
          </a:p>
          <a:p>
            <a:pPr lvl="1"/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69044343"/>
              </p:ext>
            </p:extLst>
          </p:nvPr>
        </p:nvGraphicFramePr>
        <p:xfrm>
          <a:off x="838200" y="4191000"/>
          <a:ext cx="7010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76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workflow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46531" r="67596" b="38013"/>
          <a:stretch/>
        </p:blipFill>
        <p:spPr>
          <a:xfrm>
            <a:off x="2896293" y="2655571"/>
            <a:ext cx="289560" cy="35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58" t="45068" r="11577" b="38490"/>
          <a:stretch/>
        </p:blipFill>
        <p:spPr>
          <a:xfrm>
            <a:off x="3620193" y="2621281"/>
            <a:ext cx="33528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615440"/>
            <a:ext cx="1387436" cy="2317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3" y="1609090"/>
            <a:ext cx="1387436" cy="23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888673" y="2682241"/>
            <a:ext cx="304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0673" y="2682241"/>
            <a:ext cx="304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0873" y="2640093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FACE RECOGNIZER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6044" y="-911572"/>
            <a:ext cx="628758" cy="6287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94273" y="4130041"/>
            <a:ext cx="628758" cy="628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4133" y="367612"/>
            <a:ext cx="628758" cy="628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062" y="3303903"/>
            <a:ext cx="628758" cy="6287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062" y="2459671"/>
            <a:ext cx="628758" cy="628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820" y="1524563"/>
            <a:ext cx="628758" cy="6287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8404" y="-911572"/>
            <a:ext cx="628758" cy="628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7612" y="-911572"/>
            <a:ext cx="628758" cy="6287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2515" y="-914400"/>
            <a:ext cx="628758" cy="6287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50873" y="294513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TRAINED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9991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Huy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64090" y="6204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753E-6 L 0.28246 -0.003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0.03171 L 0.11024 0.5743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2713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00087 0.501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0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05034 0.544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27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8778E-17 L -0.1066 0.5430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206 L -0.3717 0.3877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1835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2 0.03172 L -0.44722 0.2192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937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7 -0.00162 L -0.37847 0.0828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421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37586 -0.0127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-64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30035 -0.2037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36667 0.0444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22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105 L 0.24514 0.0234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 0.07408 L 0.11667 0.414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703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23 0.07732 L 0.4092 0.4546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1: Face Detection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17010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3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53043"/>
            <a:ext cx="7408333" cy="3763963"/>
          </a:xfrm>
        </p:spPr>
        <p:txBody>
          <a:bodyPr/>
          <a:lstStyle/>
          <a:p>
            <a:r>
              <a:rPr lang="en-US"/>
              <a:t>Face detection is a computer technology that determines the locations and sizes of human faces in arbitrary (digital) images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/>
              <a:t>detects facial features and ignores anything else, such as buildings, trees and bodies.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en-US"/>
          </a:p>
        </p:txBody>
      </p:sp>
      <p:pic>
        <p:nvPicPr>
          <p:cNvPr id="3074" name="Picture 2" descr="C:\Users\Hoang\Desktop\face-recognitio52504434\content\data\repo\8765348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98817"/>
            <a:ext cx="3048000" cy="203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oang\Desktop\face-recognitio52504434\content\data\repo\8765348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04800" y="5311145"/>
            <a:ext cx="3886200" cy="13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oang\Desktop\face-recognitio52504434\content\data\repo\87653485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799"/>
            <a:ext cx="2505915" cy="148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Many way to detect face:</a:t>
            </a:r>
          </a:p>
          <a:p>
            <a:r>
              <a:rPr lang="en-US"/>
              <a:t>    Finding faces in images with controlled background</a:t>
            </a:r>
          </a:p>
          <a:p>
            <a:r>
              <a:rPr lang="en-US"/>
              <a:t>    Finding faces by color</a:t>
            </a:r>
          </a:p>
          <a:p>
            <a:r>
              <a:rPr lang="en-US"/>
              <a:t>    Finding faces by motion</a:t>
            </a:r>
          </a:p>
          <a:p>
            <a:r>
              <a:rPr lang="en-US"/>
              <a:t>    Using a mixture of the above</a:t>
            </a:r>
          </a:p>
          <a:p>
            <a:r>
              <a:rPr lang="en-US"/>
              <a:t>    Finding faces in unconstrained scenes: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Detection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408333" cy="3450696"/>
          </a:xfrm>
        </p:spPr>
        <p:txBody>
          <a:bodyPr/>
          <a:lstStyle/>
          <a:p>
            <a:r>
              <a:rPr lang="en-US"/>
              <a:t>We use Viola-Jones method for face detection.</a:t>
            </a:r>
          </a:p>
          <a:p>
            <a:r>
              <a:rPr lang="en-US"/>
              <a:t>Concept:</a:t>
            </a:r>
          </a:p>
          <a:p>
            <a:pPr lvl="1"/>
            <a:r>
              <a:rPr lang="en-US"/>
              <a:t>Rectange feature, called Haar feature.</a:t>
            </a:r>
          </a:p>
          <a:p>
            <a:pPr lvl="1"/>
            <a:r>
              <a:rPr lang="en-US"/>
              <a:t>Intergral Image.</a:t>
            </a:r>
          </a:p>
          <a:p>
            <a:pPr lvl="1"/>
            <a:r>
              <a:rPr lang="en-US"/>
              <a:t>Ada-boost machine learning.</a:t>
            </a:r>
          </a:p>
          <a:p>
            <a:pPr lvl="1"/>
            <a:r>
              <a:rPr lang="en-US"/>
              <a:t>Cascased Classifier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 we choose</a:t>
            </a:r>
            <a:endParaRPr lang="en-US"/>
          </a:p>
        </p:txBody>
      </p:sp>
      <p:pic>
        <p:nvPicPr>
          <p:cNvPr id="4098" name="Picture 2" descr="C:\Users\Hoang\Desktop\face-recognitio52504434\content\data\repo\8765402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46073"/>
            <a:ext cx="3896880" cy="142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ang\Desktop\face-recognitio52504434\content\data\repo\8765394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46073"/>
            <a:ext cx="4539348" cy="15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825" y="1676400"/>
            <a:ext cx="7408333" cy="3124200"/>
          </a:xfrm>
        </p:spPr>
        <p:txBody>
          <a:bodyPr/>
          <a:lstStyle/>
          <a:p>
            <a:r>
              <a:rPr lang="en-US"/>
              <a:t>The basic principle of the Viola-Jones face detection algorithm is to scan the detector many times through the same image – each time with a new size.</a:t>
            </a:r>
          </a:p>
          <a:p>
            <a:r>
              <a:rPr lang="en-US"/>
              <a:t>This realization leads to a different formulation of the problem: </a:t>
            </a:r>
          </a:p>
          <a:p>
            <a:pPr marL="0" indent="0">
              <a:buNone/>
            </a:pPr>
            <a:r>
              <a:rPr lang="en-US" smtClean="0"/>
              <a:t> =&gt; In </a:t>
            </a:r>
            <a:r>
              <a:rPr lang="en-US"/>
              <a:t>stead of finding faces, the algorithm should discard non-faces.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US"/>
          </a:p>
        </p:txBody>
      </p:sp>
      <p:pic>
        <p:nvPicPr>
          <p:cNvPr id="5122" name="Picture 2" descr="C:\Users\Hoang\Desktop\face-recognitio52504434\content\data\repo\8765458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57390"/>
            <a:ext cx="6190384" cy="217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81000" y="2057400"/>
            <a:ext cx="6172200" cy="3962400"/>
            <a:chOff x="240" y="1296"/>
            <a:chExt cx="3888" cy="2496"/>
          </a:xfrm>
        </p:grpSpPr>
        <p:sp>
          <p:nvSpPr>
            <p:cNvPr id="64545" name="Rectangle 34"/>
            <p:cNvSpPr>
              <a:spLocks noChangeArrowheads="1"/>
            </p:cNvSpPr>
            <p:nvPr/>
          </p:nvSpPr>
          <p:spPr bwMode="auto">
            <a:xfrm>
              <a:off x="1104" y="1296"/>
              <a:ext cx="2208" cy="2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64546" name="Text Box 6"/>
            <p:cNvSpPr txBox="1">
              <a:spLocks noChangeArrowheads="1"/>
            </p:cNvSpPr>
            <p:nvPr/>
          </p:nvSpPr>
          <p:spPr bwMode="auto">
            <a:xfrm>
              <a:off x="240" y="1670"/>
              <a:ext cx="7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GB" sz="2000" b="1"/>
                <a:t>Training</a:t>
              </a:r>
            </a:p>
            <a:p>
              <a:pPr algn="r" eaLnBrk="1" hangingPunct="1"/>
              <a:r>
                <a:rPr lang="en-GB" sz="2000" b="1"/>
                <a:t>Set</a:t>
              </a:r>
            </a:p>
            <a:p>
              <a:pPr algn="r" eaLnBrk="1" hangingPunct="1"/>
              <a:r>
                <a:rPr lang="en-GB" sz="1600" b="1"/>
                <a:t>(sub-windows)</a:t>
              </a:r>
            </a:p>
          </p:txBody>
        </p:sp>
        <p:sp>
          <p:nvSpPr>
            <p:cNvPr id="64547" name="Rectangle 7"/>
            <p:cNvSpPr>
              <a:spLocks noChangeArrowheads="1"/>
            </p:cNvSpPr>
            <p:nvPr/>
          </p:nvSpPr>
          <p:spPr bwMode="auto">
            <a:xfrm>
              <a:off x="1152" y="1632"/>
              <a:ext cx="129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Integral</a:t>
              </a:r>
            </a:p>
            <a:p>
              <a:pPr algn="ctr"/>
              <a:r>
                <a:rPr lang="en-US" b="1"/>
                <a:t>Representation</a:t>
              </a:r>
              <a:endParaRPr lang="en-GB" b="1"/>
            </a:p>
          </p:txBody>
        </p:sp>
        <p:sp>
          <p:nvSpPr>
            <p:cNvPr id="64548" name="Rectangle 8"/>
            <p:cNvSpPr>
              <a:spLocks noChangeArrowheads="1"/>
            </p:cNvSpPr>
            <p:nvPr/>
          </p:nvSpPr>
          <p:spPr bwMode="auto">
            <a:xfrm>
              <a:off x="1632" y="2256"/>
              <a:ext cx="129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Feature</a:t>
              </a:r>
            </a:p>
            <a:p>
              <a:pPr algn="ctr"/>
              <a:r>
                <a:rPr lang="en-US" b="1"/>
                <a:t>computation</a:t>
              </a:r>
              <a:endParaRPr lang="en-GB" b="1"/>
            </a:p>
          </p:txBody>
        </p:sp>
        <p:sp>
          <p:nvSpPr>
            <p:cNvPr id="64549" name="Rectangle 9"/>
            <p:cNvSpPr>
              <a:spLocks noChangeArrowheads="1"/>
            </p:cNvSpPr>
            <p:nvPr/>
          </p:nvSpPr>
          <p:spPr bwMode="auto">
            <a:xfrm>
              <a:off x="2112" y="2880"/>
              <a:ext cx="129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AdaBoost</a:t>
              </a:r>
            </a:p>
            <a:p>
              <a:pPr algn="ctr"/>
              <a:r>
                <a:rPr lang="en-US" b="1"/>
                <a:t>Feature Selection</a:t>
              </a:r>
              <a:endParaRPr lang="en-GB" b="1"/>
            </a:p>
          </p:txBody>
        </p:sp>
        <p:sp>
          <p:nvSpPr>
            <p:cNvPr id="64550" name="AutoShape 18"/>
            <p:cNvSpPr>
              <a:spLocks noChangeArrowheads="1"/>
            </p:cNvSpPr>
            <p:nvPr/>
          </p:nvSpPr>
          <p:spPr bwMode="auto">
            <a:xfrm rot="5400000">
              <a:off x="1162" y="2342"/>
              <a:ext cx="537" cy="366"/>
            </a:xfrm>
            <a:custGeom>
              <a:avLst/>
              <a:gdLst>
                <a:gd name="T0" fmla="*/ 384 w 21600"/>
                <a:gd name="T1" fmla="*/ 0 h 21600"/>
                <a:gd name="T2" fmla="*/ 230 w 21600"/>
                <a:gd name="T3" fmla="*/ 122 h 21600"/>
                <a:gd name="T4" fmla="*/ 0 w 21600"/>
                <a:gd name="T5" fmla="*/ 305 h 21600"/>
                <a:gd name="T6" fmla="*/ 230 w 21600"/>
                <a:gd name="T7" fmla="*/ 366 h 21600"/>
                <a:gd name="T8" fmla="*/ 460 w 21600"/>
                <a:gd name="T9" fmla="*/ 254 h 21600"/>
                <a:gd name="T10" fmla="*/ 537 w 21600"/>
                <a:gd name="T11" fmla="*/ 122 h 21600"/>
                <a:gd name="T12" fmla="*/ 3 60000 65536"/>
                <a:gd name="T13" fmla="*/ 2 60000 65536"/>
                <a:gd name="T14" fmla="*/ 2 60000 65536"/>
                <a:gd name="T15" fmla="*/ 1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AutoShape 19"/>
            <p:cNvSpPr>
              <a:spLocks noChangeArrowheads="1"/>
            </p:cNvSpPr>
            <p:nvPr/>
          </p:nvSpPr>
          <p:spPr bwMode="auto">
            <a:xfrm rot="5400000">
              <a:off x="1642" y="2966"/>
              <a:ext cx="537" cy="366"/>
            </a:xfrm>
            <a:custGeom>
              <a:avLst/>
              <a:gdLst>
                <a:gd name="T0" fmla="*/ 384 w 21600"/>
                <a:gd name="T1" fmla="*/ 0 h 21600"/>
                <a:gd name="T2" fmla="*/ 230 w 21600"/>
                <a:gd name="T3" fmla="*/ 122 h 21600"/>
                <a:gd name="T4" fmla="*/ 0 w 21600"/>
                <a:gd name="T5" fmla="*/ 305 h 21600"/>
                <a:gd name="T6" fmla="*/ 230 w 21600"/>
                <a:gd name="T7" fmla="*/ 366 h 21600"/>
                <a:gd name="T8" fmla="*/ 460 w 21600"/>
                <a:gd name="T9" fmla="*/ 254 h 21600"/>
                <a:gd name="T10" fmla="*/ 537 w 21600"/>
                <a:gd name="T11" fmla="*/ 122 h 21600"/>
                <a:gd name="T12" fmla="*/ 3 60000 65536"/>
                <a:gd name="T13" fmla="*/ 2 60000 65536"/>
                <a:gd name="T14" fmla="*/ 2 60000 65536"/>
                <a:gd name="T15" fmla="*/ 1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AutoShape 24"/>
            <p:cNvSpPr>
              <a:spLocks noChangeArrowheads="1"/>
            </p:cNvSpPr>
            <p:nvPr/>
          </p:nvSpPr>
          <p:spPr bwMode="auto">
            <a:xfrm rot="-2700000">
              <a:off x="3360" y="2496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AutoShape 26"/>
            <p:cNvSpPr>
              <a:spLocks noChangeArrowheads="1"/>
            </p:cNvSpPr>
            <p:nvPr/>
          </p:nvSpPr>
          <p:spPr bwMode="auto">
            <a:xfrm rot="-900000">
              <a:off x="3456" y="2928"/>
              <a:ext cx="576" cy="135"/>
            </a:xfrm>
            <a:prstGeom prst="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AutoShape 27"/>
            <p:cNvSpPr>
              <a:spLocks noChangeArrowheads="1"/>
            </p:cNvSpPr>
            <p:nvPr/>
          </p:nvSpPr>
          <p:spPr bwMode="auto">
            <a:xfrm rot="2489572">
              <a:off x="3360" y="3648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Oval 28"/>
            <p:cNvSpPr>
              <a:spLocks noChangeArrowheads="1"/>
            </p:cNvSpPr>
            <p:nvPr/>
          </p:nvSpPr>
          <p:spPr bwMode="auto">
            <a:xfrm flipH="1">
              <a:off x="3696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Oval 29"/>
            <p:cNvSpPr>
              <a:spLocks noChangeArrowheads="1"/>
            </p:cNvSpPr>
            <p:nvPr/>
          </p:nvSpPr>
          <p:spPr bwMode="auto">
            <a:xfrm flipH="1">
              <a:off x="3696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Oval 30"/>
            <p:cNvSpPr>
              <a:spLocks noChangeArrowheads="1"/>
            </p:cNvSpPr>
            <p:nvPr/>
          </p:nvSpPr>
          <p:spPr bwMode="auto">
            <a:xfrm flipH="1">
              <a:off x="3696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Text Box 35"/>
            <p:cNvSpPr txBox="1">
              <a:spLocks noChangeArrowheads="1"/>
            </p:cNvSpPr>
            <p:nvPr/>
          </p:nvSpPr>
          <p:spPr bwMode="auto">
            <a:xfrm>
              <a:off x="1104" y="1296"/>
              <a:ext cx="220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/>
                <a:t>Cascade trainer</a:t>
              </a:r>
              <a:endParaRPr lang="en-GB" b="1"/>
            </a:p>
          </p:txBody>
        </p:sp>
        <p:sp>
          <p:nvSpPr>
            <p:cNvPr id="64559" name="AutoShape 39"/>
            <p:cNvSpPr>
              <a:spLocks noChangeArrowheads="1"/>
            </p:cNvSpPr>
            <p:nvPr/>
          </p:nvSpPr>
          <p:spPr bwMode="auto">
            <a:xfrm rot="-5400000">
              <a:off x="912" y="1814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7772" name="Rectangle 44"/>
          <p:cNvSpPr>
            <a:spLocks noChangeArrowheads="1"/>
          </p:cNvSpPr>
          <p:nvPr/>
        </p:nvSpPr>
        <p:spPr bwMode="auto">
          <a:xfrm>
            <a:off x="457200" y="685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DDDDDD"/>
                  </a:outerShdw>
                </a:effectLst>
              </a:rPr>
              <a:t>Testing phase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Training phase</a:t>
            </a:r>
          </a:p>
        </p:txBody>
      </p:sp>
      <p:graphicFrame>
        <p:nvGraphicFramePr>
          <p:cNvPr id="4577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05000" y="2743201"/>
          <a:ext cx="685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Bitmap Image" r:id="rId4" imgW="2429214" imgH="1905266" progId="Paint.Picture">
                  <p:embed/>
                </p:oleObj>
              </mc:Choice>
              <mc:Fallback>
                <p:oleObj name="Bitmap Image" r:id="rId4" imgW="242921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1"/>
                        <a:ext cx="685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477000" y="2133600"/>
            <a:ext cx="2514600" cy="4572000"/>
            <a:chOff x="4080" y="1344"/>
            <a:chExt cx="1584" cy="2880"/>
          </a:xfrm>
        </p:grpSpPr>
        <p:sp>
          <p:nvSpPr>
            <p:cNvPr id="64537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584" cy="28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64538" name="Rectangle 10"/>
            <p:cNvSpPr>
              <a:spLocks noChangeArrowheads="1"/>
            </p:cNvSpPr>
            <p:nvPr/>
          </p:nvSpPr>
          <p:spPr bwMode="auto">
            <a:xfrm>
              <a:off x="4128" y="1920"/>
              <a:ext cx="14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Strong Classifier 1</a:t>
              </a:r>
            </a:p>
            <a:p>
              <a:pPr algn="ctr"/>
              <a:r>
                <a:rPr lang="en-US" b="1"/>
                <a:t>(cascade stage 1)</a:t>
              </a:r>
              <a:r>
                <a:rPr lang="en-US"/>
                <a:t> </a:t>
              </a:r>
              <a:endParaRPr lang="en-GB"/>
            </a:p>
          </p:txBody>
        </p:sp>
        <p:sp>
          <p:nvSpPr>
            <p:cNvPr id="64539" name="Rectangle 12"/>
            <p:cNvSpPr>
              <a:spLocks noChangeArrowheads="1"/>
            </p:cNvSpPr>
            <p:nvPr/>
          </p:nvSpPr>
          <p:spPr bwMode="auto">
            <a:xfrm>
              <a:off x="4128" y="3600"/>
              <a:ext cx="14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Strong Classifier N</a:t>
              </a:r>
            </a:p>
            <a:p>
              <a:pPr algn="ctr"/>
              <a:r>
                <a:rPr lang="en-US" b="1"/>
                <a:t>(cascade stage N)</a:t>
              </a:r>
              <a:r>
                <a:rPr lang="en-US"/>
                <a:t> </a:t>
              </a:r>
              <a:endParaRPr lang="en-GB"/>
            </a:p>
          </p:txBody>
        </p:sp>
        <p:sp>
          <p:nvSpPr>
            <p:cNvPr id="64540" name="Text Box 13"/>
            <p:cNvSpPr txBox="1">
              <a:spLocks noChangeArrowheads="1"/>
            </p:cNvSpPr>
            <p:nvPr/>
          </p:nvSpPr>
          <p:spPr bwMode="auto">
            <a:xfrm>
              <a:off x="4080" y="1344"/>
              <a:ext cx="1584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1"/>
                <a:t>Classifier cascade framework</a:t>
              </a:r>
              <a:endParaRPr lang="en-GB" sz="1800" b="1"/>
            </a:p>
          </p:txBody>
        </p:sp>
        <p:sp>
          <p:nvSpPr>
            <p:cNvPr id="64541" name="Rectangle 22"/>
            <p:cNvSpPr>
              <a:spLocks noChangeArrowheads="1"/>
            </p:cNvSpPr>
            <p:nvPr/>
          </p:nvSpPr>
          <p:spPr bwMode="auto">
            <a:xfrm>
              <a:off x="4128" y="2592"/>
              <a:ext cx="14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Strong Classifier 2</a:t>
              </a:r>
            </a:p>
            <a:p>
              <a:pPr algn="ctr"/>
              <a:r>
                <a:rPr lang="en-US" b="1"/>
                <a:t>(cascade stage 2)</a:t>
              </a:r>
              <a:r>
                <a:rPr lang="en-US"/>
                <a:t> </a:t>
              </a:r>
              <a:endParaRPr lang="en-GB"/>
            </a:p>
          </p:txBody>
        </p:sp>
        <p:sp>
          <p:nvSpPr>
            <p:cNvPr id="64542" name="Oval 31"/>
            <p:cNvSpPr>
              <a:spLocks noChangeArrowheads="1"/>
            </p:cNvSpPr>
            <p:nvPr/>
          </p:nvSpPr>
          <p:spPr bwMode="auto">
            <a:xfrm flipH="1">
              <a:off x="48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64543" name="Oval 32"/>
            <p:cNvSpPr>
              <a:spLocks noChangeArrowheads="1"/>
            </p:cNvSpPr>
            <p:nvPr/>
          </p:nvSpPr>
          <p:spPr bwMode="auto">
            <a:xfrm flipH="1">
              <a:off x="48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64544" name="Oval 33"/>
            <p:cNvSpPr>
              <a:spLocks noChangeArrowheads="1"/>
            </p:cNvSpPr>
            <p:nvPr/>
          </p:nvSpPr>
          <p:spPr bwMode="auto">
            <a:xfrm flipH="1">
              <a:off x="4848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429500" y="3886200"/>
            <a:ext cx="622300" cy="2006600"/>
            <a:chOff x="4680" y="2448"/>
            <a:chExt cx="392" cy="1264"/>
          </a:xfrm>
        </p:grpSpPr>
        <p:sp>
          <p:nvSpPr>
            <p:cNvPr id="64534" name="AutoShape 36"/>
            <p:cNvSpPr>
              <a:spLocks noChangeArrowheads="1"/>
            </p:cNvSpPr>
            <p:nvPr/>
          </p:nvSpPr>
          <p:spPr bwMode="auto">
            <a:xfrm>
              <a:off x="4688" y="2448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AutoShape 37"/>
            <p:cNvSpPr>
              <a:spLocks noChangeArrowheads="1"/>
            </p:cNvSpPr>
            <p:nvPr/>
          </p:nvSpPr>
          <p:spPr bwMode="auto">
            <a:xfrm>
              <a:off x="4680" y="3072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AutoShape 38"/>
            <p:cNvSpPr>
              <a:spLocks noChangeArrowheads="1"/>
            </p:cNvSpPr>
            <p:nvPr/>
          </p:nvSpPr>
          <p:spPr bwMode="auto">
            <a:xfrm>
              <a:off x="4680" y="3520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57783" name="Picture 5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8600" y="2679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7784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2679701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7802" name="Picture 7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100" y="2667001"/>
            <a:ext cx="685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7806" name="Object 3"/>
          <p:cNvGraphicFramePr>
            <a:graphicFrameLocks noChangeAspect="1"/>
          </p:cNvGraphicFramePr>
          <p:nvPr/>
        </p:nvGraphicFramePr>
        <p:xfrm>
          <a:off x="1905000" y="2743201"/>
          <a:ext cx="685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Bitmap Image" r:id="rId9" imgW="2429214" imgH="1905266" progId="Paint.Picture">
                  <p:embed/>
                </p:oleObj>
              </mc:Choice>
              <mc:Fallback>
                <p:oleObj name="Bitmap Image" r:id="rId9" imgW="242921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1"/>
                        <a:ext cx="685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809" name="Object 4"/>
          <p:cNvGraphicFramePr>
            <a:graphicFrameLocks noChangeAspect="1"/>
          </p:cNvGraphicFramePr>
          <p:nvPr/>
        </p:nvGraphicFramePr>
        <p:xfrm>
          <a:off x="1905000" y="2743201"/>
          <a:ext cx="685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Bitmap Image" r:id="rId10" imgW="2429214" imgH="1905266" progId="Paint.Picture">
                  <p:embed/>
                </p:oleObj>
              </mc:Choice>
              <mc:Fallback>
                <p:oleObj name="Bitmap Image" r:id="rId10" imgW="242921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1"/>
                        <a:ext cx="685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81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4724401"/>
          <a:ext cx="609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Bitmap Image" r:id="rId11" imgW="1295238" imgH="638264" progId="Paint.Picture">
                  <p:embed/>
                </p:oleObj>
              </mc:Choice>
              <mc:Fallback>
                <p:oleObj name="Bitmap Image" r:id="rId11" imgW="1295238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1"/>
                        <a:ext cx="6096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814" name="Object 6"/>
          <p:cNvGraphicFramePr>
            <a:graphicFrameLocks noChangeAspect="1"/>
          </p:cNvGraphicFramePr>
          <p:nvPr/>
        </p:nvGraphicFramePr>
        <p:xfrm>
          <a:off x="1828800" y="4724400"/>
          <a:ext cx="6096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Bitmap Image" r:id="rId13" imgW="1314286" imgH="628571" progId="Paint.Picture">
                  <p:embed/>
                </p:oleObj>
              </mc:Choice>
              <mc:Fallback>
                <p:oleObj name="Bitmap Image" r:id="rId13" imgW="1314286" imgH="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609600" cy="628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817" name="Object 7"/>
          <p:cNvGraphicFramePr>
            <a:graphicFrameLocks noChangeAspect="1"/>
          </p:cNvGraphicFramePr>
          <p:nvPr/>
        </p:nvGraphicFramePr>
        <p:xfrm>
          <a:off x="1143000" y="4724402"/>
          <a:ext cx="60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Bitmap Image" r:id="rId15" imgW="1305107" imgH="638264" progId="Paint.Picture">
                  <p:embed/>
                </p:oleObj>
              </mc:Choice>
              <mc:Fallback>
                <p:oleObj name="Bitmap Image" r:id="rId15" imgW="1305107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2"/>
                        <a:ext cx="609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820" name="Object 8"/>
          <p:cNvGraphicFramePr>
            <a:graphicFrameLocks noChangeAspect="1"/>
          </p:cNvGraphicFramePr>
          <p:nvPr/>
        </p:nvGraphicFramePr>
        <p:xfrm>
          <a:off x="457200" y="4724402"/>
          <a:ext cx="60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Bitmap Image" r:id="rId17" imgW="1286055" imgH="638264" progId="Paint.Picture">
                  <p:embed/>
                </p:oleObj>
              </mc:Choice>
              <mc:Fallback>
                <p:oleObj name="Bitmap Image" r:id="rId17" imgW="1286055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2"/>
                        <a:ext cx="609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825" name="Rectangle 97"/>
          <p:cNvSpPr>
            <a:spLocks noChangeArrowheads="1"/>
          </p:cNvSpPr>
          <p:nvPr/>
        </p:nvSpPr>
        <p:spPr bwMode="auto">
          <a:xfrm>
            <a:off x="-914400" y="3048000"/>
            <a:ext cx="838200" cy="838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7824" name="Object 9"/>
          <p:cNvGraphicFramePr>
            <a:graphicFrameLocks noChangeAspect="1"/>
          </p:cNvGraphicFramePr>
          <p:nvPr/>
        </p:nvGraphicFramePr>
        <p:xfrm>
          <a:off x="-850900" y="31115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Bitmap Image" r:id="rId19" imgW="409632" imgH="333333" progId="Paint.Picture">
                  <p:embed/>
                </p:oleObj>
              </mc:Choice>
              <mc:Fallback>
                <p:oleObj name="Bitmap Image" r:id="rId19" imgW="409632" imgH="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50900" y="31115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827" name="Text Box 99"/>
          <p:cNvSpPr txBox="1">
            <a:spLocks noChangeArrowheads="1"/>
          </p:cNvSpPr>
          <p:nvPr/>
        </p:nvSpPr>
        <p:spPr bwMode="auto">
          <a:xfrm>
            <a:off x="5562602" y="6096000"/>
            <a:ext cx="2225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FACE IDENTIFIED</a:t>
            </a:r>
          </a:p>
        </p:txBody>
      </p:sp>
      <p:sp>
        <p:nvSpPr>
          <p:cNvPr id="64532" name="Line 100"/>
          <p:cNvSpPr>
            <a:spLocks noChangeShapeType="1"/>
          </p:cNvSpPr>
          <p:nvPr/>
        </p:nvSpPr>
        <p:spPr bwMode="auto">
          <a:xfrm>
            <a:off x="419100" y="914400"/>
            <a:ext cx="8305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2222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courtesy: 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Kostantina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Palla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, University of Edinburgh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0312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4.81481E-6 L 0.15834 -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7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4.81481E-6 L 0.35833 -4.8148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57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5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93 L 0.23472 -0.000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57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0.00092 L 0.43472 -0.0009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57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57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208 L 0.31094 -0.0020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93 -0.00209 L 0.51093 -0.0020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57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49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77 L 0.12917 0.1497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57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497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57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77 L 0.12917 0.1497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57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57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497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57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77 L 0.12917 0.1497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57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57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0469 -0.13959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45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699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8334 -0.13333 " pathEditMode="relative" rAng="0" ptsTypes="AA">
                                      <p:cBhvr>
                                        <p:cTn id="87" dur="1000" spd="-100000" fill="hold"/>
                                        <p:tgtEl>
                                          <p:spTgt spid="457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6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5 -0.13542 " pathEditMode="relative" rAng="0" ptsTypes="AA">
                                      <p:cBhvr>
                                        <p:cTn id="89" dur="1000" spd="-100000" fill="hold"/>
                                        <p:tgtEl>
                                          <p:spTgt spid="457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678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25 -0.13542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457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4635 4.44444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45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25 -2.22222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457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 3.33333E-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57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75 3.33333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57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457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57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457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457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47083 -4.44444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47153 -2.96296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6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4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2.96296E-6 L 0.43056 2.96296E-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457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42917 1.11111E-6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6 -3.7037E-6 L 0.43056 0.16297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457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00186 L 0.42917 0.16111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70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9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13889 L 0.42917 0.38333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6 0.14074 L 0.43056 0.38518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457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88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9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9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4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36482 L 0.42917 0.69815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457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36481 L 0.42917 0.69814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2" grpId="0"/>
      <p:bldP spid="457730" grpId="0"/>
      <p:bldP spid="457825" grpId="0" animBg="1"/>
      <p:bldP spid="457825" grpId="1" animBg="1"/>
      <p:bldP spid="457825" grpId="2" animBg="1"/>
      <p:bldP spid="457825" grpId="3" animBg="1"/>
      <p:bldP spid="457825" grpId="4" animBg="1"/>
      <p:bldP spid="457825" grpId="5" animBg="1"/>
      <p:bldP spid="457825" grpId="6" animBg="1"/>
      <p:bldP spid="457825" grpId="7" animBg="1"/>
      <p:bldP spid="457825" grpId="8" animBg="1"/>
      <p:bldP spid="457825" grpId="9" animBg="1"/>
      <p:bldP spid="457825" grpId="10" animBg="1"/>
      <p:bldP spid="457827" grpId="0"/>
      <p:bldP spid="4578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(Continue)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133600"/>
            <a:ext cx="7400545" cy="3447288"/>
          </a:xfrm>
        </p:spPr>
        <p:txBody>
          <a:bodyPr>
            <a:normAutofit fontScale="92500"/>
          </a:bodyPr>
          <a:lstStyle/>
          <a:p>
            <a:r>
              <a:rPr lang="en-US"/>
              <a:t>1) Opens an image and transforms to greyscale if needed. </a:t>
            </a:r>
          </a:p>
          <a:p>
            <a:r>
              <a:rPr lang="en-US"/>
              <a:t>2) Runs a sub-window through the image. </a:t>
            </a:r>
          </a:p>
          <a:p>
            <a:r>
              <a:rPr lang="en-US"/>
              <a:t>2a) Rescales the content of the sub-window to 24*24pixels (if needed). Check the Haar feature in each window. Move the sub-window if Haar feauture missing. </a:t>
            </a:r>
          </a:p>
          <a:p>
            <a:r>
              <a:rPr lang="en-US"/>
              <a:t>2b) Enlarges the sub-window by a given factor a goes back to 2). </a:t>
            </a:r>
          </a:p>
          <a:p>
            <a:r>
              <a:rPr lang="en-US"/>
              <a:t>2c) Continues until the sub-window size is equal to the least dimension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3313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876542287.avi">
            <a:hlinkClick r:id="" action="ppaction://media"/>
          </p:cNvPr>
          <p:cNvPicPr>
            <a:picLocks noGrp="1" noChangeAspect="1"/>
          </p:cNvPicPr>
          <p:nvPr>
            <p:ph sz="quarter" idx="14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0"/>
            <a:ext cx="8368145" cy="6783480"/>
          </a:xfrm>
        </p:spPr>
      </p:pic>
    </p:spTree>
    <p:extLst>
      <p:ext uri="{BB962C8B-B14F-4D97-AF65-F5344CB8AC3E}">
        <p14:creationId xmlns:p14="http://schemas.microsoft.com/office/powerpoint/2010/main" val="24740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</TotalTime>
  <Words>506</Words>
  <Application>Microsoft Office PowerPoint</Application>
  <PresentationFormat>On-screen Show (4:3)</PresentationFormat>
  <Paragraphs>83</Paragraphs>
  <Slides>16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Waveform</vt:lpstr>
      <vt:lpstr>Bitmap Image</vt:lpstr>
      <vt:lpstr>How Face Recognition Work</vt:lpstr>
      <vt:lpstr>Phase 1: Face Detection</vt:lpstr>
      <vt:lpstr>Definition</vt:lpstr>
      <vt:lpstr>Face Detection Method</vt:lpstr>
      <vt:lpstr>The method we choose</vt:lpstr>
      <vt:lpstr>Algorithm</vt:lpstr>
      <vt:lpstr>Training phase</vt:lpstr>
      <vt:lpstr>Algorithm (Continue)</vt:lpstr>
      <vt:lpstr>PowerPoint Presentation</vt:lpstr>
      <vt:lpstr>Summary</vt:lpstr>
      <vt:lpstr>Phase 2: Face Recognition</vt:lpstr>
      <vt:lpstr>Definition</vt:lpstr>
      <vt:lpstr>Challenges</vt:lpstr>
      <vt:lpstr>Sample Algorithm – Eigen Faces</vt:lpstr>
      <vt:lpstr>The method we choose: Fisher Face</vt:lpstr>
      <vt:lpstr>General workflow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Face Recognition Work</dc:title>
  <dc:creator>Hoang</dc:creator>
  <cp:lastModifiedBy>Hoang</cp:lastModifiedBy>
  <cp:revision>13</cp:revision>
  <dcterms:created xsi:type="dcterms:W3CDTF">2006-08-16T00:00:00Z</dcterms:created>
  <dcterms:modified xsi:type="dcterms:W3CDTF">2013-10-08T09:57:17Z</dcterms:modified>
</cp:coreProperties>
</file>