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oang\Desktop\Repor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oang\Desktop\New%20Microsoft%20Excel%20Workshe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Face Recognizer Algorithm Accuracy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[Report.xlsx]Sheet1!$B$2</c:f>
              <c:strCache>
                <c:ptCount val="1"/>
                <c:pt idx="0">
                  <c:v>Eigen Face</c:v>
                </c:pt>
              </c:strCache>
            </c:strRef>
          </c:tx>
          <c:cat>
            <c:numRef>
              <c:f>[Report.xlsx]Sheet1!$A$3:$A$6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8</c:v>
                </c:pt>
                <c:pt idx="3">
                  <c:v>10</c:v>
                </c:pt>
              </c:numCache>
            </c:numRef>
          </c:cat>
          <c:val>
            <c:numRef>
              <c:f>[Report.xlsx]Sheet1!$B$3:$B$6</c:f>
              <c:numCache>
                <c:formatCode>0.00%</c:formatCode>
                <c:ptCount val="4"/>
                <c:pt idx="0">
                  <c:v>0.32050000000000001</c:v>
                </c:pt>
                <c:pt idx="1">
                  <c:v>0.4103</c:v>
                </c:pt>
                <c:pt idx="2">
                  <c:v>0.52559999999999996</c:v>
                </c:pt>
                <c:pt idx="3">
                  <c:v>0.55130000000000001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[Report.xlsx]Sheet1!$C$2</c:f>
              <c:strCache>
                <c:ptCount val="1"/>
                <c:pt idx="0">
                  <c:v>Fisher Face</c:v>
                </c:pt>
              </c:strCache>
            </c:strRef>
          </c:tx>
          <c:cat>
            <c:numRef>
              <c:f>[Report.xlsx]Sheet1!$A$3:$A$6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8</c:v>
                </c:pt>
                <c:pt idx="3">
                  <c:v>10</c:v>
                </c:pt>
              </c:numCache>
            </c:numRef>
          </c:cat>
          <c:val>
            <c:numRef>
              <c:f>[Report.xlsx]Sheet1!$C$3:$C$6</c:f>
              <c:numCache>
                <c:formatCode>0.00%</c:formatCode>
                <c:ptCount val="4"/>
                <c:pt idx="0">
                  <c:v>0.4103</c:v>
                </c:pt>
                <c:pt idx="1">
                  <c:v>0.53849999999999998</c:v>
                </c:pt>
                <c:pt idx="2">
                  <c:v>0.65380000000000005</c:v>
                </c:pt>
                <c:pt idx="3">
                  <c:v>0.76919999999999999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[Report.xlsx]Sheet1!$D$2</c:f>
              <c:strCache>
                <c:ptCount val="1"/>
                <c:pt idx="0">
                  <c:v>LPBH Face</c:v>
                </c:pt>
              </c:strCache>
            </c:strRef>
          </c:tx>
          <c:cat>
            <c:numRef>
              <c:f>[Report.xlsx]Sheet1!$A$3:$A$6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8</c:v>
                </c:pt>
                <c:pt idx="3">
                  <c:v>10</c:v>
                </c:pt>
              </c:numCache>
            </c:numRef>
          </c:cat>
          <c:val>
            <c:numRef>
              <c:f>[Report.xlsx]Sheet1!$D$3:$D$6</c:f>
              <c:numCache>
                <c:formatCode>0.00%</c:formatCode>
                <c:ptCount val="4"/>
                <c:pt idx="0">
                  <c:v>0.44869999999999999</c:v>
                </c:pt>
                <c:pt idx="1">
                  <c:v>0.53849999999999998</c:v>
                </c:pt>
                <c:pt idx="2">
                  <c:v>0.53849999999999998</c:v>
                </c:pt>
                <c:pt idx="3">
                  <c:v>0.61539999999999995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3452416"/>
        <c:axId val="123499648"/>
      </c:lineChart>
      <c:catAx>
        <c:axId val="1234524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</a:t>
                </a:r>
                <a:r>
                  <a:rPr lang="en-US" baseline="0"/>
                  <a:t> of Training Image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23499648"/>
        <c:crosses val="autoZero"/>
        <c:auto val="1"/>
        <c:lblAlgn val="ctr"/>
        <c:lblOffset val="100"/>
        <c:noMultiLvlLbl val="0"/>
      </c:catAx>
      <c:valAx>
        <c:axId val="12349964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Accuracy</a:t>
                </a:r>
              </a:p>
            </c:rich>
          </c:tx>
          <c:layout/>
          <c:overlay val="0"/>
        </c:title>
        <c:numFmt formatCode="0.00%" sourceLinked="1"/>
        <c:majorTickMark val="none"/>
        <c:minorTickMark val="none"/>
        <c:tickLblPos val="nextTo"/>
        <c:crossAx val="1234524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2"/>
          <c:order val="0"/>
          <c:tx>
            <c:strRef>
              <c:f>'[New Microsoft Excel Worksheet.xlsx]Sheet1'!$A$4</c:f>
              <c:strCache>
                <c:ptCount val="1"/>
                <c:pt idx="0">
                  <c:v>Full Recognize Percent</c:v>
                </c:pt>
              </c:strCache>
            </c:strRef>
          </c:tx>
          <c:marker>
            <c:symbol val="none"/>
          </c:marker>
          <c:cat>
            <c:numRef>
              <c:f>'[New Microsoft Excel Worksheet.xlsx]Sheet1'!$B$2:$I$2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</c:numCache>
            </c:numRef>
          </c:cat>
          <c:val>
            <c:numRef>
              <c:f>'[New Microsoft Excel Worksheet.xlsx]Sheet1'!$B$4:$I$4</c:f>
              <c:numCache>
                <c:formatCode>General</c:formatCode>
                <c:ptCount val="8"/>
                <c:pt idx="0">
                  <c:v>0.13</c:v>
                </c:pt>
                <c:pt idx="1">
                  <c:v>0.54090000000000005</c:v>
                </c:pt>
                <c:pt idx="2">
                  <c:v>0.83299999999999996</c:v>
                </c:pt>
                <c:pt idx="3">
                  <c:v>0.95479999999999998</c:v>
                </c:pt>
                <c:pt idx="4">
                  <c:v>0.98909999999999998</c:v>
                </c:pt>
                <c:pt idx="5">
                  <c:v>0.998</c:v>
                </c:pt>
                <c:pt idx="6">
                  <c:v>0.99970000000000003</c:v>
                </c:pt>
                <c:pt idx="7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013440"/>
        <c:axId val="46048768"/>
      </c:lineChart>
      <c:catAx>
        <c:axId val="460134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</a:t>
                </a:r>
                <a:r>
                  <a:rPr lang="en-US" baseline="0"/>
                  <a:t> of images required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6048768"/>
        <c:crosses val="autoZero"/>
        <c:auto val="1"/>
        <c:lblAlgn val="ctr"/>
        <c:lblOffset val="100"/>
        <c:noMultiLvlLbl val="0"/>
      </c:catAx>
      <c:valAx>
        <c:axId val="460487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60134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4C990-1B33-4407-8FFF-890C6EF96624}" type="datetimeFigureOut">
              <a:rPr lang="en-US" smtClean="0"/>
              <a:t>11/2/2013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CCCDB-B4E4-43F7-AB30-6B42BC7E3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87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CCCDB-B4E4-43F7-AB30-6B42BC7E35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16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2.jpeg"/><Relationship Id="rId7" Type="http://schemas.openxmlformats.org/officeDocument/2006/relationships/image" Target="../media/image16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11" Type="http://schemas.openxmlformats.org/officeDocument/2006/relationships/image" Target="../media/image20.jpeg"/><Relationship Id="rId5" Type="http://schemas.openxmlformats.org/officeDocument/2006/relationships/image" Target="../media/image14.jpeg"/><Relationship Id="rId10" Type="http://schemas.openxmlformats.org/officeDocument/2006/relationships/image" Target="../media/image19.jpeg"/><Relationship Id="rId4" Type="http://schemas.openxmlformats.org/officeDocument/2006/relationships/image" Target="../media/image13.jpeg"/><Relationship Id="rId9" Type="http://schemas.openxmlformats.org/officeDocument/2006/relationships/image" Target="../media/image18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21.jpeg"/><Relationship Id="rId7" Type="http://schemas.openxmlformats.org/officeDocument/2006/relationships/image" Target="../media/image25.jpeg"/><Relationship Id="rId12" Type="http://schemas.openxmlformats.org/officeDocument/2006/relationships/image" Target="../media/image3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11" Type="http://schemas.openxmlformats.org/officeDocument/2006/relationships/image" Target="../media/image29.jpeg"/><Relationship Id="rId5" Type="http://schemas.openxmlformats.org/officeDocument/2006/relationships/image" Target="../media/image23.jpeg"/><Relationship Id="rId10" Type="http://schemas.openxmlformats.org/officeDocument/2006/relationships/image" Target="../media/image28.jpeg"/><Relationship Id="rId4" Type="http://schemas.openxmlformats.org/officeDocument/2006/relationships/image" Target="../media/image22.jpeg"/><Relationship Id="rId9" Type="http://schemas.openxmlformats.org/officeDocument/2006/relationships/image" Target="../media/image2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Roll System Mobile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User Manual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Avoid Position </a:t>
            </a:r>
            <a:r>
              <a:rPr lang="en-US"/>
              <a:t>&amp; </a:t>
            </a:r>
            <a:r>
              <a:rPr lang="en-US" smtClean="0"/>
              <a:t>Angle</a:t>
            </a:r>
            <a:endParaRPr lang="en-US"/>
          </a:p>
        </p:txBody>
      </p:sp>
      <p:pic>
        <p:nvPicPr>
          <p:cNvPr id="4" name="Picture 2" descr="C:\Users\Hoang\Desktop\Avoid-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657600"/>
            <a:ext cx="2967038" cy="2957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C:\Users\Hoang\Desktop\Avoid-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676401"/>
            <a:ext cx="2725118" cy="2716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 descr="C:\Users\Hoang\Desktop\Avoid-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1"/>
            <a:ext cx="275203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538362" y="2209800"/>
            <a:ext cx="2406915" cy="3450696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For bigger classrooms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6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514600"/>
            <a:ext cx="3962400" cy="3450696"/>
          </a:xfrm>
        </p:spPr>
        <p:txBody>
          <a:bodyPr/>
          <a:lstStyle/>
          <a:p>
            <a:r>
              <a:rPr lang="en-US" smtClean="0"/>
              <a:t>According to test result, with class of 15-20 students, the number of required image is 4-6 images.</a:t>
            </a:r>
          </a:p>
          <a:p>
            <a:r>
              <a:rPr lang="en-US" smtClean="0"/>
              <a:t>With bigger class, the number of required image is 6-10 images.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Number of picture to take</a:t>
            </a:r>
            <a:endParaRPr lang="en-US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916612852"/>
              </p:ext>
            </p:extLst>
          </p:nvPr>
        </p:nvGraphicFramePr>
        <p:xfrm>
          <a:off x="4419600" y="2514600"/>
          <a:ext cx="42672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2476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905000"/>
            <a:ext cx="7408333" cy="3450696"/>
          </a:xfrm>
        </p:spPr>
        <p:txBody>
          <a:bodyPr/>
          <a:lstStyle/>
          <a:p>
            <a:r>
              <a:rPr lang="en-US" smtClean="0"/>
              <a:t>The classroom should has good brightness.</a:t>
            </a:r>
          </a:p>
          <a:p>
            <a:r>
              <a:rPr lang="en-US" smtClean="0"/>
              <a:t>The student should look to front, look at the camera.</a:t>
            </a:r>
          </a:p>
          <a:p>
            <a:pPr marL="0" indent="0">
              <a:buNone/>
            </a:pPr>
            <a:r>
              <a:rPr lang="en-US" smtClean="0"/>
              <a:t>Example: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Another requirements</a:t>
            </a:r>
            <a:endParaRPr lang="en-US"/>
          </a:p>
        </p:txBody>
      </p:sp>
      <p:pic>
        <p:nvPicPr>
          <p:cNvPr id="7170" name="Picture 2" descr="C:\Users\Hoang\Documents\Visual Studio 2010\Projects\RollSystemMobile\RollSystemMobile\Content\Log\SE0670_XML_photo_31-10-2013_09-23-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10000"/>
            <a:ext cx="4381500" cy="2466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Hoang\Documents\Visual Studio 2010\Projects\RollSystemMobile\RollSystemMobile\Content\Log\SE0670_XML_photo_31-10-2013_09-23-1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971800"/>
            <a:ext cx="2102129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7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04930" y="1764174"/>
            <a:ext cx="7577070" cy="345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smtClean="0"/>
              <a:t>In some situation, the student on the front cover the face of back students, this lead to lower recognition rate.</a:t>
            </a:r>
          </a:p>
          <a:p>
            <a:pPr marL="0" indent="0">
              <a:buNone/>
            </a:pPr>
            <a:r>
              <a:rPr lang="en-US" sz="1800" smtClean="0"/>
              <a:t>Solution for better recognition rate:</a:t>
            </a:r>
          </a:p>
          <a:p>
            <a:r>
              <a:rPr lang="en-US" sz="1800" smtClean="0"/>
              <a:t>Take more images in different angles.</a:t>
            </a:r>
          </a:p>
          <a:p>
            <a:r>
              <a:rPr lang="en-US" sz="1800" smtClean="0"/>
              <a:t>Tell front student to lower their head.</a:t>
            </a:r>
          </a:p>
          <a:p>
            <a:r>
              <a:rPr lang="en-US" sz="1800" smtClean="0"/>
              <a:t>Use the “learning” modules.</a:t>
            </a:r>
          </a:p>
          <a:p>
            <a:endParaRPr lang="en-US" sz="1800"/>
          </a:p>
          <a:p>
            <a:pPr marL="0" indent="0">
              <a:buNone/>
            </a:pPr>
            <a:endParaRPr lang="en-US" sz="180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/>
          <a:lstStyle/>
          <a:p>
            <a:r>
              <a:rPr lang="en-US" smtClean="0"/>
              <a:t>Another requirements</a:t>
            </a:r>
            <a:endParaRPr lang="en-US"/>
          </a:p>
        </p:txBody>
      </p:sp>
      <p:pic>
        <p:nvPicPr>
          <p:cNvPr id="8194" name="Picture 2" descr="C:\Users\Hoang\Desktop\IMG_041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05250"/>
            <a:ext cx="36576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Hoang\Desktop\IMG_041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905250"/>
            <a:ext cx="36576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96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981200"/>
            <a:ext cx="7408333" cy="4144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smtClean="0"/>
              <a:t>Server Requirement</a:t>
            </a:r>
          </a:p>
          <a:p>
            <a:pPr marL="0" indent="0">
              <a:buNone/>
            </a:pPr>
            <a:r>
              <a:rPr lang="en-US" smtClean="0"/>
              <a:t>Hardware:</a:t>
            </a:r>
          </a:p>
          <a:p>
            <a:r>
              <a:rPr lang="en-US"/>
              <a:t>Personal computers for developing with the minimum configuration: </a:t>
            </a:r>
          </a:p>
          <a:p>
            <a:r>
              <a:rPr lang="en-US"/>
              <a:t>CPU Core 2 Duo 2.0GHz, 4GB of RAM, 300GB of hard disk, </a:t>
            </a:r>
            <a:r>
              <a:rPr lang="en-US"/>
              <a:t>and </a:t>
            </a:r>
            <a:r>
              <a:rPr lang="en-US" smtClean="0"/>
              <a:t>internet.</a:t>
            </a:r>
            <a:endParaRPr lang="en-US"/>
          </a:p>
          <a:p>
            <a:pPr marL="0" indent="0">
              <a:buNone/>
            </a:pPr>
            <a:r>
              <a:rPr lang="en-US" smtClean="0"/>
              <a:t>Software:</a:t>
            </a:r>
          </a:p>
          <a:p>
            <a:r>
              <a:rPr lang="en-US" smtClean="0"/>
              <a:t>Opearating System: Window 7</a:t>
            </a:r>
          </a:p>
          <a:p>
            <a:r>
              <a:rPr lang="en-US" smtClean="0"/>
              <a:t>Web Server: Microsoft IIS</a:t>
            </a:r>
          </a:p>
          <a:p>
            <a:r>
              <a:rPr lang="en-US" smtClean="0"/>
              <a:t>Database: Microsoft SQL 2008 R2</a:t>
            </a:r>
            <a:endParaRPr lang="en-US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r>
              <a:rPr lang="en-US" b="1" smtClean="0"/>
              <a:t>Mobile Requirement</a:t>
            </a:r>
          </a:p>
          <a:p>
            <a:r>
              <a:rPr lang="en-US" smtClean="0"/>
              <a:t>Android 4.0 or above</a:t>
            </a:r>
            <a:endParaRPr lang="en-US"/>
          </a:p>
          <a:p>
            <a:r>
              <a:rPr lang="en-US" smtClean="0"/>
              <a:t>Camera 3.0 Megapixed or above</a:t>
            </a:r>
            <a:endParaRPr lang="en-US"/>
          </a:p>
          <a:p>
            <a:pPr marL="0" indent="0">
              <a:buNone/>
            </a:pPr>
            <a:endParaRPr 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 Requirement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9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981200"/>
            <a:ext cx="7408333" cy="4068763"/>
          </a:xfrm>
        </p:spPr>
        <p:txBody>
          <a:bodyPr/>
          <a:lstStyle/>
          <a:p>
            <a:r>
              <a:rPr lang="en-US" smtClean="0"/>
              <a:t>Each students must has at least 8 images as training images, for acceptable accuracy.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Image Data Requirement</a:t>
            </a:r>
            <a:endParaRPr lang="en-US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154037842"/>
              </p:ext>
            </p:extLst>
          </p:nvPr>
        </p:nvGraphicFramePr>
        <p:xfrm>
          <a:off x="1447800" y="2971800"/>
          <a:ext cx="63246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3896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905000"/>
            <a:ext cx="7408333" cy="4221163"/>
          </a:xfrm>
        </p:spPr>
        <p:txBody>
          <a:bodyPr/>
          <a:lstStyle/>
          <a:p>
            <a:r>
              <a:rPr lang="en-US" smtClean="0"/>
              <a:t>The image should be clear without too much noise.</a:t>
            </a:r>
          </a:p>
          <a:p>
            <a:r>
              <a:rPr lang="en-US"/>
              <a:t>T</a:t>
            </a:r>
            <a:r>
              <a:rPr lang="en-US" smtClean="0"/>
              <a:t>wo eyes should be as the center.</a:t>
            </a:r>
          </a:p>
          <a:p>
            <a:r>
              <a:rPr lang="en-US" smtClean="0"/>
              <a:t>The face must look front, or tilt ~5-10 degree.</a:t>
            </a:r>
          </a:p>
          <a:p>
            <a:r>
              <a:rPr lang="en-US" smtClean="0"/>
              <a:t>Gray image is also okay</a:t>
            </a:r>
          </a:p>
          <a:p>
            <a:pPr marL="0" indent="0">
              <a:buNone/>
            </a:pPr>
            <a:r>
              <a:rPr lang="en-US" smtClean="0"/>
              <a:t>Example of good image data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Image Data Requirement</a:t>
            </a:r>
          </a:p>
        </p:txBody>
      </p:sp>
      <p:pic>
        <p:nvPicPr>
          <p:cNvPr id="1028" name="Picture 4" descr="C:\Users\Hoang\Documents\Visual Studio 2010\Projects\RollSystemMobile\RollSystemMobile\Content\Training Data\(10)_face_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300" y="5469228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Hoang\Documents\Visual Studio 2010\Projects\RollSystemMobile\RollSystemMobile\Content\Training Data\581601_428578623881975_15474569_n_face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5428445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Hoang\Documents\Visual Studio 2010\Projects\RollSystemMobile\RollSystemMobile\Content\Training Data\581601_428578623881975_15474569_n_face_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19100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Hoang\Documents\Visual Studio 2010\Projects\RollSystemMobile\RollSystemMobile\Content\Training Data\8082_519306401460594_1689356227_n_face_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300" y="4160949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Hoang\Documents\Visual Studio 2010\Projects\RollSystemMobile\RollSystemMobile\Content\Training Data\SE0670_XML_photo_31-10-2013_09-19-34_face_6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5469228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Hoang\Documents\Visual Studio 2010\Projects\RollSystemMobile\RollSystemMobile\Content\Training Data\2013-10-31 09-00-17-251_face_0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548640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Hoang\Documents\Visual Studio 2010\Projects\RollSystemMobile\RollSystemMobile\Content\Training Data\(10)_face_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48640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:\Users\Hoang\Documents\Visual Studio 2010\Projects\RollSystemMobile\RollSystemMobile\Content\Training Data\1239823_624330814276069_1158868425_n_face_0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19100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Hoang\Documents\Visual Studio 2010\Projects\RollSystemMobile\RollSystemMobile\Content\Training Data\408006_519306318127269_1734644398_n_face_0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19100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Hoang\Documents\Visual Studio 2010\Projects\RollSystemMobile\RollSystemMobile\Content\Training Data\8082_519306401460594_1689356227_n_face_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19100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C:\Users\Hoang\Documents\Visual Studio 2010\Projects\RollSystemMobile\RollSystemMobile\Content\Training Data\62394_10200876730262844_1031844442_n_face_0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419100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:\Users\Hoang\Documents\Visual Studio 2010\Projects\RollSystemMobile\RollSystemMobile\Content\Training Data\25-10-2013_photo_28-10-2013_09-30-11_face_0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48640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0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676400"/>
            <a:ext cx="7408333" cy="4221163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Sample data of a student (From 8-20 images), should contains:</a:t>
            </a:r>
          </a:p>
          <a:p>
            <a:r>
              <a:rPr lang="en-US" smtClean="0"/>
              <a:t>70-80% of frontal face, with different brightness, facial expression....</a:t>
            </a:r>
          </a:p>
          <a:p>
            <a:r>
              <a:rPr lang="en-US" smtClean="0"/>
              <a:t>20% of side face, with </a:t>
            </a:r>
            <a:r>
              <a:rPr lang="en-US"/>
              <a:t>different </a:t>
            </a:r>
            <a:r>
              <a:rPr lang="en-US" smtClean="0"/>
              <a:t>brightness.</a:t>
            </a:r>
          </a:p>
          <a:p>
            <a:pPr marL="0" indent="0">
              <a:buNone/>
            </a:pPr>
            <a:r>
              <a:rPr lang="en-US" smtClean="0"/>
              <a:t>Example of good sample data set:</a:t>
            </a: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Sample Data Set</a:t>
            </a:r>
            <a:endParaRPr lang="en-US"/>
          </a:p>
        </p:txBody>
      </p:sp>
      <p:pic>
        <p:nvPicPr>
          <p:cNvPr id="2050" name="Picture 2" descr="C:\Users\Hoang\Documents\Visual Studio 2010\Projects\RollSystemMobile\RollSystemMobile\Content\Training Data\(1)_face_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41960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Hoang\Documents\Visual Studio 2010\Projects\RollSystemMobile\RollSystemMobile\Content\Training Data\(10)_face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628068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Hoang\Documents\Visual Studio 2010\Projects\RollSystemMobile\RollSystemMobile\Content\Training Data\(7)_face_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5628068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Hoang\Documents\Visual Studio 2010\Projects\RollSystemMobile\RollSystemMobile\Content\Training Data\(8)_face_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879" y="5604456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Hoang\Documents\Visual Studio 2010\Projects\RollSystemMobile\RollSystemMobile\Content\Training Data\(9)_face_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5604456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Hoang\Documents\Visual Studio 2010\Projects\RollSystemMobile\RollSystemMobile\Content\Training Data\(5)_face_0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566" y="563880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Hoang\Documents\Visual Studio 2010\Projects\RollSystemMobile\RollSystemMobile\Content\Training Data\(6)_face_0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427917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Hoang\Documents\Visual Studio 2010\Projects\RollSystemMobile\RollSystemMobile\Content\Training Data\(2)_face_0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427917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Hoang\Documents\Visual Studio 2010\Projects\RollSystemMobile\RollSystemMobile\Content\Training Data\(3)_face_0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41960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Hoang\Documents\Visual Studio 2010\Projects\RollSystemMobile\RollSystemMobile\Content\Training Data\(4)_face_0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426039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09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53533" y="1676400"/>
            <a:ext cx="7408333" cy="3450696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Avoid using images that:</a:t>
            </a:r>
          </a:p>
          <a:p>
            <a:r>
              <a:rPr lang="en-US" smtClean="0"/>
              <a:t>Too blur, too dark or too bright.</a:t>
            </a:r>
          </a:p>
          <a:p>
            <a:r>
              <a:rPr lang="en-US" smtClean="0"/>
              <a:t>Contains big noise, or error.</a:t>
            </a:r>
          </a:p>
          <a:p>
            <a:r>
              <a:rPr lang="en-US" smtClean="0"/>
              <a:t>The face is covered by something.</a:t>
            </a:r>
          </a:p>
          <a:p>
            <a:r>
              <a:rPr lang="en-US" smtClean="0"/>
              <a:t>Tilt with high degree (&gt;20%)</a:t>
            </a:r>
          </a:p>
          <a:p>
            <a:pPr marL="0" indent="0">
              <a:buNone/>
            </a:pPr>
            <a:r>
              <a:rPr lang="en-US" smtClean="0"/>
              <a:t>Example of images should not be used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Images should not be used</a:t>
            </a:r>
            <a:endParaRPr lang="en-US"/>
          </a:p>
        </p:txBody>
      </p:sp>
      <p:pic>
        <p:nvPicPr>
          <p:cNvPr id="3084" name="Picture 12" descr="C:\Users\Hoang\Documents\Visual Studio 2010\Projects\RollSystemMobile\RollSystemMobile\Content\Training Data\37889_1232217505700_7103243_n_face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599895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 descr="C:\Users\Hoang\Documents\Visual Studio 2010\Projects\RollSystemMobile\RollSystemMobile\Content\Training Data\2013-10-31 09-09-23-042_face_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563880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C:\Users\Hoang\Documents\Visual Studio 2010\Projects\RollSystemMobile\RollSystemMobile\Content\Training Data\2013-10-31 09-09-22-531_face_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63880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7" name="Picture 15" descr="C:\Users\Hoang\Documents\Visual Studio 2010\Projects\RollSystemMobile\RollSystemMobile\Content\Training Data\2013-10-31 09-08-12-916_face_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551" y="563880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9" name="Picture 17" descr="C:\Users\Hoang\Documents\Visual Studio 2010\Projects\RollSystemMobile\RollSystemMobile\Content\Training Data\2013-10-31 09-08-12-727_face_2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41960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C:\Users\Hoang\Documents\Visual Studio 2010\Projects\RollSystemMobile\RollSystemMobile\Content\Training Data\06-10-2013_06-10-2013_photo_06-10-2013_17-38-32_face_0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41960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1" name="Picture 19" descr="C:\Users\Hoang\Documents\Visual Studio 2010\Projects\RollSystemMobile\RollSystemMobile\Content\Training Data\06-10-2013_06-10-2013_photo_06-10-2013_17-38-32_face_1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41960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C:\Users\Hoang\Documents\Visual Studio 2010\Projects\RollSystemMobile\RollSystemMobile\Content\Training Data\06-10-2013_photo_06-10-2013_17-38-32_face_0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41960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3" name="Picture 21" descr="C:\Users\Hoang\Documents\Visual Studio 2010\Projects\RollSystemMobile\RollSystemMobile\Content\Training Data\396043_547895415220674_1940554896_n_face_0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452" y="4404575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C:\Users\Hoang\Documents\Visual Studio 2010\Projects\RollSystemMobile\RollSystemMobile\Content\Training Data\IMG_0463_face_1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5599895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0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Position &amp; Angle</a:t>
            </a:r>
            <a:endParaRPr lang="en-US"/>
          </a:p>
        </p:txBody>
      </p:sp>
      <p:pic>
        <p:nvPicPr>
          <p:cNvPr id="4098" name="Picture 2" descr="C:\Users\Hoang\Desktop\Posi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78" y="2264602"/>
            <a:ext cx="2438400" cy="4204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Hoang\Desktop\Posi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264602"/>
            <a:ext cx="2438399" cy="420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Hoang\Desktop\Posi-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9" y="2264601"/>
            <a:ext cx="2438400" cy="4204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753533" y="1676400"/>
            <a:ext cx="7408333" cy="3450696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For small classrooms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Position &amp; Angle</a:t>
            </a:r>
            <a:endParaRPr lang="en-US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762000" y="1535651"/>
            <a:ext cx="7408333" cy="3450696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For bigger classrooms</a:t>
            </a:r>
            <a:endParaRPr lang="en-US"/>
          </a:p>
        </p:txBody>
      </p:sp>
      <p:pic>
        <p:nvPicPr>
          <p:cNvPr id="5122" name="Picture 2" descr="C:\Users\Hoang\Desktop\Posi-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491057"/>
            <a:ext cx="2438400" cy="214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Hoang\Desktop\Posi-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491057"/>
            <a:ext cx="23622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Hoang\Desktop\Posi-7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057402"/>
            <a:ext cx="2445273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Hoang\Desktop\Posi-8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57401"/>
            <a:ext cx="23622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62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Avoid Position &amp; Angle</a:t>
            </a:r>
            <a:endParaRPr lang="en-US"/>
          </a:p>
        </p:txBody>
      </p:sp>
      <p:pic>
        <p:nvPicPr>
          <p:cNvPr id="6147" name="Picture 3" descr="C:\Users\Hoang\Desktop\Avoid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308538"/>
            <a:ext cx="2286000" cy="394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Hoang\Desktop\Avoid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0"/>
            <a:ext cx="2299070" cy="396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Hoang\Desktop\Avoid-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308538"/>
            <a:ext cx="2286000" cy="394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753533" y="1676400"/>
            <a:ext cx="7408333" cy="3450696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For small classrooms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3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59</TotalTime>
  <Words>379</Words>
  <Application>Microsoft Office PowerPoint</Application>
  <PresentationFormat>On-screen Show (4:3)</PresentationFormat>
  <Paragraphs>62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Waveform</vt:lpstr>
      <vt:lpstr>Roll System Mobile</vt:lpstr>
      <vt:lpstr>System Requirement</vt:lpstr>
      <vt:lpstr>Image Data Requirement</vt:lpstr>
      <vt:lpstr>Image Data Requirement</vt:lpstr>
      <vt:lpstr>Sample Data Set</vt:lpstr>
      <vt:lpstr>Images should not be used</vt:lpstr>
      <vt:lpstr>Position &amp; Angle</vt:lpstr>
      <vt:lpstr>Position &amp; Angle</vt:lpstr>
      <vt:lpstr>Avoid Position &amp; Angle</vt:lpstr>
      <vt:lpstr>Avoid Position &amp; Angle</vt:lpstr>
      <vt:lpstr>Number of picture to take</vt:lpstr>
      <vt:lpstr>Another requirements</vt:lpstr>
      <vt:lpstr>Another requirements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Roll System Mobile</dc:title>
  <dc:creator>Hoang</dc:creator>
  <cp:lastModifiedBy>Hoang</cp:lastModifiedBy>
  <cp:revision>22</cp:revision>
  <dcterms:created xsi:type="dcterms:W3CDTF">2006-08-16T00:00:00Z</dcterms:created>
  <dcterms:modified xsi:type="dcterms:W3CDTF">2013-11-02T15:01:11Z</dcterms:modified>
</cp:coreProperties>
</file>