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F0F2B64-AD1B-4753-9EE5-481BBFE45868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B10A391F-B140-4C8F-889C-117AA770DE85}" type="slidecount">
              <a:rPr b="0" lang="en-US" sz="1400" spc="-1" strike="noStrike">
                <a:latin typeface="Noto Sans Regular"/>
              </a:rPr>
              <a:t>11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54ECC3C-2D0E-4A9C-ADF3-C8C8EF608076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1DE670D0-AABF-4F08-8351-3D5B572F1DF2}" type="slidecount">
              <a:rPr b="0" lang="en-US" sz="1400" spc="-1" strike="noStrike">
                <a:latin typeface="Noto Sans Regular"/>
              </a:rPr>
              <a:t>11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1" lang="zh-CN" sz="3600" spc="-1" strike="noStrike">
                <a:solidFill>
                  <a:srgbClr val="333333"/>
                </a:solidFill>
                <a:latin typeface="Noto Sans Regular"/>
              </a:rPr>
              <a:t>카카오톡 자연어처리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(NLP) </a:t>
            </a:r>
            <a:r>
              <a:rPr b="1" lang="zh-CN" sz="3600" spc="-1" strike="noStrike">
                <a:solidFill>
                  <a:srgbClr val="333333"/>
                </a:solidFill>
                <a:latin typeface="Noto Sans Regular"/>
              </a:rPr>
              <a:t>챗봇 모델링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2400" spc="-1" strike="noStrike">
                <a:latin typeface="Noto Sans Regular"/>
              </a:rPr>
              <a:t>문승태</a:t>
            </a:r>
            <a:endParaRPr b="0" lang="en-US" sz="24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마치며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85800" y="16092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좋았던 점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: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논문을 보며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Transformer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의 구성과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Attention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학습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아쉬운 점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: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문제의 특성을 고려하더라도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14%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는 여전히 낮은 성능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Transformer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를 좀 더 깊게 학습 필요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자연어처리 모델의 성능을 높일 수 있는 더 많은 기법 학습 필요  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0" y="4788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3200" spc="-1" strike="noStrike">
                <a:latin typeface="Arial"/>
              </a:rPr>
              <a:t>감사합니다</a:t>
            </a:r>
            <a:r>
              <a:rPr b="0" lang="en-US" sz="3200" spc="-1" strike="noStrike">
                <a:latin typeface="Arial"/>
              </a:rPr>
              <a:t>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목차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프로젝트 의의 및 목적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실험 가설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분석 방법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데이터 선정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모델링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결과 해석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마치며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프로젝트 의의 및 목적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7543800" cy="1753560"/>
          </a:xfrm>
          <a:prstGeom prst="rect">
            <a:avLst/>
          </a:prstGeom>
          <a:ln w="1080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107360" y="3364920"/>
            <a:ext cx="7592040" cy="16642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실험 가설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챗봇을 위해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Transformer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모델을 활용하기로 결정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[Google Brain, 2016, “Attention is all you need]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8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개의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GPU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로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3.5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일 동안 영어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-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독일어 번역 데이터 학습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28%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정도의 정확도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시간당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28%/(3.5 x 24) = 0.33%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의 정확도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?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zh-CN" sz="2100" spc="-1" strike="noStrike">
                <a:solidFill>
                  <a:srgbClr val="333333"/>
                </a:solidFill>
                <a:latin typeface="Noto Sans Regular"/>
              </a:rPr>
              <a:t>가설</a:t>
            </a:r>
            <a:r>
              <a:rPr b="1" lang="en-US" sz="2100" spc="-1" strike="noStrike">
                <a:solidFill>
                  <a:srgbClr val="333333"/>
                </a:solidFill>
                <a:latin typeface="Noto Sans Regular"/>
              </a:rPr>
              <a:t>: “1</a:t>
            </a:r>
            <a:r>
              <a:rPr b="1" lang="zh-CN" sz="2100" spc="-1" strike="noStrike">
                <a:solidFill>
                  <a:srgbClr val="333333"/>
                </a:solidFill>
                <a:latin typeface="Noto Sans Regular"/>
              </a:rPr>
              <a:t>개의 </a:t>
            </a:r>
            <a:r>
              <a:rPr b="1" lang="en-US" sz="2100" spc="-1" strike="noStrike">
                <a:solidFill>
                  <a:srgbClr val="333333"/>
                </a:solidFill>
                <a:latin typeface="Noto Sans Regular"/>
              </a:rPr>
              <a:t>GPU</a:t>
            </a:r>
            <a:r>
              <a:rPr b="1" lang="zh-CN" sz="2100" spc="-1" strike="noStrike">
                <a:solidFill>
                  <a:srgbClr val="333333"/>
                </a:solidFill>
                <a:latin typeface="Noto Sans Regular"/>
              </a:rPr>
              <a:t>로 약 </a:t>
            </a:r>
            <a:r>
              <a:rPr b="1" lang="en-US" sz="2100" spc="-1" strike="noStrike">
                <a:solidFill>
                  <a:srgbClr val="333333"/>
                </a:solidFill>
                <a:latin typeface="Noto Sans Regular"/>
              </a:rPr>
              <a:t>2</a:t>
            </a:r>
            <a:r>
              <a:rPr b="1" lang="zh-CN" sz="2100" spc="-1" strike="noStrike">
                <a:solidFill>
                  <a:srgbClr val="333333"/>
                </a:solidFill>
                <a:latin typeface="Noto Sans Regular"/>
              </a:rPr>
              <a:t>시간 정도 학습을 시켰을 때 </a:t>
            </a:r>
            <a:r>
              <a:rPr b="1" lang="en-US" sz="2100" spc="-1" strike="noStrike">
                <a:solidFill>
                  <a:srgbClr val="333333"/>
                </a:solidFill>
                <a:latin typeface="Noto Sans Regular"/>
              </a:rPr>
              <a:t>0.66%</a:t>
            </a:r>
            <a:r>
              <a:rPr b="1" lang="zh-CN" sz="2100" spc="-1" strike="noStrike">
                <a:solidFill>
                  <a:srgbClr val="333333"/>
                </a:solidFill>
                <a:latin typeface="Noto Sans Regular"/>
              </a:rPr>
              <a:t>의 정확도를 얻을 수 있다</a:t>
            </a:r>
            <a:r>
              <a:rPr b="1" lang="en-US" sz="2100" spc="-1" strike="noStrike">
                <a:solidFill>
                  <a:srgbClr val="333333"/>
                </a:solidFill>
                <a:latin typeface="Noto Sans Regular"/>
              </a:rPr>
              <a:t>.”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분석 방법 </a:t>
            </a: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- </a:t>
            </a:r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데이터 선정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조건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: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비속어나 특정 그룹을 혐오하는 용어 자제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인간의 감정을 고려하여 공손하게 답하는 어투를 학습시켜야 함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사용한 데이터는 약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1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만 여개의 질문과 대답으로 구성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43000" y="3003120"/>
            <a:ext cx="2203920" cy="2254680"/>
          </a:xfrm>
          <a:prstGeom prst="rect">
            <a:avLst/>
          </a:prstGeom>
          <a:ln w="1080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358960" y="2971800"/>
            <a:ext cx="2184840" cy="2234880"/>
          </a:xfrm>
          <a:prstGeom prst="rect">
            <a:avLst/>
          </a:prstGeom>
          <a:ln w="10800"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3346920" y="3429000"/>
            <a:ext cx="1453680" cy="3661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Arial"/>
              </a:rPr>
              <a:t>질문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7543800" y="3429000"/>
            <a:ext cx="1453680" cy="3661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800" spc="-1" strike="noStrike">
                <a:latin typeface="Arial"/>
              </a:rPr>
              <a:t>대답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분석 방법 </a:t>
            </a: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- </a:t>
            </a:r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데이터 선정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69560" y="1508760"/>
            <a:ext cx="5854320" cy="3517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분석 방법 </a:t>
            </a: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- </a:t>
            </a:r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모델링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Attention is all you need”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논문에 따라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Transformer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구성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대부분의 하이퍼파라미터는 고정 필요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너무 많은 시간이 걸리는 것을 막기 위해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EPOCH = 20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설정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BATCH SIZE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및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Dropout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만 교차검증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가장 높은 정확도를 보인 값은 다음과 같다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.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약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14%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의 정확도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020280" y="3429000"/>
            <a:ext cx="2666520" cy="647280"/>
          </a:xfrm>
          <a:prstGeom prst="rect">
            <a:avLst/>
          </a:prstGeom>
          <a:ln w="10800">
            <a:solidFill>
              <a:srgbClr val="000000"/>
            </a:solidFill>
            <a:round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295280" y="4343400"/>
            <a:ext cx="7391160" cy="329760"/>
          </a:xfrm>
          <a:prstGeom prst="rect">
            <a:avLst/>
          </a:prstGeom>
          <a:ln w="1080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결과 해석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Chance Level: 100%/11823 = 0.008%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14%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는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0.008%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의 </a:t>
            </a:r>
            <a:r>
              <a:rPr b="1" lang="en-US" sz="2100" spc="-1" strike="noStrike">
                <a:solidFill>
                  <a:srgbClr val="333333"/>
                </a:solidFill>
                <a:latin typeface="Noto Sans Regular"/>
              </a:rPr>
              <a:t>1750</a:t>
            </a:r>
            <a:r>
              <a:rPr b="1" lang="zh-CN" sz="2100" spc="-1" strike="noStrike">
                <a:solidFill>
                  <a:srgbClr val="333333"/>
                </a:solidFill>
                <a:latin typeface="Noto Sans Regular"/>
              </a:rPr>
              <a:t>배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전체 데이터에서 약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1655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개는 정확하게 맞출 수 있다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.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가설에서 예상한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0.66%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를 훨씬 윗도는 수치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다중 클래스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-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다중 출력 문제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(Multi-class, Multi-output)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80~90%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의 높은 정확도를 얻는 것이 어렵다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zh-CN" sz="3300" spc="-1" strike="noStrike">
                <a:solidFill>
                  <a:srgbClr val="333333"/>
                </a:solidFill>
                <a:latin typeface="Noto Sans Regular"/>
              </a:rPr>
              <a:t>결과 해석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0000" y="144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1 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만여개의 질문에 대한 답을 모두 확인 불가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데이터에 있는 질문을 통해 챗봇 모델이 연관성 있는 답을 하는지 확인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예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: “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영화 볼래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?”, “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고민 있어”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약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6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개의 질문에 대해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4</a:t>
            </a:r>
            <a:r>
              <a:rPr b="0" lang="zh-CN" sz="2100" spc="-1" strike="noStrike">
                <a:solidFill>
                  <a:srgbClr val="333333"/>
                </a:solidFill>
                <a:latin typeface="Noto Sans Regular"/>
              </a:rPr>
              <a:t>개의 질문에 대해 연관성 있는 답을 하는 것을 확인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486400" y="370800"/>
            <a:ext cx="3886200" cy="4489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Application>LibreOffice/7.0.0.3$MacOSX_X86_64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2021-03-15T21:22:51Z</dcterms:created>
  <dc:creator/>
  <dc:description/>
  <dc:language>en-US</dc:language>
  <cp:lastModifiedBy/>
  <dcterms:modified xsi:type="dcterms:W3CDTF">2021-03-16T16:34:30Z</dcterms:modified>
  <cp:revision>8</cp:revision>
  <dc:subject/>
  <dc:title>Impress</dc:title>
</cp:coreProperties>
</file>