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96" r:id="rId16"/>
    <p:sldId id="269" r:id="rId17"/>
    <p:sldId id="289" r:id="rId18"/>
    <p:sldId id="290" r:id="rId19"/>
    <p:sldId id="291" r:id="rId20"/>
    <p:sldId id="276" r:id="rId21"/>
    <p:sldId id="292" r:id="rId22"/>
    <p:sldId id="277" r:id="rId23"/>
    <p:sldId id="286" r:id="rId24"/>
    <p:sldId id="293" r:id="rId25"/>
    <p:sldId id="294" r:id="rId26"/>
    <p:sldId id="295" r:id="rId27"/>
    <p:sldId id="285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95899" autoAdjust="0"/>
  </p:normalViewPr>
  <p:slideViewPr>
    <p:cSldViewPr snapToGrid="0">
      <p:cViewPr varScale="1">
        <p:scale>
          <a:sx n="102" d="100"/>
          <a:sy n="102" d="100"/>
        </p:scale>
        <p:origin x="8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F0B0-5F1F-4B6A-A837-389A36C1E07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8E587-2EBD-4952-8F80-8A339AFD16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0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6192-C23A-4CFA-B0A0-CB5C2E8412B6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7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478A-F56B-4130-94CF-A8C22AF0D9E6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A6F3-292C-4768-8DA7-D3F4B0EE5E5D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0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AE61-D4C8-4A1C-8A67-480787C746CA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263-5E5D-4A28-A9FD-0D31541FE0E5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8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23A9-19C5-4FFA-B009-DDBA9377093B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27C-A4E1-4CBA-8BC2-A96B12CA7BD5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D604-BA36-4848-A967-6D40DE483F36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7486-5DBF-4EF8-B4FA-F9E7A199D2F4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9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FBCA-D787-460D-A113-6595DDF01B29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8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9B6C-70FB-41CF-B95B-0B3E147D6618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63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6E85-9815-4313-A4CA-055A257A346F}" type="datetime1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B55F-5498-4DC3-A213-CEA7CA26B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1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en-US" altLang="zh-TW" dirty="0"/>
              <a:t> &amp; </a:t>
            </a:r>
            <a:r>
              <a:rPr lang="en-US" altLang="zh-TW" dirty="0" err="1"/>
              <a:t>MFC</a:t>
            </a:r>
            <a:r>
              <a:rPr lang="en-US" altLang="zh-TW" dirty="0"/>
              <a:t> 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40718" y="6326659"/>
            <a:ext cx="5254564" cy="41236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Made by David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91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358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VC++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7" y="2421924"/>
            <a:ext cx="6331808" cy="42136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44" y="2289023"/>
            <a:ext cx="6650406" cy="447945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714174" y="3213463"/>
            <a:ext cx="455951" cy="200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7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在裡面新增一條，輸入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$(PATH)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" y="2674401"/>
            <a:ext cx="5649617" cy="3818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37" y="2490722"/>
            <a:ext cx="6204735" cy="400263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046720" y="4001294"/>
            <a:ext cx="563880" cy="265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355084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程式庫目錄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也加一條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$(PATH)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最後應該會變成右圖這樣。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84" y="1518203"/>
            <a:ext cx="7455946" cy="496618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69724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最後點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連結器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其他相依性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→新增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24" y="1783166"/>
            <a:ext cx="7362362" cy="493688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3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295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295" y="1529343"/>
            <a:ext cx="3640465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opencv331.txt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，把內容複製貼上。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Only add opencv_world331.lib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C8DB55F-5498-4DC3-A213-CEA7CA26B34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E40D0-E784-4A47-8701-CCA5E81B1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" y="3971454"/>
            <a:ext cx="3315961" cy="1120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9AC4E-BEC1-4569-80CE-9285BEA5AEB5}"/>
              </a:ext>
            </a:extLst>
          </p:cNvPr>
          <p:cNvSpPr txBox="1"/>
          <p:nvPr/>
        </p:nvSpPr>
        <p:spPr>
          <a:xfrm>
            <a:off x="1200637" y="5499686"/>
            <a:ext cx="23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Libs for debug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F8894-D5CD-424B-9B0C-2A407B01A1D5}"/>
              </a:ext>
            </a:extLst>
          </p:cNvPr>
          <p:cNvSpPr txBox="1"/>
          <p:nvPr/>
        </p:nvSpPr>
        <p:spPr>
          <a:xfrm>
            <a:off x="1200636" y="3256117"/>
            <a:ext cx="246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Libs for release mode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07A0F-4ECB-4AD8-8ECF-F99B3E5B0879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433830" y="3625449"/>
            <a:ext cx="492972" cy="80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257FD1-0F49-45CA-9258-46A927553743}"/>
              </a:ext>
            </a:extLst>
          </p:cNvPr>
          <p:cNvCxnSpPr/>
          <p:nvPr/>
        </p:nvCxnSpPr>
        <p:spPr>
          <a:xfrm flipH="1">
            <a:off x="2208343" y="4865823"/>
            <a:ext cx="516622" cy="63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ED5EF6C-DB67-4F1A-8D24-CAA001E28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4" y="1024258"/>
            <a:ext cx="8364117" cy="29817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62173" y="2733032"/>
            <a:ext cx="581167" cy="18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8">
            <a:extLst>
              <a:ext uri="{FF2B5EF4-FFF2-40B4-BE49-F238E27FC236}">
                <a16:creationId xmlns:a16="http://schemas.microsoft.com/office/drawing/2014/main" id="{5B7CAEE4-24DA-4DA5-AD48-F50CE0C71AE4}"/>
              </a:ext>
            </a:extLst>
          </p:cNvPr>
          <p:cNvSpPr/>
          <p:nvPr/>
        </p:nvSpPr>
        <p:spPr>
          <a:xfrm>
            <a:off x="6005009" y="1529343"/>
            <a:ext cx="1405560" cy="185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8">
            <a:extLst>
              <a:ext uri="{FF2B5EF4-FFF2-40B4-BE49-F238E27FC236}">
                <a16:creationId xmlns:a16="http://schemas.microsoft.com/office/drawing/2014/main" id="{D8DA126C-3EAF-4BB9-9421-3F13163607EF}"/>
              </a:ext>
            </a:extLst>
          </p:cNvPr>
          <p:cNvSpPr/>
          <p:nvPr/>
        </p:nvSpPr>
        <p:spPr>
          <a:xfrm>
            <a:off x="4770096" y="1160699"/>
            <a:ext cx="1743823" cy="258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cxnSpLocks/>
          </p:cNvCxnSpPr>
          <p:nvPr/>
        </p:nvCxnSpPr>
        <p:spPr>
          <a:xfrm flipV="1">
            <a:off x="2923821" y="2220423"/>
            <a:ext cx="6097630" cy="2228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72D31C-590F-4B33-8A7F-2E8350AAB354}"/>
              </a:ext>
            </a:extLst>
          </p:cNvPr>
          <p:cNvCxnSpPr>
            <a:stCxn id="18" idx="1"/>
          </p:cNvCxnSpPr>
          <p:nvPr/>
        </p:nvCxnSpPr>
        <p:spPr>
          <a:xfrm flipH="1">
            <a:off x="1527142" y="1289905"/>
            <a:ext cx="3242954" cy="1225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4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8A5A65-AF63-4864-97EC-E230F7709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46" y="1070373"/>
            <a:ext cx="8306959" cy="283884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295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295" y="1529343"/>
            <a:ext cx="3640465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opencv331.txt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，把內容複製貼上。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Only add opencv_world331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.lib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C8DB55F-5498-4DC3-A213-CEA7CA26B342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E40D0-E784-4A47-8701-CCA5E81B1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" y="3971454"/>
            <a:ext cx="3315961" cy="1120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9AC4E-BEC1-4569-80CE-9285BEA5AEB5}"/>
              </a:ext>
            </a:extLst>
          </p:cNvPr>
          <p:cNvSpPr txBox="1"/>
          <p:nvPr/>
        </p:nvSpPr>
        <p:spPr>
          <a:xfrm>
            <a:off x="1200637" y="5499686"/>
            <a:ext cx="23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Libs for debug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F8894-D5CD-424B-9B0C-2A407B01A1D5}"/>
              </a:ext>
            </a:extLst>
          </p:cNvPr>
          <p:cNvSpPr txBox="1"/>
          <p:nvPr/>
        </p:nvSpPr>
        <p:spPr>
          <a:xfrm>
            <a:off x="1200636" y="3256117"/>
            <a:ext cx="246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Libs for release mode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07A0F-4ECB-4AD8-8ECF-F99B3E5B0879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433830" y="3625449"/>
            <a:ext cx="492972" cy="80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257FD1-0F49-45CA-9258-46A927553743}"/>
              </a:ext>
            </a:extLst>
          </p:cNvPr>
          <p:cNvCxnSpPr/>
          <p:nvPr/>
        </p:nvCxnSpPr>
        <p:spPr>
          <a:xfrm flipH="1">
            <a:off x="2208343" y="4865823"/>
            <a:ext cx="516622" cy="63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62173" y="2733032"/>
            <a:ext cx="581167" cy="18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8">
            <a:extLst>
              <a:ext uri="{FF2B5EF4-FFF2-40B4-BE49-F238E27FC236}">
                <a16:creationId xmlns:a16="http://schemas.microsoft.com/office/drawing/2014/main" id="{5B7CAEE4-24DA-4DA5-AD48-F50CE0C71AE4}"/>
              </a:ext>
            </a:extLst>
          </p:cNvPr>
          <p:cNvSpPr/>
          <p:nvPr/>
        </p:nvSpPr>
        <p:spPr>
          <a:xfrm>
            <a:off x="6005009" y="1529343"/>
            <a:ext cx="1405560" cy="185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8">
            <a:extLst>
              <a:ext uri="{FF2B5EF4-FFF2-40B4-BE49-F238E27FC236}">
                <a16:creationId xmlns:a16="http://schemas.microsoft.com/office/drawing/2014/main" id="{D8DA126C-3EAF-4BB9-9421-3F13163607EF}"/>
              </a:ext>
            </a:extLst>
          </p:cNvPr>
          <p:cNvSpPr/>
          <p:nvPr/>
        </p:nvSpPr>
        <p:spPr>
          <a:xfrm>
            <a:off x="4770096" y="1160699"/>
            <a:ext cx="1743823" cy="258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cxnSpLocks/>
          </p:cNvCxnSpPr>
          <p:nvPr/>
        </p:nvCxnSpPr>
        <p:spPr>
          <a:xfrm flipV="1">
            <a:off x="3106788" y="2300141"/>
            <a:ext cx="5339628" cy="2432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72D31C-590F-4B33-8A7F-2E8350AAB35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611225" y="1289905"/>
            <a:ext cx="2158871" cy="1197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6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：設定完了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終於可以開始操作啦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&gt;0&lt;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24" y="2263550"/>
            <a:ext cx="6808676" cy="443463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43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MFC </a:t>
            </a:r>
            <a:r>
              <a:rPr lang="zh-TW" altLang="en-US" dirty="0"/>
              <a:t>教學</a:t>
            </a:r>
          </a:p>
        </p:txBody>
      </p:sp>
    </p:spTree>
    <p:extLst>
      <p:ext uri="{BB962C8B-B14F-4D97-AF65-F5344CB8AC3E}">
        <p14:creationId xmlns:p14="http://schemas.microsoft.com/office/powerpoint/2010/main" val="116554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79" y="31235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打開工具箱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040777" y="1519647"/>
            <a:ext cx="7930477" cy="4563609"/>
            <a:chOff x="3448299" y="1444218"/>
            <a:chExt cx="8568357" cy="498270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299" y="1444218"/>
              <a:ext cx="8443243" cy="472875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276533" y="3791177"/>
              <a:ext cx="1958804" cy="1538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806164" y="1990406"/>
              <a:ext cx="1210492" cy="44365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335279" y="1731918"/>
            <a:ext cx="3705498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 →工具箱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針的圖案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可以將工具箱固定在畫面上。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將想要新增的元件拖曳至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7352" y="1688433"/>
            <a:ext cx="362133" cy="175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036202" y="2869488"/>
            <a:ext cx="829010" cy="228900"/>
            <a:chOff x="3036202" y="2869488"/>
            <a:chExt cx="829010" cy="22890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202" y="2888753"/>
              <a:ext cx="829010" cy="20963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492136" y="2869488"/>
              <a:ext cx="209007" cy="228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" name="直線單箭頭接點 4"/>
          <p:cNvCxnSpPr/>
          <p:nvPr/>
        </p:nvCxnSpPr>
        <p:spPr>
          <a:xfrm flipV="1">
            <a:off x="7236822" y="3098388"/>
            <a:ext cx="3265715" cy="731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1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03711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畫面右鍵，選擇屬性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元件可以這這裡修改屬性、新增事件等。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例如：更改</a:t>
            </a:r>
            <a:r>
              <a:rPr lang="zh-TW" altLang="en-US" dirty="0">
                <a:ea typeface="微軟正黑體" panose="020B0604030504040204" pitchFamily="34" charset="-120"/>
              </a:rPr>
              <a:t>按鈕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Caption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欄位，可以看到</a:t>
            </a:r>
            <a:r>
              <a:rPr lang="zh-TW" altLang="en-US" dirty="0">
                <a:ea typeface="微軟正黑體" panose="020B0604030504040204" pitchFamily="34" charset="-120"/>
              </a:rPr>
              <a:t>按鈕上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的字改變了。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449259" y="749684"/>
            <a:ext cx="241750" cy="27822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306385" y="75056"/>
            <a:ext cx="7885615" cy="5991225"/>
            <a:chOff x="4041980" y="365125"/>
            <a:chExt cx="7885615" cy="5991225"/>
          </a:xfrm>
        </p:grpSpPr>
        <p:grpSp>
          <p:nvGrpSpPr>
            <p:cNvPr id="12" name="群組 11"/>
            <p:cNvGrpSpPr/>
            <p:nvPr/>
          </p:nvGrpSpPr>
          <p:grpSpPr>
            <a:xfrm>
              <a:off x="4041980" y="365125"/>
              <a:ext cx="7549129" cy="5991225"/>
              <a:chOff x="4041980" y="365125"/>
              <a:chExt cx="7835541" cy="6259172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1980" y="1027906"/>
                <a:ext cx="4743200" cy="4421914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1846" y="365125"/>
                <a:ext cx="2925675" cy="6259172"/>
              </a:xfrm>
              <a:prstGeom prst="rect">
                <a:avLst/>
              </a:prstGeom>
            </p:spPr>
          </p:pic>
          <p:cxnSp>
            <p:nvCxnSpPr>
              <p:cNvPr id="8" name="直線單箭頭接點 7"/>
              <p:cNvCxnSpPr/>
              <p:nvPr/>
            </p:nvCxnSpPr>
            <p:spPr>
              <a:xfrm flipV="1">
                <a:off x="7968343" y="2734492"/>
                <a:ext cx="1071154" cy="22577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接點 13"/>
            <p:cNvCxnSpPr/>
            <p:nvPr/>
          </p:nvCxnSpPr>
          <p:spPr>
            <a:xfrm>
              <a:off x="8873013" y="5201591"/>
              <a:ext cx="20465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0018123" y="1141786"/>
              <a:ext cx="1454332" cy="44326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896270" y="574262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部分屬性可以修改</a:t>
              </a:r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H="1">
              <a:off x="8478263" y="873241"/>
              <a:ext cx="970996" cy="1555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139434" y="65857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控制項事件</a:t>
              </a:r>
            </a:p>
          </p:txBody>
        </p:sp>
        <p:cxnSp>
          <p:nvCxnSpPr>
            <p:cNvPr id="23" name="直線單箭頭接點 22"/>
            <p:cNvCxnSpPr>
              <a:stCxn id="15" idx="2"/>
            </p:cNvCxnSpPr>
            <p:nvPr/>
          </p:nvCxnSpPr>
          <p:spPr>
            <a:xfrm>
              <a:off x="10745289" y="5574449"/>
              <a:ext cx="0" cy="1815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3732946" y="5355483"/>
            <a:ext cx="3305438" cy="1421595"/>
            <a:chOff x="3135087" y="5436404"/>
            <a:chExt cx="3305438" cy="1421595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14" y="5465979"/>
              <a:ext cx="1915066" cy="1255496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3977" y="5998477"/>
              <a:ext cx="723900" cy="1905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3135087" y="5436404"/>
              <a:ext cx="3305438" cy="1421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 flipV="1">
            <a:off x="3204754" y="5730240"/>
            <a:ext cx="461555" cy="8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設定教學</a:t>
            </a:r>
          </a:p>
        </p:txBody>
      </p:sp>
    </p:spTree>
    <p:extLst>
      <p:ext uri="{BB962C8B-B14F-4D97-AF65-F5344CB8AC3E}">
        <p14:creationId xmlns:p14="http://schemas.microsoft.com/office/powerpoint/2010/main" val="151028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90554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對元件滑鼠左鍵雙擊。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於屬性的控制項事件對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BN_CLICKED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欄位新增函數，如右圖。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5012014" y="1873228"/>
            <a:ext cx="6851146" cy="3535679"/>
            <a:chOff x="5012014" y="1873228"/>
            <a:chExt cx="6851146" cy="3535679"/>
          </a:xfrm>
        </p:grpSpPr>
        <p:grpSp>
          <p:nvGrpSpPr>
            <p:cNvPr id="12" name="群組 11"/>
            <p:cNvGrpSpPr/>
            <p:nvPr/>
          </p:nvGrpSpPr>
          <p:grpSpPr>
            <a:xfrm>
              <a:off x="5012014" y="1873228"/>
              <a:ext cx="6851146" cy="3535679"/>
              <a:chOff x="5012014" y="1873228"/>
              <a:chExt cx="6851146" cy="3535679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12014" y="1873228"/>
                <a:ext cx="6821513" cy="3535679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10284389" y="2978331"/>
                <a:ext cx="1503418" cy="182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1561474" y="24932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1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0192012" y="30919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1591108" y="2778034"/>
              <a:ext cx="242419" cy="2002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98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890554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對元件點右鍵，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加入事件處理常式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，如右圖。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4728754" y="1690688"/>
            <a:ext cx="6986514" cy="3813129"/>
            <a:chOff x="4728754" y="1690688"/>
            <a:chExt cx="6986514" cy="381312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754" y="1690688"/>
              <a:ext cx="6986514" cy="381312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285970" y="3449805"/>
              <a:ext cx="2029097" cy="2078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5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：加入滑鼠點擊事件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(BN_CLICKED)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1066" y="1825625"/>
            <a:ext cx="4581826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BN_CLICKED</a:t>
            </a:r>
          </a:p>
          <a:p>
            <a:pPr marL="457200" lvl="1" indent="0">
              <a:buNone/>
            </a:pP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C[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專案名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Dlg</a:t>
            </a:r>
            <a:endParaRPr lang="en-US" altLang="zh-TW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直接按下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加入並編輯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就行了。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其餘不同事件也是依照上述方法二或方法三來新增，有興趣者可以自行研究。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311140" y="1690688"/>
            <a:ext cx="6726802" cy="4901701"/>
            <a:chOff x="5311140" y="1690688"/>
            <a:chExt cx="6726802" cy="490170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140" y="1690688"/>
              <a:ext cx="6726802" cy="49017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08732" y="6078583"/>
              <a:ext cx="824483" cy="257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69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6131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ea typeface="微軟正黑體" panose="020B0604030504040204" pitchFamily="34" charset="-120"/>
              </a:rPr>
              <a:t>BOOL CMFCApplication1Dlg::</a:t>
            </a:r>
            <a:r>
              <a:rPr lang="en-US" altLang="zh-TW" dirty="0" err="1">
                <a:ea typeface="微軟正黑體" panose="020B0604030504040204" pitchFamily="34" charset="-120"/>
              </a:rPr>
              <a:t>OnInitDialog</a:t>
            </a:r>
            <a:r>
              <a:rPr lang="en-US" altLang="zh-TW" dirty="0"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it-IT" altLang="zh-TW" dirty="0">
                <a:ea typeface="微軟正黑體" panose="020B0604030504040204" pitchFamily="34" charset="-120"/>
              </a:rPr>
              <a:t>AllocConsole();</a:t>
            </a:r>
          </a:p>
          <a:p>
            <a:r>
              <a:rPr lang="it-IT" altLang="zh-TW" dirty="0">
                <a:ea typeface="微軟正黑體" panose="020B0604030504040204" pitchFamily="34" charset="-120"/>
              </a:rPr>
              <a:t>	freopen ("CONOUT$", "w", stdout );</a:t>
            </a:r>
          </a:p>
          <a:p>
            <a:endParaRPr lang="it-IT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就可以開黑窗出來了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r="28363"/>
          <a:stretch/>
        </p:blipFill>
        <p:spPr>
          <a:xfrm>
            <a:off x="6888480" y="2145877"/>
            <a:ext cx="5300561" cy="457559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9029"/>
            <a:ext cx="3065361" cy="19673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02583" y="4528458"/>
            <a:ext cx="2690948" cy="41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4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503" y="1825625"/>
            <a:ext cx="5739955" cy="38208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66949" y="2098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199" y="1825625"/>
            <a:ext cx="4047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按下不同按鈕，更改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Control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裡面的字。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利用工具箱將</a:t>
            </a:r>
            <a:r>
              <a:rPr lang="en-US" altLang="zh-TW" dirty="0">
                <a:ea typeface="微軟正黑體" panose="020B0604030504040204" pitchFamily="34" charset="-120"/>
              </a:rPr>
              <a:t>Button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 </a:t>
            </a:r>
            <a:r>
              <a:rPr lang="en-US" altLang="zh-TW" dirty="0">
                <a:ea typeface="微軟正黑體" panose="020B0604030504040204" pitchFamily="34" charset="-120"/>
              </a:rPr>
              <a:t>Edit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Control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元件拖曳至 </a:t>
            </a:r>
            <a:r>
              <a:rPr lang="en-US" altLang="zh-TW" dirty="0">
                <a:ea typeface="微軟正黑體" panose="020B0604030504040204" pitchFamily="34" charset="-120"/>
              </a:rPr>
              <a:t>DIALOG</a:t>
            </a:r>
            <a:r>
              <a:rPr lang="zh-TW" altLang="en-US" dirty="0">
                <a:ea typeface="微軟正黑體" panose="020B0604030504040204" pitchFamily="34" charset="-120"/>
              </a:rPr>
              <a:t>畫面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，介面如右：</a:t>
            </a:r>
          </a:p>
        </p:txBody>
      </p:sp>
    </p:spTree>
    <p:extLst>
      <p:ext uri="{BB962C8B-B14F-4D97-AF65-F5344CB8AC3E}">
        <p14:creationId xmlns:p14="http://schemas.microsoft.com/office/powerpoint/2010/main" val="211647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468574"/>
            <a:ext cx="10178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加入滑鼠點擊事件，並於兩個按鈕的滑鼠事件函數分別加入下方程式碼，如圖。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GetDlgItem</a:t>
            </a:r>
            <a:r>
              <a:rPr lang="en-US" altLang="zh-TW" dirty="0">
                <a:ea typeface="微軟正黑體" panose="020B0604030504040204" pitchFamily="34" charset="-120"/>
              </a:rPr>
              <a:t>(IDC_EDIT1)-&gt;</a:t>
            </a:r>
            <a:r>
              <a:rPr lang="en-US" altLang="zh-TW" dirty="0" err="1">
                <a:ea typeface="微軟正黑體" panose="020B0604030504040204" pitchFamily="34" charset="-120"/>
              </a:rPr>
              <a:t>SetWindowTextW</a:t>
            </a:r>
            <a:r>
              <a:rPr lang="en-US" altLang="zh-TW" dirty="0">
                <a:ea typeface="微軟正黑體" panose="020B0604030504040204" pitchFamily="34" charset="-120"/>
              </a:rPr>
              <a:t>(L"1");</a:t>
            </a:r>
          </a:p>
          <a:p>
            <a:pPr marL="0" indent="0">
              <a:buNone/>
            </a:pPr>
            <a:r>
              <a:rPr lang="en-US" altLang="zh-TW" dirty="0" err="1">
                <a:ea typeface="微軟正黑體" panose="020B0604030504040204" pitchFamily="34" charset="-120"/>
              </a:rPr>
              <a:t>GetDlgItem</a:t>
            </a:r>
            <a:r>
              <a:rPr lang="en-US" altLang="zh-TW" dirty="0">
                <a:ea typeface="微軟正黑體" panose="020B0604030504040204" pitchFamily="34" charset="-120"/>
              </a:rPr>
              <a:t>(IDC_EDIT1)-&gt;</a:t>
            </a:r>
            <a:r>
              <a:rPr lang="en-US" altLang="zh-TW" dirty="0" err="1">
                <a:ea typeface="微軟正黑體" panose="020B0604030504040204" pitchFamily="34" charset="-120"/>
              </a:rPr>
              <a:t>SetWindowTextW</a:t>
            </a:r>
            <a:r>
              <a:rPr lang="en-US" altLang="zh-TW" dirty="0">
                <a:ea typeface="微軟正黑體" panose="020B0604030504040204" pitchFamily="34" charset="-120"/>
              </a:rPr>
              <a:t>(L“2");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973046" y="4022725"/>
            <a:ext cx="7414941" cy="2333625"/>
            <a:chOff x="973046" y="4022725"/>
            <a:chExt cx="7414941" cy="233362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046" y="4022725"/>
              <a:ext cx="5438775" cy="233362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0687" y="4187870"/>
              <a:ext cx="1257300" cy="1495425"/>
            </a:xfrm>
            <a:prstGeom prst="rect">
              <a:avLst/>
            </a:prstGeom>
          </p:spPr>
        </p:pic>
        <p:cxnSp>
          <p:nvCxnSpPr>
            <p:cNvPr id="11" name="直線單箭頭接點 10"/>
            <p:cNvCxnSpPr/>
            <p:nvPr/>
          </p:nvCxnSpPr>
          <p:spPr>
            <a:xfrm flipH="1">
              <a:off x="5138057" y="4667794"/>
              <a:ext cx="1915886" cy="17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5138057" y="5189537"/>
              <a:ext cx="1992630" cy="8115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2690949" y="2254284"/>
            <a:ext cx="9103345" cy="1542653"/>
            <a:chOff x="2690949" y="2254284"/>
            <a:chExt cx="9103345" cy="1542653"/>
          </a:xfrm>
        </p:grpSpPr>
        <p:sp>
          <p:nvSpPr>
            <p:cNvPr id="16" name="矩形 15"/>
            <p:cNvSpPr/>
            <p:nvPr/>
          </p:nvSpPr>
          <p:spPr>
            <a:xfrm>
              <a:off x="2690949" y="2812869"/>
              <a:ext cx="1515291" cy="984068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肘形接點 17"/>
            <p:cNvCxnSpPr/>
            <p:nvPr/>
          </p:nvCxnSpPr>
          <p:spPr>
            <a:xfrm flipV="1">
              <a:off x="3361509" y="2401344"/>
              <a:ext cx="3901440" cy="400594"/>
            </a:xfrm>
            <a:prstGeom prst="bentConnector3">
              <a:avLst>
                <a:gd name="adj1" fmla="val 89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234648" y="2254284"/>
              <a:ext cx="455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0070C0"/>
                  </a:solidFill>
                </a:rPr>
                <a:t>此為</a:t>
              </a:r>
              <a:r>
                <a:rPr lang="en-US" altLang="zh-TW" dirty="0">
                  <a:solidFill>
                    <a:srgbClr val="0070C0"/>
                  </a:solidFill>
                </a:rPr>
                <a:t>Edit Control</a:t>
              </a:r>
              <a:r>
                <a:rPr lang="zh-TW" altLang="en-US" dirty="0">
                  <a:solidFill>
                    <a:srgbClr val="0070C0"/>
                  </a:solidFill>
                </a:rPr>
                <a:t> 元件的 </a:t>
              </a:r>
              <a:r>
                <a:rPr lang="en-US" altLang="zh-TW" dirty="0">
                  <a:solidFill>
                    <a:srgbClr val="0070C0"/>
                  </a:solidFill>
                </a:rPr>
                <a:t>ID</a:t>
              </a:r>
              <a:r>
                <a:rPr lang="zh-TW" altLang="en-US" dirty="0">
                  <a:solidFill>
                    <a:srgbClr val="0070C0"/>
                  </a:solidFill>
                </a:rPr>
                <a:t>，可於</a:t>
              </a:r>
              <a:r>
                <a:rPr lang="en-US" altLang="zh-TW" dirty="0">
                  <a:solidFill>
                    <a:srgbClr val="0070C0"/>
                  </a:solidFill>
                </a:rPr>
                <a:t>”</a:t>
              </a:r>
              <a:r>
                <a:rPr lang="zh-TW" altLang="en-US" dirty="0">
                  <a:solidFill>
                    <a:srgbClr val="0070C0"/>
                  </a:solidFill>
                </a:rPr>
                <a:t>屬性</a:t>
              </a:r>
              <a:r>
                <a:rPr lang="en-US" altLang="zh-TW" dirty="0">
                  <a:solidFill>
                    <a:srgbClr val="0070C0"/>
                  </a:solidFill>
                </a:rPr>
                <a:t>”</a:t>
              </a:r>
              <a:r>
                <a:rPr lang="zh-TW" altLang="en-US" dirty="0">
                  <a:solidFill>
                    <a:srgbClr val="0070C0"/>
                  </a:solidFill>
                </a:rPr>
                <a:t>查看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9274929" y="2662782"/>
            <a:ext cx="2837634" cy="1143000"/>
            <a:chOff x="9274929" y="2662782"/>
            <a:chExt cx="2837634" cy="1143000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3638" y="2662782"/>
              <a:ext cx="2828925" cy="114300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9274929" y="3191431"/>
              <a:ext cx="2342305" cy="2143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6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66949" y="2098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838200" y="1825625"/>
            <a:ext cx="4743994" cy="4351338"/>
            <a:chOff x="838200" y="1825625"/>
            <a:chExt cx="4743994" cy="4351338"/>
          </a:xfrm>
        </p:grpSpPr>
        <p:sp>
          <p:nvSpPr>
            <p:cNvPr id="7" name="內容版面配置區 2"/>
            <p:cNvSpPr txBox="1">
              <a:spLocks/>
            </p:cNvSpPr>
            <p:nvPr/>
          </p:nvSpPr>
          <p:spPr>
            <a:xfrm>
              <a:off x="838200" y="1825625"/>
              <a:ext cx="474399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結果如圖：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按下按鈕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0596" y="2351314"/>
              <a:ext cx="4332719" cy="2897259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203627" y="1690688"/>
            <a:ext cx="4743994" cy="4351338"/>
            <a:chOff x="6203627" y="1690688"/>
            <a:chExt cx="4743994" cy="4351338"/>
          </a:xfrm>
        </p:grpSpPr>
        <p:sp>
          <p:nvSpPr>
            <p:cNvPr id="11" name="內容版面配置區 2"/>
            <p:cNvSpPr txBox="1">
              <a:spLocks/>
            </p:cNvSpPr>
            <p:nvPr/>
          </p:nvSpPr>
          <p:spPr>
            <a:xfrm>
              <a:off x="6203627" y="1690688"/>
              <a:ext cx="474399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按下按鈕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093" y="2351314"/>
              <a:ext cx="4345889" cy="2897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11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8649" y="16413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12000" dirty="0"/>
              <a:t>Q&amp;A</a:t>
            </a:r>
            <a:endParaRPr lang="zh-TW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982972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無法開啟 </a:t>
            </a:r>
            <a:r>
              <a:rPr lang="en-US" altLang="zh-TW" dirty="0">
                <a:ea typeface="微軟正黑體" panose="020B0604030504040204" pitchFamily="34" charset="-120"/>
              </a:rPr>
              <a:t>"</a:t>
            </a:r>
            <a:r>
              <a:rPr lang="en-US" altLang="zh-TW" dirty="0" err="1">
                <a:ea typeface="微軟正黑體" panose="020B0604030504040204" pitchFamily="34" charset="-120"/>
              </a:rPr>
              <a:t>highgui.h</a:t>
            </a:r>
            <a:r>
              <a:rPr lang="en-US" altLang="zh-TW" dirty="0">
                <a:ea typeface="微軟正黑體" panose="020B0604030504040204" pitchFamily="34" charset="-120"/>
              </a:rPr>
              <a:t>"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ea typeface="微軟正黑體" panose="020B0604030504040204" pitchFamily="34" charset="-120"/>
              </a:rPr>
              <a:t>#include “</a:t>
            </a:r>
            <a:r>
              <a:rPr lang="en-US" altLang="zh-TW" dirty="0" err="1">
                <a:ea typeface="微軟正黑體" panose="020B0604030504040204" pitchFamily="34" charset="-120"/>
              </a:rPr>
              <a:t>highgui.h</a:t>
            </a:r>
            <a:r>
              <a:rPr lang="en-US" altLang="zh-TW" dirty="0">
                <a:ea typeface="微軟正黑體" panose="020B0604030504040204" pitchFamily="34" charset="-120"/>
              </a:rPr>
              <a:t>”</a:t>
            </a:r>
          </a:p>
          <a:p>
            <a:pPr marL="457200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TW" dirty="0">
                <a:ea typeface="微軟正黑體" panose="020B0604030504040204" pitchFamily="34" charset="-120"/>
              </a:rPr>
              <a:t>#include "opencv2\</a:t>
            </a:r>
            <a:r>
              <a:rPr lang="en-US" altLang="zh-TW" dirty="0" err="1">
                <a:ea typeface="微軟正黑體" panose="020B0604030504040204" pitchFamily="34" charset="-120"/>
              </a:rPr>
              <a:t>highgui</a:t>
            </a:r>
            <a:r>
              <a:rPr lang="en-US" altLang="zh-TW" dirty="0">
                <a:ea typeface="微軟正黑體" panose="020B0604030504040204" pitchFamily="34" charset="-120"/>
              </a:rPr>
              <a:t>\highgui.hpp"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0" y="2411008"/>
            <a:ext cx="7935282" cy="198799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48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81791"/>
            <a:ext cx="11895908" cy="10644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2720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480" y="1646238"/>
            <a:ext cx="5884817" cy="47101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解法：方案總管點右鍵→ 屬性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組態屬性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C/C++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前置處理器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於「前置處理器定義」後面加上 </a:t>
            </a:r>
            <a:r>
              <a:rPr lang="en-US" altLang="zh-TW" dirty="0">
                <a:ea typeface="微軟正黑體" panose="020B0604030504040204" pitchFamily="34" charset="-120"/>
              </a:rPr>
              <a:t>_CRT_SECURE_NO_WARNINGS 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08" y="1646238"/>
            <a:ext cx="5982828" cy="392737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6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下載 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 </a:t>
            </a:r>
            <a:r>
              <a:rPr lang="en-US" altLang="zh-TW" dirty="0">
                <a:ea typeface="微軟正黑體" panose="020B0604030504040204" pitchFamily="34" charset="-120"/>
              </a:rPr>
              <a:t>FTP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(140.116.154.1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en-US" altLang="zh-TW" dirty="0">
                <a:ea typeface="微軟正黑體" panose="020B0604030504040204" pitchFamily="34" charset="-120"/>
              </a:rPr>
              <a:t>2018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opencv</a:t>
            </a:r>
            <a:r>
              <a:rPr lang="en-US" altLang="zh-TW" dirty="0">
                <a:ea typeface="微軟正黑體" panose="020B0604030504040204" pitchFamily="34" charset="-120"/>
              </a:rPr>
              <a:t>2018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有下圖的檔案，並全部下載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EFFF2-208C-476D-AE7F-BC05B8EB8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/>
          <a:stretch/>
        </p:blipFill>
        <p:spPr>
          <a:xfrm>
            <a:off x="6409853" y="232767"/>
            <a:ext cx="5616986" cy="26100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39C931-4F7D-41E8-90C3-2D4DCEA7724E}"/>
              </a:ext>
            </a:extLst>
          </p:cNvPr>
          <p:cNvSpPr/>
          <p:nvPr/>
        </p:nvSpPr>
        <p:spPr>
          <a:xfrm>
            <a:off x="6409853" y="1348966"/>
            <a:ext cx="1584357" cy="3417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C7D974-070C-4959-B466-4CDC18540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6" y="4015213"/>
            <a:ext cx="10512735" cy="18463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552404-BAD4-45B1-A1EB-78265A83F426}"/>
              </a:ext>
            </a:extLst>
          </p:cNvPr>
          <p:cNvSpPr/>
          <p:nvPr/>
        </p:nvSpPr>
        <p:spPr>
          <a:xfrm>
            <a:off x="718176" y="4783830"/>
            <a:ext cx="2351595" cy="3417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：無法解析的外部符號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1" y="1690688"/>
            <a:ext cx="11377657" cy="278971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859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509" y="16741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6562" y="1297459"/>
            <a:ext cx="11057238" cy="487950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解法：點開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Win32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組態管理員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x64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75" y="133197"/>
            <a:ext cx="6728460" cy="2994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9" y="3277298"/>
            <a:ext cx="4911290" cy="32616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1" y="3199599"/>
            <a:ext cx="5449389" cy="3521876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6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：安裝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 </a:t>
            </a:r>
            <a:r>
              <a:rPr lang="en-US" altLang="zh-TW" dirty="0">
                <a:ea typeface="微軟正黑體" panose="020B0604030504040204" pitchFamily="34" charset="-120"/>
              </a:rPr>
              <a:t>opencv-3.3.1-vc14.exe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後會產生 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 err="1"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資料夾丟入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槽下都行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，只是等等路徑要改而已。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620628" y="3541955"/>
            <a:ext cx="7063740" cy="2080260"/>
            <a:chOff x="4850130" y="4001294"/>
            <a:chExt cx="7063740" cy="208026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130" y="4001294"/>
              <a:ext cx="7063740" cy="2080260"/>
            </a:xfrm>
            <a:prstGeom prst="rect">
              <a:avLst/>
            </a:prstGeom>
          </p:spPr>
        </p:pic>
        <p:cxnSp>
          <p:nvCxnSpPr>
            <p:cNvPr id="8" name="直線接點 7"/>
            <p:cNvCxnSpPr/>
            <p:nvPr/>
          </p:nvCxnSpPr>
          <p:spPr>
            <a:xfrm flipV="1">
              <a:off x="6520070" y="5454595"/>
              <a:ext cx="1590261" cy="159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6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 </a:t>
            </a:r>
            <a:r>
              <a:rPr lang="en-US" altLang="zh-TW" dirty="0">
                <a:ea typeface="微軟正黑體" panose="020B0604030504040204" pitchFamily="34" charset="-120"/>
              </a:rPr>
              <a:t>PathEditor.exe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</a:t>
            </a:r>
            <a:r>
              <a:rPr lang="en-US" altLang="zh-TW" dirty="0">
                <a:ea typeface="微軟正黑體" panose="020B0604030504040204" pitchFamily="34" charset="-120"/>
              </a:rPr>
              <a:t>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C:\opencv\build\include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4819134" y="3053074"/>
            <a:ext cx="6534665" cy="3416512"/>
            <a:chOff x="4819134" y="3053074"/>
            <a:chExt cx="6534665" cy="34165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134" y="3053074"/>
              <a:ext cx="6534665" cy="341651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120640" y="5938338"/>
              <a:ext cx="592183" cy="238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963886" y="5645714"/>
              <a:ext cx="992778" cy="113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2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882"/>
            <a:ext cx="8253549" cy="52145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電腦是 </a:t>
            </a:r>
            <a:r>
              <a:rPr lang="en-US" altLang="zh-TW" dirty="0"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位元使用 </a:t>
            </a:r>
            <a:r>
              <a:rPr lang="en-US" altLang="zh-TW" dirty="0">
                <a:ea typeface="微軟正黑體" panose="020B0604030504040204" pitchFamily="34" charset="-120"/>
              </a:rPr>
              <a:t>visual 2015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 </a:t>
            </a:r>
            <a:r>
              <a:rPr lang="en-US" altLang="zh-TW" dirty="0">
                <a:ea typeface="微軟正黑體" panose="020B0604030504040204" pitchFamily="34" charset="-120"/>
              </a:rPr>
              <a:t>Add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x64\vc14</a:t>
            </a:r>
            <a:r>
              <a:rPr lang="en-US" altLang="zh-TW" dirty="0">
                <a:ea typeface="微軟正黑體" panose="020B0604030504040204" pitchFamily="34" charset="-120"/>
              </a:rPr>
              <a:t>\bin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x64\vc14</a:t>
            </a:r>
            <a:r>
              <a:rPr lang="en-US" altLang="zh-TW" dirty="0">
                <a:ea typeface="微軟正黑體" panose="020B0604030504040204" pitchFamily="34" charset="-120"/>
              </a:rPr>
              <a:t>\lib</a:t>
            </a:r>
          </a:p>
          <a:p>
            <a:pPr marL="457200" lvl="1" indent="0">
              <a:buNone/>
            </a:pPr>
            <a:endParaRPr lang="zh-TW" altLang="en-US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電腦是 </a:t>
            </a:r>
            <a:r>
              <a:rPr lang="en-US" altLang="zh-TW" dirty="0"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位元使用 </a:t>
            </a:r>
            <a:r>
              <a:rPr lang="en-US" altLang="zh-TW" dirty="0">
                <a:ea typeface="微軟正黑體" panose="020B0604030504040204" pitchFamily="34" charset="-120"/>
              </a:rPr>
              <a:t>visual 2015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 </a:t>
            </a:r>
            <a:r>
              <a:rPr lang="en-US" altLang="zh-TW" dirty="0">
                <a:ea typeface="微軟正黑體" panose="020B0604030504040204" pitchFamily="34" charset="-120"/>
              </a:rPr>
              <a:t>Add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x86\vc14</a:t>
            </a:r>
            <a:r>
              <a:rPr lang="en-US" altLang="zh-TW" dirty="0">
                <a:ea typeface="微軟正黑體" panose="020B0604030504040204" pitchFamily="34" charset="-120"/>
              </a:rPr>
              <a:t>\bin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ea typeface="微軟正黑體" panose="020B0604030504040204" pitchFamily="34" charset="-120"/>
              </a:rPr>
              <a:t>C:\opencv\build\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x86\vc14</a:t>
            </a:r>
            <a:r>
              <a:rPr lang="en-US" altLang="zh-TW" dirty="0">
                <a:ea typeface="微軟正黑體" panose="020B0604030504040204" pitchFamily="34" charset="-120"/>
              </a:rPr>
              <a:t>\lib</a:t>
            </a:r>
            <a:endParaRPr lang="zh-TW" altLang="en-US" dirty="0"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8521883" y="1519882"/>
            <a:ext cx="3497580" cy="2247900"/>
            <a:chOff x="8511437" y="1267083"/>
            <a:chExt cx="3497580" cy="22479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437" y="1267083"/>
              <a:ext cx="3497580" cy="22479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830492" y="2762142"/>
              <a:ext cx="653143" cy="329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610600" y="2211977"/>
              <a:ext cx="1639389" cy="3806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424" y="3135712"/>
              <a:ext cx="653143" cy="329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79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先開啟新專案，選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025612" y="2536462"/>
            <a:ext cx="5731476" cy="3949420"/>
            <a:chOff x="1025612" y="2536462"/>
            <a:chExt cx="5731476" cy="394942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12" y="2536462"/>
              <a:ext cx="5731476" cy="394942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375262" y="3126377"/>
              <a:ext cx="2876007" cy="2960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86696" y="6244045"/>
              <a:ext cx="513807" cy="2418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43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7857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359243"/>
            <a:ext cx="10764795" cy="481772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下一步後點到下列頁面，選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對話方塊式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的靜態程式庫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，最後按下完成即可。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3431103" y="2520532"/>
            <a:ext cx="5329794" cy="3868685"/>
            <a:chOff x="624556" y="2636949"/>
            <a:chExt cx="5329794" cy="3868685"/>
          </a:xfrm>
        </p:grpSpPr>
        <p:grpSp>
          <p:nvGrpSpPr>
            <p:cNvPr id="9" name="群組 8"/>
            <p:cNvGrpSpPr/>
            <p:nvPr/>
          </p:nvGrpSpPr>
          <p:grpSpPr>
            <a:xfrm>
              <a:off x="624556" y="2636949"/>
              <a:ext cx="5329794" cy="3868685"/>
              <a:chOff x="1018754" y="2661327"/>
              <a:chExt cx="5329794" cy="386868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54" y="2661327"/>
                <a:ext cx="5329794" cy="386868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473234" y="4084320"/>
                <a:ext cx="809898" cy="2438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02034" y="5401366"/>
                <a:ext cx="1254034" cy="226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775563" y="6158736"/>
              <a:ext cx="481149" cy="1825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2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點選專題名稱，右鍵點屬性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B55F-5498-4DC3-A213-CEA7CA26B342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820174" y="229199"/>
            <a:ext cx="5533626" cy="6492875"/>
            <a:chOff x="5820174" y="229199"/>
            <a:chExt cx="5533626" cy="64928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174" y="229199"/>
              <a:ext cx="5533626" cy="64928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913914" y="6460569"/>
              <a:ext cx="820783" cy="2193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35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1136</Words>
  <Application>Microsoft Office PowerPoint</Application>
  <PresentationFormat>Widescreen</PresentationFormat>
  <Paragraphs>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Office 佈景主題</vt:lpstr>
      <vt:lpstr>OpenCv &amp; MFC 教學</vt:lpstr>
      <vt:lpstr>一、OpenCv 設定教學</vt:lpstr>
      <vt:lpstr>步驟1： 下載 opencv</vt:lpstr>
      <vt:lpstr>步驟2：安裝 opencv</vt:lpstr>
      <vt:lpstr>步驟3-1：設定路徑</vt:lpstr>
      <vt:lpstr>步驟3-2：設定路徑</vt:lpstr>
      <vt:lpstr>步驟4：MFC設定</vt:lpstr>
      <vt:lpstr>步驟4：MFC設定</vt:lpstr>
      <vt:lpstr>步驟4：MFC 設定</vt:lpstr>
      <vt:lpstr>步驟4：MFC 設定</vt:lpstr>
      <vt:lpstr>步驟4：MFC設定</vt:lpstr>
      <vt:lpstr>步驟4：MFC設定</vt:lpstr>
      <vt:lpstr>步驟4：MFC設定</vt:lpstr>
      <vt:lpstr>步驟4：MFC設定</vt:lpstr>
      <vt:lpstr>步驟4：MFC設定</vt:lpstr>
      <vt:lpstr>步驟5：設定完了</vt:lpstr>
      <vt:lpstr>二、MFC 教學</vt:lpstr>
      <vt:lpstr>打開工具箱</vt:lpstr>
      <vt:lpstr>屬性</vt:lpstr>
      <vt:lpstr>MFC：加入滑鼠點擊事件(BN_CLICKED)</vt:lpstr>
      <vt:lpstr>MFC：加入滑鼠點擊事件(BN_CLICKED)</vt:lpstr>
      <vt:lpstr>MFC：加入滑鼠點擊事件(BN_CLICKED)</vt:lpstr>
      <vt:lpstr>MFC：開DOS視窗</vt:lpstr>
      <vt:lpstr>MFC : 簡易範例</vt:lpstr>
      <vt:lpstr>MFC : 簡易範例</vt:lpstr>
      <vt:lpstr>MFC : 簡易範例</vt:lpstr>
      <vt:lpstr>Q&amp;A</vt:lpstr>
      <vt:lpstr>EX問題1：</vt:lpstr>
      <vt:lpstr>EX問題2：</vt:lpstr>
      <vt:lpstr>EX問題3：無法解析的外部符號</vt:lpstr>
      <vt:lpstr>EX問題3：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WOW</dc:creator>
  <cp:lastModifiedBy>Edward Nguyen</cp:lastModifiedBy>
  <cp:revision>159</cp:revision>
  <dcterms:created xsi:type="dcterms:W3CDTF">2014-09-22T07:10:23Z</dcterms:created>
  <dcterms:modified xsi:type="dcterms:W3CDTF">2018-10-11T15:06:03Z</dcterms:modified>
</cp:coreProperties>
</file>