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291" r:id="rId3"/>
    <p:sldId id="278" r:id="rId4"/>
    <p:sldId id="280" r:id="rId5"/>
    <p:sldId id="281" r:id="rId6"/>
    <p:sldId id="282" r:id="rId7"/>
    <p:sldId id="283" r:id="rId8"/>
    <p:sldId id="284" r:id="rId9"/>
    <p:sldId id="285" r:id="rId10"/>
    <p:sldId id="286" r:id="rId11"/>
    <p:sldId id="287" r:id="rId12"/>
    <p:sldId id="288" r:id="rId13"/>
    <p:sldId id="289" r:id="rId14"/>
    <p:sldId id="290"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21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3E78B-8BE8-9B4F-B4D1-324B05F7A47F}" type="datetimeFigureOut">
              <a:rPr lang="en-US" smtClean="0"/>
              <a:pPr/>
              <a:t>11/10/2016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0A59F-765C-5145-8C42-C2BA5136BC1D}" type="slidenum">
              <a:rPr lang="en-US" smtClean="0"/>
              <a:pPr/>
              <a:t>‹#›</a:t>
            </a:fld>
            <a:endParaRPr lang="en-US"/>
          </a:p>
        </p:txBody>
      </p:sp>
    </p:spTree>
    <p:extLst>
      <p:ext uri="{BB962C8B-B14F-4D97-AF65-F5344CB8AC3E}">
        <p14:creationId xmlns="" xmlns:p14="http://schemas.microsoft.com/office/powerpoint/2010/main" val="12514344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8D09C1-A000-4F21-BE00-D8612AED9624}" type="datetimeFigureOut">
              <a:rPr lang="en-IE" smtClean="0"/>
              <a:pPr/>
              <a:t>10/11/2016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2482B8F-1C50-4B07-915B-2284DEDE69CB}"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D09C1-A000-4F21-BE00-D8612AED9624}" type="datetimeFigureOut">
              <a:rPr lang="en-IE" smtClean="0"/>
              <a:pPr/>
              <a:t>10/11/2016</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82B8F-1C50-4B07-915B-2284DEDE69CB}"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omentj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irupa.com/html5/timers_j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IE" sz="4000" b="1" dirty="0" smtClean="0"/>
              <a:t>Week 5</a:t>
            </a:r>
            <a:endParaRPr lang="en-IE" sz="4000" dirty="0"/>
          </a:p>
        </p:txBody>
      </p:sp>
      <p:sp>
        <p:nvSpPr>
          <p:cNvPr id="3" name="Content Placeholder 2"/>
          <p:cNvSpPr>
            <a:spLocks noGrp="1"/>
          </p:cNvSpPr>
          <p:nvPr>
            <p:ph idx="1"/>
          </p:nvPr>
        </p:nvSpPr>
        <p:spPr>
          <a:xfrm>
            <a:off x="457200" y="1196752"/>
            <a:ext cx="8229600" cy="5256584"/>
          </a:xfrm>
        </p:spPr>
        <p:txBody>
          <a:bodyPr>
            <a:noAutofit/>
          </a:bodyPr>
          <a:lstStyle/>
          <a:p>
            <a:pPr>
              <a:buNone/>
            </a:pPr>
            <a:endParaRPr lang="en-IE" sz="2800" b="1" dirty="0" smtClean="0">
              <a:cs typeface="Courier New" pitchFamily="49" charset="0"/>
            </a:endParaRPr>
          </a:p>
          <a:p>
            <a:r>
              <a:rPr lang="en-IE" sz="2800" dirty="0" smtClean="0"/>
              <a:t>We’ll start with some challenges</a:t>
            </a:r>
          </a:p>
          <a:p>
            <a:r>
              <a:rPr lang="en-IE" sz="2800" dirty="0" smtClean="0">
                <a:cs typeface="Courier New" pitchFamily="49" charset="0"/>
              </a:rPr>
              <a:t>Look at </a:t>
            </a:r>
            <a:r>
              <a:rPr lang="en-IE" sz="2800" dirty="0" err="1" smtClean="0">
                <a:cs typeface="Courier New" pitchFamily="49" charset="0"/>
              </a:rPr>
              <a:t>Javascript</a:t>
            </a:r>
            <a:r>
              <a:rPr lang="en-IE" sz="2800" dirty="0" smtClean="0">
                <a:cs typeface="Courier New" pitchFamily="49" charset="0"/>
              </a:rPr>
              <a:t> Timer methods/functions</a:t>
            </a:r>
          </a:p>
          <a:p>
            <a:r>
              <a:rPr lang="en-IE" sz="2800" dirty="0" smtClean="0">
                <a:cs typeface="Courier New" pitchFamily="49" charset="0"/>
              </a:rPr>
              <a:t>Build something!</a:t>
            </a:r>
          </a:p>
          <a:p>
            <a:r>
              <a:rPr lang="en-IE" sz="2800" dirty="0" smtClean="0">
                <a:cs typeface="Courier New" pitchFamily="49" charset="0"/>
              </a:rPr>
              <a:t>Research something!</a:t>
            </a:r>
            <a:endParaRPr lang="en-IE" sz="1800" dirty="0" smtClean="0">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800" b="1" dirty="0" smtClean="0"/>
              <a:t>Animating smoothly with </a:t>
            </a:r>
            <a:r>
              <a:rPr lang="en-IE" sz="2800" dirty="0" err="1" smtClean="0">
                <a:latin typeface="Courier New" pitchFamily="49" charset="0"/>
                <a:cs typeface="Courier New" pitchFamily="49" charset="0"/>
              </a:rPr>
              <a:t>requestAnimationFrame</a:t>
            </a:r>
            <a:endParaRPr lang="en-IE" sz="28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92500" lnSpcReduction="10000"/>
          </a:bodyPr>
          <a:lstStyle/>
          <a:p>
            <a:r>
              <a:rPr lang="en-IE" sz="1800" dirty="0" smtClean="0"/>
              <a:t>The </a:t>
            </a:r>
            <a:r>
              <a:rPr lang="en-IE" sz="1800" dirty="0" err="1" smtClean="0"/>
              <a:t>requestAnimationFrame</a:t>
            </a:r>
            <a:r>
              <a:rPr lang="en-IE" sz="1800" dirty="0" smtClean="0"/>
              <a:t> function is all about synchronizing your code with a browser repaint event. </a:t>
            </a:r>
          </a:p>
          <a:p>
            <a:r>
              <a:rPr lang="en-IE" sz="1800" dirty="0" smtClean="0"/>
              <a:t>Your browser is busy juggling a billion different things at any given time - fiddling with layout, reacting to page scrolls, listening for mouse clicks, displaying the result of keyboard taps, executing JavaScript, loading resources, and more. </a:t>
            </a:r>
          </a:p>
          <a:p>
            <a:r>
              <a:rPr lang="en-IE" sz="1800" dirty="0" smtClean="0"/>
              <a:t>At the same time your browser is doing all of this, it is also redrawing the screen at 60 frames per second...or at least trying its very best to. </a:t>
            </a:r>
          </a:p>
          <a:p>
            <a:r>
              <a:rPr lang="en-IE" sz="1800" dirty="0" smtClean="0"/>
              <a:t>When you have code that is intended to animate something to the screen, you want to ensure your animation code runs properly without getting lost in the shuffle of everything else your browser is doing.</a:t>
            </a:r>
          </a:p>
          <a:p>
            <a:r>
              <a:rPr lang="en-IE" sz="1800" dirty="0" smtClean="0"/>
              <a:t>Using the </a:t>
            </a:r>
            <a:r>
              <a:rPr lang="en-IE" sz="1800" dirty="0" err="1" smtClean="0">
                <a:latin typeface="Courier New" pitchFamily="49" charset="0"/>
                <a:cs typeface="Courier New" pitchFamily="49" charset="0"/>
              </a:rPr>
              <a:t>setInterval</a:t>
            </a:r>
            <a:r>
              <a:rPr lang="en-IE" sz="1800" dirty="0" smtClean="0"/>
              <a:t> technique mentioned earlier doesn't guarantee that frames won't get dropped when the browser is busy optimizing for other things.</a:t>
            </a:r>
          </a:p>
          <a:p>
            <a:r>
              <a:rPr lang="en-IE" sz="1800" dirty="0" smtClean="0"/>
              <a:t>To avoid your animation code from being treated like any other generic JavaScript, you have the </a:t>
            </a:r>
            <a:r>
              <a:rPr lang="en-IE" sz="1800" dirty="0" err="1" smtClean="0">
                <a:latin typeface="Courier New" pitchFamily="49" charset="0"/>
                <a:cs typeface="Courier New" pitchFamily="49" charset="0"/>
              </a:rPr>
              <a:t>requestAnimationFrame</a:t>
            </a:r>
            <a:r>
              <a:rPr lang="en-IE" sz="1800" dirty="0" smtClean="0"/>
              <a:t> function. This function gets special treatment by the browser. This special treatment allows it to time its execution perfectly to avoid dropped frames, avoid unnecessary work, and generally steer clear of other side effects that plague other looping solutions.</a:t>
            </a:r>
            <a:endParaRPr lang="en-IE"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800" b="1" dirty="0" smtClean="0"/>
              <a:t>Animating smoothly with </a:t>
            </a:r>
            <a:r>
              <a:rPr lang="en-IE" sz="2800" dirty="0" err="1" smtClean="0">
                <a:latin typeface="Courier New" pitchFamily="49" charset="0"/>
                <a:cs typeface="Courier New" pitchFamily="49" charset="0"/>
              </a:rPr>
              <a:t>requestAnimationFrame</a:t>
            </a:r>
            <a:endParaRPr lang="en-IE" sz="28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r>
              <a:rPr lang="en-IE" sz="1800" dirty="0" smtClean="0"/>
              <a:t>The way you use this function starts off a bit similar to </a:t>
            </a:r>
            <a:r>
              <a:rPr lang="en-IE" sz="1800" dirty="0" err="1" smtClean="0"/>
              <a:t>setTimeout</a:t>
            </a:r>
            <a:r>
              <a:rPr lang="en-IE" sz="1800" dirty="0" smtClean="0"/>
              <a:t> and </a:t>
            </a:r>
            <a:r>
              <a:rPr lang="en-IE" sz="1800" dirty="0" err="1" smtClean="0"/>
              <a:t>setInterval</a:t>
            </a:r>
            <a:r>
              <a:rPr lang="en-IE" sz="1800" dirty="0" smtClean="0"/>
              <a:t>:</a:t>
            </a:r>
            <a:br>
              <a:rPr lang="en-IE" sz="1800" dirty="0" smtClean="0"/>
            </a:br>
            <a:endParaRPr lang="en-IE" sz="1800" dirty="0" smtClean="0"/>
          </a:p>
          <a:p>
            <a:pPr>
              <a:buNone/>
            </a:pPr>
            <a:r>
              <a:rPr lang="en-IE" sz="1800" dirty="0" err="1" smtClean="0">
                <a:latin typeface="Courier New" pitchFamily="49" charset="0"/>
                <a:cs typeface="Courier New" pitchFamily="49" charset="0"/>
              </a:rPr>
              <a:t>var</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requestID</a:t>
            </a:r>
            <a:r>
              <a:rPr lang="en-IE" sz="1800" dirty="0" smtClean="0">
                <a:latin typeface="Courier New" pitchFamily="49" charset="0"/>
                <a:cs typeface="Courier New" pitchFamily="49" charset="0"/>
              </a:rPr>
              <a:t> = </a:t>
            </a:r>
            <a:r>
              <a:rPr lang="en-IE" sz="1800" dirty="0" err="1" smtClean="0">
                <a:latin typeface="Courier New" pitchFamily="49" charset="0"/>
                <a:cs typeface="Courier New" pitchFamily="49" charset="0"/>
              </a:rPr>
              <a:t>requestAnimationFrame</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someFunction</a:t>
            </a:r>
            <a:r>
              <a:rPr lang="en-IE" sz="1800" dirty="0" smtClean="0">
                <a:latin typeface="Courier New" pitchFamily="49" charset="0"/>
                <a:cs typeface="Courier New" pitchFamily="49" charset="0"/>
              </a:rPr>
              <a:t>);</a:t>
            </a:r>
          </a:p>
          <a:p>
            <a:endParaRPr lang="en-IE" sz="1800" dirty="0" smtClean="0"/>
          </a:p>
          <a:p>
            <a:r>
              <a:rPr lang="en-IE" sz="1800" dirty="0" smtClean="0"/>
              <a:t>The only real difference is that you don't specify a duration value. The duration is automatically calculated based on the current frame rate, whether the current tab is active or not, whether your device is running on battery or not, and a whole host of other factors that go beyond what we can control or understand.</a:t>
            </a:r>
          </a:p>
          <a:p>
            <a:r>
              <a:rPr lang="en-IE" sz="1800" dirty="0" smtClean="0"/>
              <a:t>Anyway, this usage of the </a:t>
            </a:r>
            <a:r>
              <a:rPr lang="en-IE" sz="1800" dirty="0" err="1" smtClean="0">
                <a:latin typeface="Courier New" pitchFamily="49" charset="0"/>
                <a:cs typeface="Courier New" pitchFamily="49" charset="0"/>
              </a:rPr>
              <a:t>requestAnimationFrame</a:t>
            </a:r>
            <a:r>
              <a:rPr lang="en-IE" sz="1800" dirty="0" smtClean="0"/>
              <a:t> function is merely the textbook version.</a:t>
            </a:r>
          </a:p>
          <a:p>
            <a:r>
              <a:rPr lang="en-IE" sz="1800" dirty="0" smtClean="0"/>
              <a:t>In real life, you'll rarely make a single call to </a:t>
            </a:r>
            <a:r>
              <a:rPr lang="en-IE" sz="1800" dirty="0" err="1" smtClean="0">
                <a:latin typeface="Courier New" pitchFamily="49" charset="0"/>
                <a:cs typeface="Courier New" pitchFamily="49" charset="0"/>
              </a:rPr>
              <a:t>requestAnimationFrame</a:t>
            </a:r>
            <a:r>
              <a:rPr lang="en-IE" sz="1800" dirty="0" smtClean="0"/>
              <a:t> like this. Key to all animations created in JavaScript is an animation loop, and it is this loop that we want to throw </a:t>
            </a:r>
            <a:r>
              <a:rPr lang="en-IE" sz="1800" dirty="0" err="1" smtClean="0">
                <a:latin typeface="Courier New" pitchFamily="49" charset="0"/>
                <a:cs typeface="Courier New" pitchFamily="49" charset="0"/>
              </a:rPr>
              <a:t>requestAnimationFrame</a:t>
            </a:r>
            <a:r>
              <a:rPr lang="en-IE" sz="1800" dirty="0" smtClean="0"/>
              <a:t> at. The result of that throw looks something as follows:</a:t>
            </a:r>
            <a:endParaRPr lang="en-IE"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3600" b="1" dirty="0" smtClean="0"/>
              <a:t>Animating smoothly with </a:t>
            </a:r>
            <a:r>
              <a:rPr lang="en-IE" sz="3600" dirty="0" err="1" smtClean="0">
                <a:latin typeface="Courier New" pitchFamily="49" charset="0"/>
                <a:cs typeface="Courier New" pitchFamily="49" charset="0"/>
              </a:rPr>
              <a:t>requestAnimationFrame</a:t>
            </a:r>
            <a:endParaRPr lang="en-IE"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92500" lnSpcReduction="10000"/>
          </a:bodyPr>
          <a:lstStyle/>
          <a:p>
            <a:pPr>
              <a:buNone/>
            </a:pPr>
            <a:r>
              <a:rPr lang="en-IE" sz="1600" dirty="0" smtClean="0">
                <a:latin typeface="Courier New" pitchFamily="49" charset="0"/>
                <a:cs typeface="Courier New" pitchFamily="49" charset="0"/>
              </a:rPr>
              <a:t>function </a:t>
            </a:r>
            <a:r>
              <a:rPr lang="en-IE" sz="1600" dirty="0" err="1" smtClean="0">
                <a:latin typeface="Courier New" pitchFamily="49" charset="0"/>
                <a:cs typeface="Courier New" pitchFamily="49" charset="0"/>
              </a:rPr>
              <a:t>animationLoop</a:t>
            </a:r>
            <a:r>
              <a:rPr lang="en-IE" sz="1600" dirty="0" smtClean="0">
                <a:latin typeface="Courier New" pitchFamily="49" charset="0"/>
                <a:cs typeface="Courier New" pitchFamily="49" charset="0"/>
              </a:rPr>
              <a:t>() {</a:t>
            </a:r>
          </a:p>
          <a:p>
            <a:pPr>
              <a:buNone/>
            </a:pPr>
            <a:r>
              <a:rPr lang="en-IE" sz="1600" dirty="0" smtClean="0">
                <a:latin typeface="Courier New" pitchFamily="49" charset="0"/>
                <a:cs typeface="Courier New" pitchFamily="49" charset="0"/>
              </a:rPr>
              <a:t>  // animation-related code</a:t>
            </a:r>
          </a:p>
          <a:p>
            <a:pPr>
              <a:buNone/>
            </a:pPr>
            <a:r>
              <a:rPr lang="en-IE" sz="1600" dirty="0" smtClean="0">
                <a:latin typeface="Courier New" pitchFamily="49" charset="0"/>
                <a:cs typeface="Courier New" pitchFamily="49" charset="0"/>
              </a:rPr>
              <a:t> </a:t>
            </a:r>
          </a:p>
          <a:p>
            <a:pPr>
              <a:buNone/>
            </a:pPr>
            <a:r>
              <a:rPr lang="en-IE" sz="1600" dirty="0" smtClean="0">
                <a:latin typeface="Courier New" pitchFamily="49" charset="0"/>
                <a:cs typeface="Courier New" pitchFamily="49" charset="0"/>
              </a:rPr>
              <a:t>  </a:t>
            </a:r>
            <a:r>
              <a:rPr lang="en-IE" sz="1600" dirty="0" err="1" smtClean="0">
                <a:latin typeface="Courier New" pitchFamily="49" charset="0"/>
                <a:cs typeface="Courier New" pitchFamily="49" charset="0"/>
              </a:rPr>
              <a:t>requestAnimationFrame</a:t>
            </a:r>
            <a:r>
              <a:rPr lang="en-IE" sz="1600" dirty="0" smtClean="0">
                <a:latin typeface="Courier New" pitchFamily="49" charset="0"/>
                <a:cs typeface="Courier New" pitchFamily="49" charset="0"/>
              </a:rPr>
              <a:t>(</a:t>
            </a:r>
            <a:r>
              <a:rPr lang="en-IE" sz="1600" dirty="0" err="1" smtClean="0">
                <a:latin typeface="Courier New" pitchFamily="49" charset="0"/>
                <a:cs typeface="Courier New" pitchFamily="49" charset="0"/>
              </a:rPr>
              <a:t>animationLoop</a:t>
            </a:r>
            <a:r>
              <a:rPr lang="en-IE" sz="1600" dirty="0" smtClean="0">
                <a:latin typeface="Courier New" pitchFamily="49" charset="0"/>
                <a:cs typeface="Courier New" pitchFamily="49" charset="0"/>
              </a:rPr>
              <a:t>)</a:t>
            </a:r>
          </a:p>
          <a:p>
            <a:pPr>
              <a:buNone/>
            </a:pPr>
            <a:r>
              <a:rPr lang="en-IE" sz="1600" dirty="0" smtClean="0">
                <a:latin typeface="Courier New" pitchFamily="49" charset="0"/>
                <a:cs typeface="Courier New" pitchFamily="49" charset="0"/>
              </a:rPr>
              <a:t>}</a:t>
            </a:r>
          </a:p>
          <a:p>
            <a:pPr>
              <a:buNone/>
            </a:pPr>
            <a:r>
              <a:rPr lang="en-IE" sz="1600" dirty="0" smtClean="0">
                <a:latin typeface="Courier New" pitchFamily="49" charset="0"/>
                <a:cs typeface="Courier New" pitchFamily="49" charset="0"/>
              </a:rPr>
              <a:t> </a:t>
            </a:r>
          </a:p>
          <a:p>
            <a:pPr>
              <a:buNone/>
            </a:pPr>
            <a:r>
              <a:rPr lang="en-IE" sz="1600" dirty="0" smtClean="0">
                <a:latin typeface="Courier New" pitchFamily="49" charset="0"/>
                <a:cs typeface="Courier New" pitchFamily="49" charset="0"/>
              </a:rPr>
              <a:t>// start off our animation loop!</a:t>
            </a:r>
          </a:p>
          <a:p>
            <a:pPr>
              <a:buNone/>
            </a:pPr>
            <a:r>
              <a:rPr lang="en-IE" sz="1600" dirty="0" err="1" smtClean="0">
                <a:latin typeface="Courier New" pitchFamily="49" charset="0"/>
                <a:cs typeface="Courier New" pitchFamily="49" charset="0"/>
              </a:rPr>
              <a:t>animationLoop</a:t>
            </a:r>
            <a:r>
              <a:rPr lang="en-IE" sz="1600" dirty="0" smtClean="0">
                <a:latin typeface="Courier New" pitchFamily="49" charset="0"/>
                <a:cs typeface="Courier New" pitchFamily="49" charset="0"/>
              </a:rPr>
              <a:t>();</a:t>
            </a:r>
          </a:p>
          <a:p>
            <a:pPr>
              <a:buNone/>
            </a:pPr>
            <a:r>
              <a:rPr lang="en-IE" sz="1600" dirty="0" smtClean="0">
                <a:latin typeface="Courier New" pitchFamily="49" charset="0"/>
                <a:cs typeface="Courier New" pitchFamily="49" charset="0"/>
              </a:rPr>
              <a:t> </a:t>
            </a:r>
          </a:p>
          <a:p>
            <a:pPr>
              <a:lnSpc>
                <a:spcPct val="120000"/>
              </a:lnSpc>
            </a:pPr>
            <a:r>
              <a:rPr lang="en-IE" sz="1600" dirty="0" smtClean="0"/>
              <a:t>Notice that our </a:t>
            </a:r>
            <a:r>
              <a:rPr lang="en-IE" sz="1600" dirty="0" err="1" smtClean="0">
                <a:latin typeface="Courier New" pitchFamily="49" charset="0"/>
                <a:cs typeface="Courier New" pitchFamily="49" charset="0"/>
              </a:rPr>
              <a:t>requestAnimationFrame</a:t>
            </a:r>
            <a:r>
              <a:rPr lang="en-IE" sz="1600" dirty="0" smtClean="0"/>
              <a:t> calls the </a:t>
            </a:r>
            <a:r>
              <a:rPr lang="en-IE" sz="1600" dirty="0" err="1" smtClean="0">
                <a:latin typeface="Courier New" pitchFamily="49" charset="0"/>
                <a:cs typeface="Courier New" pitchFamily="49" charset="0"/>
              </a:rPr>
              <a:t>animationLoop</a:t>
            </a:r>
            <a:r>
              <a:rPr lang="en-IE" sz="1600" dirty="0" smtClean="0"/>
              <a:t> function fully from within the </a:t>
            </a:r>
            <a:r>
              <a:rPr lang="en-IE" sz="1600" dirty="0" err="1" smtClean="0">
                <a:latin typeface="Courier New" pitchFamily="49" charset="0"/>
                <a:cs typeface="Courier New" pitchFamily="49" charset="0"/>
              </a:rPr>
              <a:t>animationLoop</a:t>
            </a:r>
            <a:r>
              <a:rPr lang="en-IE" sz="1600" dirty="0" smtClean="0"/>
              <a:t> function itself. That isn't a bug in the code.</a:t>
            </a:r>
          </a:p>
          <a:p>
            <a:pPr>
              <a:lnSpc>
                <a:spcPct val="120000"/>
              </a:lnSpc>
            </a:pPr>
            <a:r>
              <a:rPr lang="en-IE" sz="1600" dirty="0" smtClean="0"/>
              <a:t>While this kind of circular referencing would almost guarantee a hang, </a:t>
            </a:r>
            <a:r>
              <a:rPr lang="en-IE" sz="1600" dirty="0" err="1" smtClean="0">
                <a:latin typeface="Courier New" pitchFamily="49" charset="0"/>
                <a:cs typeface="Courier New" pitchFamily="49" charset="0"/>
              </a:rPr>
              <a:t>requestAnimationFrame</a:t>
            </a:r>
            <a:r>
              <a:rPr lang="en-IE" sz="1600" dirty="0" err="1" smtClean="0"/>
              <a:t>'s</a:t>
            </a:r>
            <a:r>
              <a:rPr lang="en-IE" sz="1600" dirty="0" smtClean="0"/>
              <a:t> implementation avoids that.</a:t>
            </a:r>
          </a:p>
          <a:p>
            <a:pPr>
              <a:lnSpc>
                <a:spcPct val="120000"/>
              </a:lnSpc>
            </a:pPr>
            <a:r>
              <a:rPr lang="en-IE" sz="1600" dirty="0" smtClean="0"/>
              <a:t>Instead, it ensures the </a:t>
            </a:r>
            <a:r>
              <a:rPr lang="en-IE" sz="1600" dirty="0" err="1" smtClean="0">
                <a:latin typeface="Courier New" pitchFamily="49" charset="0"/>
                <a:cs typeface="Courier New" pitchFamily="49" charset="0"/>
              </a:rPr>
              <a:t>animationLoop</a:t>
            </a:r>
            <a:r>
              <a:rPr lang="en-IE" sz="1600" dirty="0" smtClean="0"/>
              <a:t> function is called just the right amount of times needed to ensure things get drawn to the screen to create smooth and fluid animations. It does so without freezing the rest of your application functionality up.</a:t>
            </a:r>
            <a:endParaRPr lang="en-IE"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To sum up..</a:t>
            </a:r>
            <a:endParaRPr lang="en-IE"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lnSpcReduction="10000"/>
          </a:bodyPr>
          <a:lstStyle/>
          <a:p>
            <a:r>
              <a:rPr lang="en-IE" sz="2400" dirty="0" smtClean="0"/>
              <a:t>It might seem that timers fall under a more niche category compared to some of the other more essential things like </a:t>
            </a:r>
            <a:r>
              <a:rPr lang="en-IE" sz="2400" b="1" dirty="0" smtClean="0"/>
              <a:t>if/else statements </a:t>
            </a:r>
            <a:r>
              <a:rPr lang="en-IE" sz="2400" dirty="0" smtClean="0"/>
              <a:t>and </a:t>
            </a:r>
            <a:r>
              <a:rPr lang="en-IE" sz="2400" b="1" dirty="0" smtClean="0"/>
              <a:t>loops</a:t>
            </a:r>
            <a:r>
              <a:rPr lang="en-IE" sz="2400" dirty="0" smtClean="0"/>
              <a:t>, you would probably be right in thinking that.</a:t>
            </a:r>
          </a:p>
          <a:p>
            <a:r>
              <a:rPr lang="en-IE" sz="2400" dirty="0" smtClean="0"/>
              <a:t>You can build many awesome apps without ever having to rely on </a:t>
            </a:r>
            <a:r>
              <a:rPr lang="en-IE" sz="2400" dirty="0" err="1" smtClean="0">
                <a:latin typeface="Courier New" pitchFamily="49" charset="0"/>
                <a:cs typeface="Courier New" pitchFamily="49" charset="0"/>
              </a:rPr>
              <a:t>setTimeout</a:t>
            </a:r>
            <a:r>
              <a:rPr lang="en-IE" sz="2400" dirty="0" smtClean="0"/>
              <a:t>, </a:t>
            </a:r>
            <a:r>
              <a:rPr lang="en-IE" sz="2400" dirty="0" err="1" smtClean="0">
                <a:latin typeface="Courier New" pitchFamily="49" charset="0"/>
                <a:cs typeface="Courier New" pitchFamily="49" charset="0"/>
              </a:rPr>
              <a:t>setInterval</a:t>
            </a:r>
            <a:r>
              <a:rPr lang="en-IE" sz="2400" dirty="0" smtClean="0"/>
              <a:t>, or </a:t>
            </a:r>
            <a:r>
              <a:rPr lang="en-IE" sz="2400" dirty="0" err="1" smtClean="0">
                <a:latin typeface="Courier New" pitchFamily="49" charset="0"/>
                <a:cs typeface="Courier New" pitchFamily="49" charset="0"/>
              </a:rPr>
              <a:t>requestAnimationFrame</a:t>
            </a:r>
            <a:r>
              <a:rPr lang="en-IE" sz="2400" dirty="0" smtClean="0"/>
              <a:t>.</a:t>
            </a:r>
          </a:p>
          <a:p>
            <a:r>
              <a:rPr lang="en-IE" sz="2400" dirty="0" smtClean="0"/>
              <a:t>That doesn't mean it isn't essential to know about them, though. There will be a time when you'll need to delay when your code executes, loop your code continuously, or create a sweet animation using JavaScript. When that time arrives, you'll be prepared...or at least know what to </a:t>
            </a:r>
            <a:r>
              <a:rPr lang="en-IE" sz="2400" b="1" dirty="0" smtClean="0"/>
              <a:t>Google</a:t>
            </a:r>
            <a:r>
              <a:rPr lang="en-IE" sz="2400" dirty="0" smtClean="0"/>
              <a:t> for!</a:t>
            </a:r>
            <a:endParaRPr lang="en-IE" sz="2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smtClean="0"/>
              <a:t>Exercise... Lets’ actually make something!</a:t>
            </a:r>
            <a:endParaRPr lang="en-IE" sz="3200" dirty="0"/>
          </a:p>
        </p:txBody>
      </p:sp>
      <p:sp>
        <p:nvSpPr>
          <p:cNvPr id="3" name="Content Placeholder 2"/>
          <p:cNvSpPr>
            <a:spLocks noGrp="1"/>
          </p:cNvSpPr>
          <p:nvPr>
            <p:ph idx="1"/>
          </p:nvPr>
        </p:nvSpPr>
        <p:spPr/>
        <p:txBody>
          <a:bodyPr>
            <a:normAutofit/>
          </a:bodyPr>
          <a:lstStyle/>
          <a:p>
            <a:r>
              <a:rPr lang="en-IE" sz="2400" dirty="0" smtClean="0"/>
              <a:t>We are going to build an </a:t>
            </a:r>
            <a:r>
              <a:rPr lang="en-IE" sz="2400" dirty="0" err="1" smtClean="0"/>
              <a:t>Analog</a:t>
            </a:r>
            <a:r>
              <a:rPr lang="en-IE" sz="2400" dirty="0" smtClean="0"/>
              <a:t> Clock.</a:t>
            </a:r>
          </a:p>
          <a:p>
            <a:r>
              <a:rPr lang="en-IE" sz="2400" dirty="0" smtClean="0"/>
              <a:t>We will tap into some pre-</a:t>
            </a:r>
            <a:r>
              <a:rPr lang="en-IE" sz="2400" dirty="0" err="1" smtClean="0"/>
              <a:t>exsisting</a:t>
            </a:r>
            <a:r>
              <a:rPr lang="en-IE" sz="2400" dirty="0" smtClean="0"/>
              <a:t> </a:t>
            </a:r>
            <a:r>
              <a:rPr lang="en-IE" sz="2400" dirty="0" err="1" smtClean="0"/>
              <a:t>js</a:t>
            </a:r>
            <a:r>
              <a:rPr lang="en-IE" sz="2400" dirty="0" smtClean="0"/>
              <a:t> functions. (Date)</a:t>
            </a:r>
          </a:p>
          <a:p>
            <a:r>
              <a:rPr lang="en-IE" sz="2400" dirty="0" smtClean="0"/>
              <a:t>This project will practice functions, events, HTML binding, our new </a:t>
            </a:r>
            <a:r>
              <a:rPr lang="en-IE" sz="2400" dirty="0" err="1" smtClean="0"/>
              <a:t>setTimeout</a:t>
            </a:r>
            <a:r>
              <a:rPr lang="en-IE" sz="2400" dirty="0" smtClean="0"/>
              <a:t> method, a little animation-</a:t>
            </a:r>
            <a:r>
              <a:rPr lang="en-IE" sz="2400" dirty="0" err="1" smtClean="0"/>
              <a:t>ish</a:t>
            </a:r>
            <a:r>
              <a:rPr lang="en-IE" sz="2400" dirty="0" smtClean="0"/>
              <a:t> type stuff and some very screwy math!</a:t>
            </a:r>
          </a:p>
          <a:p>
            <a:r>
              <a:rPr lang="en-IE" sz="2400" dirty="0" smtClean="0"/>
              <a:t>Introduce the HTML Canvas element.</a:t>
            </a:r>
          </a:p>
          <a:p>
            <a:endParaRPr lang="en-IE" sz="2400" dirty="0" smtClean="0"/>
          </a:p>
          <a:p>
            <a:r>
              <a:rPr lang="en-IE" sz="2400" dirty="0" smtClean="0"/>
              <a:t>Build this in </a:t>
            </a:r>
            <a:r>
              <a:rPr lang="en-IE" sz="2400" dirty="0" err="1" smtClean="0"/>
              <a:t>CodePen</a:t>
            </a:r>
            <a:r>
              <a:rPr lang="en-IE" sz="2400" dirty="0" smtClean="0"/>
              <a:t> so you can pull it into your Portfolio... You know... Your final project...</a:t>
            </a:r>
          </a:p>
          <a:p>
            <a:pPr>
              <a:buNone/>
            </a:pPr>
            <a:r>
              <a:rPr lang="en-IE" sz="2400" dirty="0" smtClean="0"/>
              <a:t>					..... You have started that right?</a:t>
            </a:r>
            <a:endParaRPr lang="en-IE"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Recommended reading...</a:t>
            </a:r>
            <a:endParaRPr lang="en-IE" dirty="0"/>
          </a:p>
        </p:txBody>
      </p:sp>
      <p:sp>
        <p:nvSpPr>
          <p:cNvPr id="3" name="Content Placeholder 2"/>
          <p:cNvSpPr>
            <a:spLocks noGrp="1"/>
          </p:cNvSpPr>
          <p:nvPr>
            <p:ph idx="1"/>
          </p:nvPr>
        </p:nvSpPr>
        <p:spPr>
          <a:xfrm>
            <a:off x="457200" y="2780928"/>
            <a:ext cx="8229600" cy="3345235"/>
          </a:xfrm>
        </p:spPr>
        <p:txBody>
          <a:bodyPr/>
          <a:lstStyle/>
          <a:p>
            <a:pPr algn="ctr">
              <a:buNone/>
            </a:pPr>
            <a:r>
              <a:rPr lang="en-IE" dirty="0" smtClean="0">
                <a:hlinkClick r:id="rId2"/>
              </a:rPr>
              <a:t>moment.js</a:t>
            </a:r>
            <a:endParaRPr lang="en-I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IE" sz="4000" b="1" dirty="0" smtClean="0"/>
              <a:t>Looping a triangle</a:t>
            </a:r>
            <a:endParaRPr lang="en-IE" sz="4000" dirty="0"/>
          </a:p>
        </p:txBody>
      </p:sp>
      <p:sp>
        <p:nvSpPr>
          <p:cNvPr id="3" name="Content Placeholder 2"/>
          <p:cNvSpPr>
            <a:spLocks noGrp="1"/>
          </p:cNvSpPr>
          <p:nvPr>
            <p:ph idx="1"/>
          </p:nvPr>
        </p:nvSpPr>
        <p:spPr>
          <a:xfrm>
            <a:off x="457200" y="1196752"/>
            <a:ext cx="8229600" cy="5256584"/>
          </a:xfrm>
        </p:spPr>
        <p:txBody>
          <a:bodyPr>
            <a:noAutofit/>
          </a:bodyPr>
          <a:lstStyle/>
          <a:p>
            <a:pPr>
              <a:buNone/>
            </a:pPr>
            <a:endParaRPr lang="en-IE" sz="2000" b="1" dirty="0" smtClean="0">
              <a:latin typeface="Courier New" pitchFamily="49" charset="0"/>
              <a:cs typeface="Courier New" pitchFamily="49" charset="0"/>
            </a:endParaRPr>
          </a:p>
          <a:p>
            <a:r>
              <a:rPr lang="en-IE" sz="2000" dirty="0" smtClean="0"/>
              <a:t>Write a loop that makes seven calls to console.log to output the following triangle:</a:t>
            </a:r>
            <a:br>
              <a:rPr lang="en-IE" sz="2000" dirty="0" smtClean="0"/>
            </a:br>
            <a:endParaRPr lang="en-IE" sz="2000" dirty="0" smtClean="0"/>
          </a:p>
          <a:p>
            <a:pPr>
              <a:buNone/>
            </a:pPr>
            <a:r>
              <a:rPr lang="en-IE" sz="2000" dirty="0" smtClean="0"/>
              <a:t>#</a:t>
            </a:r>
          </a:p>
          <a:p>
            <a:pPr>
              <a:buNone/>
            </a:pPr>
            <a:r>
              <a:rPr lang="en-IE" sz="2000" dirty="0" smtClean="0"/>
              <a:t>##</a:t>
            </a:r>
          </a:p>
          <a:p>
            <a:pPr>
              <a:buNone/>
            </a:pPr>
            <a:r>
              <a:rPr lang="en-IE" sz="2000" dirty="0" smtClean="0"/>
              <a:t>###</a:t>
            </a:r>
          </a:p>
          <a:p>
            <a:pPr>
              <a:buNone/>
            </a:pPr>
            <a:r>
              <a:rPr lang="en-IE" sz="2000" dirty="0" smtClean="0"/>
              <a:t>####</a:t>
            </a:r>
          </a:p>
          <a:p>
            <a:pPr>
              <a:buNone/>
            </a:pPr>
            <a:r>
              <a:rPr lang="en-IE" sz="2000" dirty="0" smtClean="0"/>
              <a:t>#####</a:t>
            </a:r>
          </a:p>
          <a:p>
            <a:pPr>
              <a:buNone/>
            </a:pPr>
            <a:r>
              <a:rPr lang="en-IE" sz="2000" dirty="0" smtClean="0"/>
              <a:t>######</a:t>
            </a:r>
          </a:p>
          <a:p>
            <a:pPr>
              <a:buNone/>
            </a:pPr>
            <a:r>
              <a:rPr lang="en-IE" sz="2000" dirty="0" smtClean="0"/>
              <a:t>#######</a:t>
            </a:r>
            <a:endParaRPr lang="en-IE"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IE" sz="4000" b="1" dirty="0" err="1" smtClean="0"/>
              <a:t>FizzBuzz</a:t>
            </a:r>
            <a:endParaRPr lang="en-IE" sz="4000" dirty="0"/>
          </a:p>
        </p:txBody>
      </p:sp>
      <p:sp>
        <p:nvSpPr>
          <p:cNvPr id="3" name="Content Placeholder 2"/>
          <p:cNvSpPr>
            <a:spLocks noGrp="1"/>
          </p:cNvSpPr>
          <p:nvPr>
            <p:ph idx="1"/>
          </p:nvPr>
        </p:nvSpPr>
        <p:spPr>
          <a:xfrm>
            <a:off x="457200" y="1196752"/>
            <a:ext cx="8229600" cy="5256584"/>
          </a:xfrm>
        </p:spPr>
        <p:txBody>
          <a:bodyPr>
            <a:noAutofit/>
          </a:bodyPr>
          <a:lstStyle/>
          <a:p>
            <a:r>
              <a:rPr lang="en-IE" sz="2400" dirty="0" smtClean="0"/>
              <a:t>Write a program that uses console.log to print all the numbers from 1 to 100, with two exceptions: </a:t>
            </a:r>
          </a:p>
          <a:p>
            <a:pPr lvl="1"/>
            <a:r>
              <a:rPr lang="en-IE" sz="1800" dirty="0" smtClean="0"/>
              <a:t>For numbers divisible by 3, print "Fizz“ instead of the number, and</a:t>
            </a:r>
          </a:p>
          <a:p>
            <a:pPr lvl="1"/>
            <a:r>
              <a:rPr lang="en-IE" sz="1800" dirty="0" smtClean="0"/>
              <a:t>for numbers divisible by 5 (and not 3), print "Buzz" instead.</a:t>
            </a:r>
            <a:br>
              <a:rPr lang="en-IE" sz="1800" dirty="0" smtClean="0"/>
            </a:br>
            <a:endParaRPr lang="en-IE" sz="1800" dirty="0" smtClean="0"/>
          </a:p>
          <a:p>
            <a:r>
              <a:rPr lang="en-IE" sz="2400" dirty="0" smtClean="0"/>
              <a:t>When you have that working, modify your program to print "</a:t>
            </a:r>
            <a:r>
              <a:rPr lang="en-IE" sz="2400" dirty="0" err="1" smtClean="0"/>
              <a:t>FizzBuzz</a:t>
            </a:r>
            <a:r>
              <a:rPr lang="en-IE" sz="2400" dirty="0" smtClean="0"/>
              <a:t>“ for numbers that are divisible by both 3 and 5.</a:t>
            </a:r>
            <a:br>
              <a:rPr lang="en-IE" sz="2400" dirty="0" smtClean="0"/>
            </a:br>
            <a:r>
              <a:rPr lang="en-IE" sz="2400" dirty="0" smtClean="0"/>
              <a:t/>
            </a:r>
            <a:br>
              <a:rPr lang="en-IE" sz="2400" dirty="0" smtClean="0"/>
            </a:br>
            <a:endParaRPr lang="en-IE" sz="2400" dirty="0" smtClean="0"/>
          </a:p>
          <a:p>
            <a:pPr algn="ctr">
              <a:buNone/>
            </a:pPr>
            <a:r>
              <a:rPr lang="en-IE" sz="2000" dirty="0" smtClean="0"/>
              <a:t>(This is actually an interview question that has been claimed to weed out a significant percentage of programmer candidates. So if you solved it, you’re now allowed to feel good about yourself.)</a:t>
            </a:r>
            <a:endParaRPr lang="en-IE" sz="240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JS Timers</a:t>
            </a:r>
            <a:endParaRPr lang="en-IE" dirty="0"/>
          </a:p>
        </p:txBody>
      </p:sp>
      <p:sp>
        <p:nvSpPr>
          <p:cNvPr id="3" name="Subtitle 2"/>
          <p:cNvSpPr>
            <a:spLocks noGrp="1"/>
          </p:cNvSpPr>
          <p:nvPr>
            <p:ph type="subTitle" idx="1"/>
          </p:nvPr>
        </p:nvSpPr>
        <p:spPr/>
        <p:txBody>
          <a:bodyPr/>
          <a:lstStyle/>
          <a:p>
            <a:r>
              <a:rPr lang="en-IE" dirty="0" smtClean="0"/>
              <a:t>Source: </a:t>
            </a:r>
            <a:r>
              <a:rPr lang="en-IE" dirty="0" err="1" smtClean="0">
                <a:hlinkClick r:id="rId2"/>
              </a:rPr>
              <a:t>Kirupa</a:t>
            </a:r>
            <a:endParaRPr lang="en-I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JS Timers</a:t>
            </a:r>
            <a:endParaRPr lang="en-IE" dirty="0"/>
          </a:p>
        </p:txBody>
      </p:sp>
      <p:sp>
        <p:nvSpPr>
          <p:cNvPr id="3" name="Content Placeholder 2"/>
          <p:cNvSpPr>
            <a:spLocks noGrp="1"/>
          </p:cNvSpPr>
          <p:nvPr>
            <p:ph idx="1"/>
          </p:nvPr>
        </p:nvSpPr>
        <p:spPr/>
        <p:txBody>
          <a:bodyPr>
            <a:noAutofit/>
          </a:bodyPr>
          <a:lstStyle/>
          <a:p>
            <a:r>
              <a:rPr lang="en-IE" sz="2400" dirty="0" smtClean="0"/>
              <a:t>By default, your code runs synchronously. That is a fancy of way of saying that when a statement needs to execute, it executes immediately.</a:t>
            </a:r>
          </a:p>
          <a:p>
            <a:r>
              <a:rPr lang="en-IE" sz="2400" dirty="0" smtClean="0"/>
              <a:t>The concept of delaying execution or deferring work to later isn't a part of JavaScript's default behaviour. </a:t>
            </a:r>
          </a:p>
          <a:p>
            <a:r>
              <a:rPr lang="en-IE" sz="2400" dirty="0" smtClean="0"/>
              <a:t>That doesn't mean the ability to delay work to a later time doesn't exist! There are three functions that allow you to mostly do just that (and more)</a:t>
            </a:r>
            <a:br>
              <a:rPr lang="en-IE" sz="2400" dirty="0" smtClean="0"/>
            </a:br>
            <a:endParaRPr lang="en-IE" sz="2400" dirty="0" smtClean="0"/>
          </a:p>
          <a:p>
            <a:pPr>
              <a:buNone/>
            </a:pPr>
            <a:r>
              <a:rPr lang="en-IE" sz="2000" dirty="0" err="1" smtClean="0">
                <a:latin typeface="Courier New" pitchFamily="49" charset="0"/>
                <a:cs typeface="Courier New" pitchFamily="49" charset="0"/>
              </a:rPr>
              <a:t>setTimeout</a:t>
            </a:r>
            <a:r>
              <a:rPr lang="en-IE" sz="2000" dirty="0" smtClean="0"/>
              <a:t>, </a:t>
            </a:r>
            <a:r>
              <a:rPr lang="en-IE" sz="2000" dirty="0" err="1" smtClean="0">
                <a:latin typeface="Courier New" pitchFamily="49" charset="0"/>
                <a:cs typeface="Courier New" pitchFamily="49" charset="0"/>
              </a:rPr>
              <a:t>setInterval</a:t>
            </a:r>
            <a:r>
              <a:rPr lang="en-IE" sz="2000" dirty="0" smtClean="0"/>
              <a:t>, and </a:t>
            </a:r>
            <a:r>
              <a:rPr lang="en-IE" sz="2000" dirty="0" err="1" smtClean="0">
                <a:latin typeface="Courier New" pitchFamily="49" charset="0"/>
                <a:cs typeface="Courier New" pitchFamily="49" charset="0"/>
              </a:rPr>
              <a:t>requestAnimationFrame</a:t>
            </a:r>
            <a:r>
              <a:rPr lang="en-IE" sz="2000" dirty="0" smtClean="0"/>
              <a:t>.</a:t>
            </a:r>
          </a:p>
          <a:p>
            <a:endParaRPr lang="en-IE"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Delaying with </a:t>
            </a:r>
            <a:r>
              <a:rPr lang="en-IE" sz="3600" dirty="0" err="1" smtClean="0">
                <a:latin typeface="Courier New" pitchFamily="49" charset="0"/>
                <a:cs typeface="Courier New" pitchFamily="49" charset="0"/>
              </a:rPr>
              <a:t>setTimeout</a:t>
            </a:r>
            <a:endParaRPr lang="en-IE"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lnSpcReduction="10000"/>
          </a:bodyPr>
          <a:lstStyle/>
          <a:p>
            <a:r>
              <a:rPr lang="en-IE" sz="1800" dirty="0" smtClean="0"/>
              <a:t>The </a:t>
            </a:r>
            <a:r>
              <a:rPr lang="en-IE" sz="1800" dirty="0" err="1" smtClean="0">
                <a:latin typeface="Courier New" pitchFamily="49" charset="0"/>
                <a:cs typeface="Courier New" pitchFamily="49" charset="0"/>
              </a:rPr>
              <a:t>setTimeout</a:t>
            </a:r>
            <a:r>
              <a:rPr lang="en-IE" sz="1800" dirty="0" smtClean="0"/>
              <a:t> function allows you to delay executing some code. The way you use it is pretty simple. This function allows you to specify what code to execute and how many milliseconds to wait before the code you specified executes.</a:t>
            </a:r>
          </a:p>
          <a:p>
            <a:pPr>
              <a:buNone/>
            </a:pPr>
            <a:endParaRPr lang="en-IE" sz="1800" dirty="0" smtClean="0"/>
          </a:p>
          <a:p>
            <a:pPr>
              <a:buNone/>
            </a:pPr>
            <a:r>
              <a:rPr lang="en-IE" sz="1800" dirty="0" smtClean="0"/>
              <a:t>Putting that into JavaScript, it will look something like this:</a:t>
            </a:r>
            <a:br>
              <a:rPr lang="en-IE" sz="1800" dirty="0" smtClean="0"/>
            </a:br>
            <a:endParaRPr lang="en-IE" sz="1800" dirty="0" smtClean="0"/>
          </a:p>
          <a:p>
            <a:pPr>
              <a:buNone/>
            </a:pPr>
            <a:r>
              <a:rPr lang="en-IE" sz="1400" dirty="0" err="1" smtClean="0">
                <a:latin typeface="Courier New" pitchFamily="49" charset="0"/>
                <a:cs typeface="Courier New" pitchFamily="49" charset="0"/>
              </a:rPr>
              <a:t>var</a:t>
            </a:r>
            <a:r>
              <a:rPr lang="en-IE" sz="1400" dirty="0" smtClean="0">
                <a:latin typeface="Courier New" pitchFamily="49" charset="0"/>
                <a:cs typeface="Courier New" pitchFamily="49" charset="0"/>
              </a:rPr>
              <a:t> </a:t>
            </a:r>
            <a:r>
              <a:rPr lang="en-IE" sz="1400" dirty="0" err="1" smtClean="0">
                <a:latin typeface="Courier New" pitchFamily="49" charset="0"/>
                <a:cs typeface="Courier New" pitchFamily="49" charset="0"/>
              </a:rPr>
              <a:t>timeID</a:t>
            </a:r>
            <a:r>
              <a:rPr lang="en-IE" sz="1400" dirty="0" smtClean="0">
                <a:latin typeface="Courier New" pitchFamily="49" charset="0"/>
                <a:cs typeface="Courier New" pitchFamily="49" charset="0"/>
              </a:rPr>
              <a:t> = </a:t>
            </a:r>
            <a:r>
              <a:rPr lang="en-IE" sz="1400" dirty="0" err="1" smtClean="0">
                <a:latin typeface="Courier New" pitchFamily="49" charset="0"/>
                <a:cs typeface="Courier New" pitchFamily="49" charset="0"/>
              </a:rPr>
              <a:t>window.setTimeout</a:t>
            </a:r>
            <a:r>
              <a:rPr lang="en-IE" sz="1400" dirty="0" smtClean="0">
                <a:latin typeface="Courier New" pitchFamily="49" charset="0"/>
                <a:cs typeface="Courier New" pitchFamily="49" charset="0"/>
              </a:rPr>
              <a:t>(</a:t>
            </a:r>
            <a:r>
              <a:rPr lang="en-IE" sz="1400" dirty="0" err="1" smtClean="0">
                <a:latin typeface="Courier New" pitchFamily="49" charset="0"/>
                <a:cs typeface="Courier New" pitchFamily="49" charset="0"/>
              </a:rPr>
              <a:t>someFunction</a:t>
            </a:r>
            <a:r>
              <a:rPr lang="en-IE" sz="1400" dirty="0" smtClean="0">
                <a:latin typeface="Courier New" pitchFamily="49" charset="0"/>
                <a:cs typeface="Courier New" pitchFamily="49" charset="0"/>
              </a:rPr>
              <a:t>, </a:t>
            </a:r>
            <a:r>
              <a:rPr lang="en-IE" sz="1400" dirty="0" err="1" smtClean="0">
                <a:latin typeface="Courier New" pitchFamily="49" charset="0"/>
                <a:cs typeface="Courier New" pitchFamily="49" charset="0"/>
              </a:rPr>
              <a:t>delayInMilliseconds</a:t>
            </a:r>
            <a:r>
              <a:rPr lang="en-IE" sz="1400" dirty="0" smtClean="0">
                <a:latin typeface="Courier New" pitchFamily="49" charset="0"/>
                <a:cs typeface="Courier New" pitchFamily="49" charset="0"/>
              </a:rPr>
              <a:t>);  </a:t>
            </a:r>
            <a:br>
              <a:rPr lang="en-IE" sz="1400" dirty="0" smtClean="0">
                <a:latin typeface="Courier New" pitchFamily="49" charset="0"/>
                <a:cs typeface="Courier New" pitchFamily="49" charset="0"/>
              </a:rPr>
            </a:br>
            <a:endParaRPr lang="en-IE" sz="1400" dirty="0" smtClean="0">
              <a:latin typeface="Courier New" pitchFamily="49" charset="0"/>
              <a:cs typeface="Courier New" pitchFamily="49" charset="0"/>
            </a:endParaRPr>
          </a:p>
          <a:p>
            <a:r>
              <a:rPr lang="en-IE" sz="1800" dirty="0" smtClean="0"/>
              <a:t>Going a bit more example-</a:t>
            </a:r>
            <a:r>
              <a:rPr lang="en-IE" sz="1800" dirty="0" err="1" smtClean="0"/>
              <a:t>ish</a:t>
            </a:r>
            <a:r>
              <a:rPr lang="en-IE" sz="1800" dirty="0" smtClean="0"/>
              <a:t>, if I wanted to call a function called </a:t>
            </a:r>
            <a:r>
              <a:rPr lang="en-IE" sz="1800" dirty="0" err="1" smtClean="0"/>
              <a:t>showAlert</a:t>
            </a:r>
            <a:r>
              <a:rPr lang="en-IE" sz="1800" dirty="0" smtClean="0"/>
              <a:t> after 5 seconds, the </a:t>
            </a:r>
            <a:r>
              <a:rPr lang="en-IE" sz="1800" dirty="0" err="1" smtClean="0"/>
              <a:t>setTimeout</a:t>
            </a:r>
            <a:r>
              <a:rPr lang="en-IE" sz="1800" dirty="0" smtClean="0"/>
              <a:t> declaration would look as follows:</a:t>
            </a:r>
          </a:p>
          <a:p>
            <a:endParaRPr lang="en-IE" sz="1800" dirty="0" smtClean="0"/>
          </a:p>
          <a:p>
            <a:pPr>
              <a:buNone/>
            </a:pPr>
            <a:r>
              <a:rPr lang="en-IE" sz="1800" dirty="0" smtClean="0">
                <a:latin typeface="Courier New" pitchFamily="49" charset="0"/>
                <a:cs typeface="Courier New" pitchFamily="49" charset="0"/>
              </a:rPr>
              <a:t>function </a:t>
            </a:r>
            <a:r>
              <a:rPr lang="en-IE" sz="1800" dirty="0" err="1" smtClean="0">
                <a:latin typeface="Courier New" pitchFamily="49" charset="0"/>
                <a:cs typeface="Courier New" pitchFamily="49" charset="0"/>
              </a:rPr>
              <a:t>showAlert</a:t>
            </a:r>
            <a:r>
              <a:rPr lang="en-IE" sz="1800" dirty="0" smtClean="0">
                <a:latin typeface="Courier New" pitchFamily="49" charset="0"/>
                <a:cs typeface="Courier New" pitchFamily="49" charset="0"/>
              </a:rPr>
              <a:t>() {</a:t>
            </a:r>
          </a:p>
          <a:p>
            <a:pPr>
              <a:buNone/>
            </a:pPr>
            <a:r>
              <a:rPr lang="en-IE" sz="1800" dirty="0" smtClean="0">
                <a:latin typeface="Courier New" pitchFamily="49" charset="0"/>
                <a:cs typeface="Courier New" pitchFamily="49" charset="0"/>
              </a:rPr>
              <a:t>  alert(“Hello World!");</a:t>
            </a:r>
          </a:p>
          <a:p>
            <a:pPr>
              <a:buNone/>
            </a:pPr>
            <a:r>
              <a:rPr lang="en-IE" sz="1800" dirty="0" smtClean="0">
                <a:latin typeface="Courier New" pitchFamily="49" charset="0"/>
                <a:cs typeface="Courier New" pitchFamily="49" charset="0"/>
              </a:rPr>
              <a:t>}</a:t>
            </a:r>
          </a:p>
          <a:p>
            <a:pPr>
              <a:buNone/>
            </a:pPr>
            <a:r>
              <a:rPr lang="en-IE" sz="1800" dirty="0" smtClean="0">
                <a:latin typeface="Courier New" pitchFamily="49" charset="0"/>
                <a:cs typeface="Courier New" pitchFamily="49" charset="0"/>
              </a:rPr>
              <a:t> </a:t>
            </a:r>
          </a:p>
          <a:p>
            <a:pPr>
              <a:buNone/>
            </a:pPr>
            <a:r>
              <a:rPr lang="en-IE" sz="1800" dirty="0" err="1" smtClean="0">
                <a:latin typeface="Courier New" pitchFamily="49" charset="0"/>
                <a:cs typeface="Courier New" pitchFamily="49" charset="0"/>
              </a:rPr>
              <a:t>var</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timeID</a:t>
            </a:r>
            <a:r>
              <a:rPr lang="en-IE" sz="1800" dirty="0" smtClean="0">
                <a:latin typeface="Courier New" pitchFamily="49" charset="0"/>
                <a:cs typeface="Courier New" pitchFamily="49" charset="0"/>
              </a:rPr>
              <a:t> = </a:t>
            </a:r>
            <a:r>
              <a:rPr lang="en-IE" sz="1800" dirty="0" err="1" smtClean="0">
                <a:latin typeface="Courier New" pitchFamily="49" charset="0"/>
                <a:cs typeface="Courier New" pitchFamily="49" charset="0"/>
              </a:rPr>
              <a:t>window.setTimeout</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showAlert</a:t>
            </a:r>
            <a:r>
              <a:rPr lang="en-IE" sz="1800" dirty="0" smtClean="0">
                <a:latin typeface="Courier New" pitchFamily="49" charset="0"/>
                <a:cs typeface="Courier New" pitchFamily="49" charset="0"/>
              </a:rPr>
              <a:t>, 5000);</a:t>
            </a:r>
          </a:p>
          <a:p>
            <a:endParaRPr lang="en-IE"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dirty="0" err="1" smtClean="0">
                <a:latin typeface="Courier New" pitchFamily="49" charset="0"/>
                <a:cs typeface="Courier New" pitchFamily="49" charset="0"/>
              </a:rPr>
              <a:t>setTimeout</a:t>
            </a:r>
            <a:r>
              <a:rPr lang="en-IE" sz="3600" b="1" dirty="0" smtClean="0">
                <a:cs typeface="Courier New" pitchFamily="49" charset="0"/>
              </a:rPr>
              <a:t> continued</a:t>
            </a:r>
            <a:endParaRPr lang="en-IE" sz="3600" b="1" dirty="0">
              <a:cs typeface="Courier New" pitchFamily="49" charset="0"/>
            </a:endParaRPr>
          </a:p>
        </p:txBody>
      </p:sp>
      <p:sp>
        <p:nvSpPr>
          <p:cNvPr id="3" name="Content Placeholder 2"/>
          <p:cNvSpPr>
            <a:spLocks noGrp="1"/>
          </p:cNvSpPr>
          <p:nvPr>
            <p:ph idx="1"/>
          </p:nvPr>
        </p:nvSpPr>
        <p:spPr/>
        <p:txBody>
          <a:bodyPr>
            <a:normAutofit/>
          </a:bodyPr>
          <a:lstStyle/>
          <a:p>
            <a:r>
              <a:rPr lang="en-IE" sz="1800" dirty="0" smtClean="0"/>
              <a:t>If you are doing UI development, deferring some action to a later time is quite common. Here are some examples of when you might use </a:t>
            </a:r>
            <a:r>
              <a:rPr lang="en-IE" sz="1800" dirty="0" err="1" smtClean="0">
                <a:latin typeface="Courier New" pitchFamily="49" charset="0"/>
                <a:cs typeface="Courier New" pitchFamily="49" charset="0"/>
              </a:rPr>
              <a:t>setTimeout</a:t>
            </a:r>
            <a:r>
              <a:rPr lang="en-IE" sz="1800" dirty="0" smtClean="0"/>
              <a:t>:</a:t>
            </a:r>
            <a:br>
              <a:rPr lang="en-IE" sz="1800" dirty="0" smtClean="0"/>
            </a:br>
            <a:endParaRPr lang="en-IE" sz="1800" dirty="0" smtClean="0"/>
          </a:p>
          <a:p>
            <a:r>
              <a:rPr lang="en-IE" sz="1800" dirty="0" smtClean="0"/>
              <a:t>A menu slides in, and after a few seconds of the user no longer playing with the menu, the menu slides away. </a:t>
            </a:r>
          </a:p>
          <a:p>
            <a:r>
              <a:rPr lang="en-IE" sz="1800" dirty="0" smtClean="0"/>
              <a:t>Notification pop-ups that slide away after a certain amount of time (Mac OS for example)</a:t>
            </a:r>
          </a:p>
          <a:p>
            <a:r>
              <a:rPr lang="en-IE" sz="1800" dirty="0" smtClean="0"/>
              <a:t>You have a long running operation that is unable to complete, and a </a:t>
            </a:r>
            <a:r>
              <a:rPr lang="en-IE" sz="1800" dirty="0" err="1" smtClean="0">
                <a:latin typeface="Courier New" pitchFamily="49" charset="0"/>
                <a:cs typeface="Courier New" pitchFamily="49" charset="0"/>
              </a:rPr>
              <a:t>setTimeout</a:t>
            </a:r>
            <a:r>
              <a:rPr lang="en-IE" sz="1800" dirty="0" smtClean="0">
                <a:latin typeface="Courier New" pitchFamily="49" charset="0"/>
                <a:cs typeface="Courier New" pitchFamily="49" charset="0"/>
              </a:rPr>
              <a:t> </a:t>
            </a:r>
            <a:r>
              <a:rPr lang="en-IE" sz="1800" dirty="0" smtClean="0"/>
              <a:t>function interrupts that operation to return control back to the user. </a:t>
            </a:r>
          </a:p>
          <a:p>
            <a:r>
              <a:rPr lang="en-IE" sz="1800" dirty="0" smtClean="0"/>
              <a:t>Use the </a:t>
            </a:r>
            <a:r>
              <a:rPr lang="en-IE" sz="1800" dirty="0" err="1" smtClean="0">
                <a:latin typeface="Courier New" pitchFamily="49" charset="0"/>
                <a:cs typeface="Courier New" pitchFamily="49" charset="0"/>
              </a:rPr>
              <a:t>setTimeout</a:t>
            </a:r>
            <a:r>
              <a:rPr lang="en-IE" sz="1800" dirty="0" smtClean="0">
                <a:latin typeface="Courier New" pitchFamily="49" charset="0"/>
                <a:cs typeface="Courier New" pitchFamily="49" charset="0"/>
              </a:rPr>
              <a:t> </a:t>
            </a:r>
            <a:r>
              <a:rPr lang="en-IE" sz="1800" dirty="0" smtClean="0"/>
              <a:t>function to detect whether users are inactive or idle!</a:t>
            </a:r>
            <a:br>
              <a:rPr lang="en-IE" sz="1800" dirty="0" smtClean="0"/>
            </a:br>
            <a:r>
              <a:rPr lang="en-IE" sz="1800" dirty="0" smtClean="0"/>
              <a:t/>
            </a:r>
            <a:br>
              <a:rPr lang="en-IE" sz="1800" dirty="0" smtClean="0"/>
            </a:br>
            <a:r>
              <a:rPr lang="en-IE" sz="1800" dirty="0" smtClean="0"/>
              <a:t>If you do a search for </a:t>
            </a:r>
            <a:r>
              <a:rPr lang="en-IE" sz="1800" dirty="0" err="1" smtClean="0">
                <a:latin typeface="Courier New" pitchFamily="49" charset="0"/>
                <a:cs typeface="Courier New" pitchFamily="49" charset="0"/>
              </a:rPr>
              <a:t>setTimeout</a:t>
            </a:r>
            <a:r>
              <a:rPr lang="en-IE" sz="1800" dirty="0" smtClean="0">
                <a:latin typeface="Courier New" pitchFamily="49" charset="0"/>
                <a:cs typeface="Courier New" pitchFamily="49" charset="0"/>
              </a:rPr>
              <a:t> </a:t>
            </a:r>
            <a:r>
              <a:rPr lang="en-IE" sz="1800" dirty="0" smtClean="0"/>
              <a:t>on </a:t>
            </a:r>
            <a:r>
              <a:rPr lang="en-IE" sz="1800" dirty="0" err="1" smtClean="0"/>
              <a:t>google</a:t>
            </a:r>
            <a:r>
              <a:rPr lang="en-IE" sz="1800" dirty="0" smtClean="0"/>
              <a:t>, you'll see many more real-world cases where </a:t>
            </a:r>
            <a:r>
              <a:rPr lang="en-IE" sz="1800" dirty="0" err="1" smtClean="0">
                <a:latin typeface="Courier New" pitchFamily="49" charset="0"/>
                <a:cs typeface="Courier New" pitchFamily="49" charset="0"/>
              </a:rPr>
              <a:t>setTimeout</a:t>
            </a:r>
            <a:r>
              <a:rPr lang="en-IE" sz="1800" dirty="0">
                <a:latin typeface="Courier New" pitchFamily="49" charset="0"/>
                <a:cs typeface="Courier New" pitchFamily="49" charset="0"/>
              </a:rPr>
              <a:t> </a:t>
            </a:r>
            <a:r>
              <a:rPr lang="en-IE" sz="1800" dirty="0" smtClean="0"/>
              <a:t>proves very useful.</a:t>
            </a:r>
            <a:endParaRPr lang="en-IE"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b="1" dirty="0" smtClean="0"/>
              <a:t>Looping with </a:t>
            </a:r>
            <a:r>
              <a:rPr lang="en-IE" sz="3600" dirty="0" err="1" smtClean="0">
                <a:latin typeface="Courier New" pitchFamily="49" charset="0"/>
                <a:cs typeface="Courier New" pitchFamily="49" charset="0"/>
              </a:rPr>
              <a:t>setInterval</a:t>
            </a:r>
            <a:endParaRPr lang="en-IE"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r>
              <a:rPr lang="en-IE" sz="1800" dirty="0" smtClean="0"/>
              <a:t>The </a:t>
            </a:r>
            <a:r>
              <a:rPr lang="en-IE" sz="1800" dirty="0" err="1" smtClean="0"/>
              <a:t>setInterval</a:t>
            </a:r>
            <a:r>
              <a:rPr lang="en-IE" sz="1800" dirty="0" smtClean="0"/>
              <a:t> function is similar to </a:t>
            </a:r>
            <a:r>
              <a:rPr lang="en-IE" sz="1800" dirty="0" err="1" smtClean="0"/>
              <a:t>setTimeout</a:t>
            </a:r>
            <a:r>
              <a:rPr lang="en-IE" sz="1800" dirty="0" smtClean="0"/>
              <a:t> in that it also allows you to execute code after a specified amount of time. What makes it different is that it doesn't just execute the code once. It keeps on executing the code in a loop forever.</a:t>
            </a:r>
          </a:p>
          <a:p>
            <a:r>
              <a:rPr lang="en-IE" sz="1800" dirty="0" smtClean="0"/>
              <a:t>Here is how you would use the </a:t>
            </a:r>
            <a:r>
              <a:rPr lang="en-IE" sz="1800" dirty="0" err="1" smtClean="0"/>
              <a:t>setInterval</a:t>
            </a:r>
            <a:r>
              <a:rPr lang="en-IE" sz="1800" dirty="0" smtClean="0"/>
              <a:t> function:</a:t>
            </a:r>
          </a:p>
          <a:p>
            <a:r>
              <a:rPr lang="en-IE" sz="1800" dirty="0" err="1" smtClean="0"/>
              <a:t>var</a:t>
            </a:r>
            <a:r>
              <a:rPr lang="en-IE" sz="1800" dirty="0" smtClean="0"/>
              <a:t> </a:t>
            </a:r>
            <a:r>
              <a:rPr lang="en-IE" sz="1800" dirty="0" err="1" smtClean="0"/>
              <a:t>intervalID</a:t>
            </a:r>
            <a:r>
              <a:rPr lang="en-IE" sz="1800" dirty="0" smtClean="0"/>
              <a:t> = </a:t>
            </a:r>
            <a:r>
              <a:rPr lang="en-IE" sz="1800" dirty="0" err="1" smtClean="0"/>
              <a:t>window.setInterval</a:t>
            </a:r>
            <a:r>
              <a:rPr lang="en-IE" sz="1800" dirty="0" smtClean="0"/>
              <a:t>(</a:t>
            </a:r>
            <a:r>
              <a:rPr lang="en-IE" sz="1800" dirty="0" err="1" smtClean="0"/>
              <a:t>someFunction</a:t>
            </a:r>
            <a:r>
              <a:rPr lang="en-IE" sz="1800" dirty="0" smtClean="0"/>
              <a:t>, </a:t>
            </a:r>
            <a:r>
              <a:rPr lang="en-IE" sz="1800" dirty="0" err="1" smtClean="0"/>
              <a:t>delayInMilliseconds</a:t>
            </a:r>
            <a:r>
              <a:rPr lang="en-IE" sz="1800" dirty="0" smtClean="0"/>
              <a:t>);</a:t>
            </a:r>
          </a:p>
          <a:p>
            <a:r>
              <a:rPr lang="en-IE" sz="1800" dirty="0" smtClean="0"/>
              <a:t>Except for the function name, the way you use </a:t>
            </a:r>
            <a:r>
              <a:rPr lang="en-IE" sz="1800" dirty="0" err="1" smtClean="0"/>
              <a:t>setInterval</a:t>
            </a:r>
            <a:r>
              <a:rPr lang="en-IE" sz="1800" dirty="0" smtClean="0"/>
              <a:t> is even identical to </a:t>
            </a:r>
            <a:r>
              <a:rPr lang="en-IE" sz="1800" dirty="0" err="1" smtClean="0"/>
              <a:t>setTimeout</a:t>
            </a:r>
            <a:r>
              <a:rPr lang="en-IE" sz="1800" dirty="0" smtClean="0"/>
              <a:t>. The first argument specifies the inline code or function you would like to execute. The second argument specifies how long to wait before your code loops again. You can also optionally initialize the </a:t>
            </a:r>
            <a:r>
              <a:rPr lang="en-IE" sz="1800" dirty="0" err="1" smtClean="0"/>
              <a:t>setInterval</a:t>
            </a:r>
            <a:r>
              <a:rPr lang="en-IE" sz="1800" dirty="0" smtClean="0"/>
              <a:t> function to a variable to store an interval ID - an ID that you can later use to do exciting things like cancel the looping.</a:t>
            </a:r>
            <a:endParaRPr lang="en-IE"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600" dirty="0" err="1" smtClean="0">
                <a:latin typeface="Courier New" pitchFamily="49" charset="0"/>
                <a:cs typeface="Courier New" pitchFamily="49" charset="0"/>
              </a:rPr>
              <a:t>setInterval</a:t>
            </a:r>
            <a:r>
              <a:rPr lang="en-IE" sz="3600" b="1" dirty="0" smtClean="0"/>
              <a:t>  continued</a:t>
            </a:r>
            <a:endParaRPr lang="en-IE"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a:bodyPr>
          <a:lstStyle/>
          <a:p>
            <a:r>
              <a:rPr lang="en-IE" sz="1800" dirty="0" smtClean="0"/>
              <a:t>His an example of this code at work for looping a function called </a:t>
            </a:r>
            <a:r>
              <a:rPr lang="en-IE" sz="1800" dirty="0" err="1" smtClean="0">
                <a:latin typeface="Courier New" pitchFamily="49" charset="0"/>
                <a:cs typeface="Courier New" pitchFamily="49" charset="0"/>
              </a:rPr>
              <a:t>drawText</a:t>
            </a:r>
            <a:r>
              <a:rPr lang="en-IE" sz="1800" dirty="0" smtClean="0"/>
              <a:t> with a delay of 2 seconds between each loop:</a:t>
            </a:r>
            <a:br>
              <a:rPr lang="en-IE" sz="1800" dirty="0" smtClean="0"/>
            </a:br>
            <a:endParaRPr lang="en-IE" sz="1800" dirty="0" smtClean="0"/>
          </a:p>
          <a:p>
            <a:pPr>
              <a:buNone/>
            </a:pPr>
            <a:r>
              <a:rPr lang="en-IE" sz="1800" dirty="0" smtClean="0">
                <a:latin typeface="Courier New" pitchFamily="49" charset="0"/>
                <a:cs typeface="Courier New" pitchFamily="49" charset="0"/>
              </a:rPr>
              <a:t>function </a:t>
            </a:r>
            <a:r>
              <a:rPr lang="en-IE" sz="1800" dirty="0" err="1" smtClean="0">
                <a:latin typeface="Courier New" pitchFamily="49" charset="0"/>
                <a:cs typeface="Courier New" pitchFamily="49" charset="0"/>
              </a:rPr>
              <a:t>drawText</a:t>
            </a:r>
            <a:r>
              <a:rPr lang="en-IE" sz="1800" dirty="0" smtClean="0">
                <a:latin typeface="Courier New" pitchFamily="49" charset="0"/>
                <a:cs typeface="Courier New" pitchFamily="49" charset="0"/>
              </a:rPr>
              <a:t>() {</a:t>
            </a:r>
          </a:p>
          <a:p>
            <a:pPr>
              <a:buNone/>
            </a:pP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document.querySelector</a:t>
            </a:r>
            <a:r>
              <a:rPr lang="en-IE" sz="1800" dirty="0" smtClean="0">
                <a:latin typeface="Courier New" pitchFamily="49" charset="0"/>
                <a:cs typeface="Courier New" pitchFamily="49" charset="0"/>
              </a:rPr>
              <a:t>("p").</a:t>
            </a:r>
            <a:r>
              <a:rPr lang="en-IE" sz="1800" dirty="0" err="1" smtClean="0">
                <a:latin typeface="Courier New" pitchFamily="49" charset="0"/>
                <a:cs typeface="Courier New" pitchFamily="49" charset="0"/>
              </a:rPr>
              <a:t>textContent</a:t>
            </a:r>
            <a:r>
              <a:rPr lang="en-IE" sz="1800" dirty="0" smtClean="0">
                <a:latin typeface="Courier New" pitchFamily="49" charset="0"/>
                <a:cs typeface="Courier New" pitchFamily="49" charset="0"/>
              </a:rPr>
              <a:t> += "#";</a:t>
            </a:r>
          </a:p>
          <a:p>
            <a:pPr>
              <a:buNone/>
            </a:pPr>
            <a:r>
              <a:rPr lang="en-IE" sz="1800" dirty="0" smtClean="0">
                <a:latin typeface="Courier New" pitchFamily="49" charset="0"/>
                <a:cs typeface="Courier New" pitchFamily="49" charset="0"/>
              </a:rPr>
              <a:t>}</a:t>
            </a:r>
          </a:p>
          <a:p>
            <a:pPr>
              <a:buNone/>
            </a:pPr>
            <a:r>
              <a:rPr lang="en-IE" sz="1800" dirty="0" smtClean="0">
                <a:latin typeface="Courier New" pitchFamily="49" charset="0"/>
                <a:cs typeface="Courier New" pitchFamily="49" charset="0"/>
              </a:rPr>
              <a:t> </a:t>
            </a:r>
          </a:p>
          <a:p>
            <a:pPr>
              <a:buNone/>
            </a:pPr>
            <a:r>
              <a:rPr lang="en-IE" sz="1800" dirty="0" err="1" smtClean="0">
                <a:latin typeface="Courier New" pitchFamily="49" charset="0"/>
                <a:cs typeface="Courier New" pitchFamily="49" charset="0"/>
              </a:rPr>
              <a:t>var</a:t>
            </a:r>
            <a:r>
              <a:rPr lang="en-IE" sz="1800" dirty="0" smtClean="0">
                <a:latin typeface="Courier New" pitchFamily="49" charset="0"/>
                <a:cs typeface="Courier New" pitchFamily="49" charset="0"/>
              </a:rPr>
              <a:t> </a:t>
            </a:r>
            <a:r>
              <a:rPr lang="en-IE" sz="1800" dirty="0" err="1" smtClean="0">
                <a:latin typeface="Courier New" pitchFamily="49" charset="0"/>
                <a:cs typeface="Courier New" pitchFamily="49" charset="0"/>
              </a:rPr>
              <a:t>intervalID</a:t>
            </a:r>
            <a:r>
              <a:rPr lang="en-IE" sz="1800" dirty="0" smtClean="0">
                <a:latin typeface="Courier New" pitchFamily="49" charset="0"/>
                <a:cs typeface="Courier New" pitchFamily="49" charset="0"/>
              </a:rPr>
              <a:t> = </a:t>
            </a:r>
            <a:r>
              <a:rPr lang="en-IE" sz="1800" dirty="0" err="1" smtClean="0">
                <a:latin typeface="Courier New" pitchFamily="49" charset="0"/>
                <a:cs typeface="Courier New" pitchFamily="49" charset="0"/>
              </a:rPr>
              <a:t>window.setInterval</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drawText</a:t>
            </a:r>
            <a:r>
              <a:rPr lang="en-IE" sz="1800" dirty="0" smtClean="0">
                <a:latin typeface="Courier New" pitchFamily="49" charset="0"/>
                <a:cs typeface="Courier New" pitchFamily="49" charset="0"/>
              </a:rPr>
              <a:t>, 2000);</a:t>
            </a:r>
            <a:br>
              <a:rPr lang="en-IE" sz="1800" dirty="0" smtClean="0">
                <a:latin typeface="Courier New" pitchFamily="49" charset="0"/>
                <a:cs typeface="Courier New" pitchFamily="49" charset="0"/>
              </a:rPr>
            </a:br>
            <a:endParaRPr lang="en-IE" sz="1800" dirty="0" smtClean="0">
              <a:latin typeface="Courier New" pitchFamily="49" charset="0"/>
              <a:cs typeface="Courier New" pitchFamily="49" charset="0"/>
            </a:endParaRPr>
          </a:p>
          <a:p>
            <a:r>
              <a:rPr lang="en-IE" sz="1800" dirty="0" smtClean="0"/>
              <a:t>If you wish to cancel the looping, you can use the appropriately named </a:t>
            </a:r>
            <a:r>
              <a:rPr lang="en-IE" sz="1800" dirty="0" err="1" smtClean="0">
                <a:latin typeface="Courier New" pitchFamily="49" charset="0"/>
                <a:cs typeface="Courier New" pitchFamily="49" charset="0"/>
              </a:rPr>
              <a:t>clearInterval</a:t>
            </a:r>
            <a:r>
              <a:rPr lang="en-IE" sz="1800" dirty="0" smtClean="0"/>
              <a:t> function:</a:t>
            </a:r>
            <a:br>
              <a:rPr lang="en-IE" sz="1800" dirty="0" smtClean="0"/>
            </a:br>
            <a:endParaRPr lang="en-IE" sz="1800" dirty="0" smtClean="0"/>
          </a:p>
          <a:p>
            <a:pPr>
              <a:buNone/>
            </a:pPr>
            <a:r>
              <a:rPr lang="en-IE" sz="1800" dirty="0" err="1" smtClean="0">
                <a:latin typeface="Courier New" pitchFamily="49" charset="0"/>
                <a:cs typeface="Courier New" pitchFamily="49" charset="0"/>
              </a:rPr>
              <a:t>window.clearInterval</a:t>
            </a:r>
            <a:r>
              <a:rPr lang="en-IE" sz="1800" dirty="0" smtClean="0">
                <a:latin typeface="Courier New" pitchFamily="49" charset="0"/>
                <a:cs typeface="Courier New" pitchFamily="49" charset="0"/>
              </a:rPr>
              <a:t>(</a:t>
            </a:r>
            <a:r>
              <a:rPr lang="en-IE" sz="1800" dirty="0" err="1" smtClean="0">
                <a:latin typeface="Courier New" pitchFamily="49" charset="0"/>
                <a:cs typeface="Courier New" pitchFamily="49" charset="0"/>
              </a:rPr>
              <a:t>intervalID</a:t>
            </a:r>
            <a:r>
              <a:rPr lang="en-IE" sz="1800" dirty="0" smtClean="0">
                <a:latin typeface="Courier New" pitchFamily="49" charset="0"/>
                <a:cs typeface="Courier New" pitchFamily="49" charset="0"/>
              </a:rPr>
              <a:t>);</a:t>
            </a:r>
            <a:endParaRPr lang="en-IE" sz="1800" dirty="0">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1432</TotalTime>
  <Words>884</Words>
  <Application>Microsoft Office PowerPoint</Application>
  <PresentationFormat>On-screen Show (4:3)</PresentationFormat>
  <Paragraphs>102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Week 5</vt:lpstr>
      <vt:lpstr>Looping a triangle</vt:lpstr>
      <vt:lpstr>FizzBuzz</vt:lpstr>
      <vt:lpstr>JS Timers</vt:lpstr>
      <vt:lpstr>JS Timers</vt:lpstr>
      <vt:lpstr>Delaying with setTimeout</vt:lpstr>
      <vt:lpstr>setTimeout continued</vt:lpstr>
      <vt:lpstr>Looping with setInterval</vt:lpstr>
      <vt:lpstr>setInterval  continued</vt:lpstr>
      <vt:lpstr>Animating smoothly with requestAnimationFrame</vt:lpstr>
      <vt:lpstr>Animating smoothly with requestAnimationFrame</vt:lpstr>
      <vt:lpstr>Animating smoothly with requestAnimationFrame</vt:lpstr>
      <vt:lpstr>To sum up..</vt:lpstr>
      <vt:lpstr>Exercise... Lets’ actually make something!</vt:lpstr>
      <vt:lpstr>Recommended 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dc:creator>
  <cp:lastModifiedBy>David</cp:lastModifiedBy>
  <cp:revision>42</cp:revision>
  <dcterms:created xsi:type="dcterms:W3CDTF">2016-10-24T10:57:30Z</dcterms:created>
  <dcterms:modified xsi:type="dcterms:W3CDTF">2016-11-10T16:28:06Z</dcterms:modified>
</cp:coreProperties>
</file>