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avenPr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Maven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Também porque trata de quimioterapia, que era uma parte importante da proposta original.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400"/>
            </a:lvl2pPr>
            <a:lvl3pPr lvl="2">
              <a:spcBef>
                <a:spcPts val="0"/>
              </a:spcBef>
              <a:buSzPct val="100000"/>
              <a:defRPr sz="1400"/>
            </a:lvl3pPr>
            <a:lvl4pPr lvl="3">
              <a:spcBef>
                <a:spcPts val="0"/>
              </a:spcBef>
              <a:buSzPct val="100000"/>
              <a:defRPr sz="1400"/>
            </a:lvl4pPr>
            <a:lvl5pPr lvl="4">
              <a:spcBef>
                <a:spcPts val="0"/>
              </a:spcBef>
              <a:buSzPct val="100000"/>
              <a:defRPr sz="1400"/>
            </a:lvl5pPr>
            <a:lvl6pPr lvl="5">
              <a:spcBef>
                <a:spcPts val="0"/>
              </a:spcBef>
              <a:buSzPct val="100000"/>
              <a:defRPr sz="1400"/>
            </a:lvl6pPr>
            <a:lvl7pPr lvl="6">
              <a:spcBef>
                <a:spcPts val="0"/>
              </a:spcBef>
              <a:buSzPct val="100000"/>
              <a:defRPr sz="1400"/>
            </a:lvl7pPr>
            <a:lvl8pPr lvl="7">
              <a:spcBef>
                <a:spcPts val="0"/>
              </a:spcBef>
              <a:buSzPct val="100000"/>
              <a:defRPr sz="1400"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Simulação do Crescimento de Tumores Malignos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94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Arthur Passos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Fernando Concatto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Halersson Paris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Revisão de Enderling-Chaplain (2014)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Os autores apresentam progressivamente os diferentes modelos matemáticos de câncer publicados ao longo dos anos, partindo de uma breve explicação sobre equações diferenciais.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As equações diferenciais ordinárias apresentadas pelos autores são bastante compreensíveis, porém as equações diferenciais parciais se mostraram complexas demais para os propósitos deste trabalho.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modelo mais simples de crescimento de tumores malignos.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Fonte: adaptado de Enderling e Chaplain (2014).</a:t>
            </a:r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161" y="739625"/>
            <a:ext cx="2793675" cy="10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938" y="2812650"/>
            <a:ext cx="689610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Adaptação: crescimento não-linear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 equação anterior assume que a quantidade de células cresce de maneira linear. Entretanto, segundo os próprios autores (com apoio na literatura científica), tumores crescem lentamente no início, seguidos de um crescimento exponencial e desacelerando à medida que o tumor atinge seu tamanho máximo.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O modelo </a:t>
            </a:r>
            <a:r>
              <a:rPr lang="pt-BR"/>
              <a:t>logístico</a:t>
            </a:r>
            <a:r>
              <a:rPr lang="pt-BR"/>
              <a:t> de crescimento possui estas características, assim como o crescimento de Gompertz.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Modelo logístico de crescimento de tumores malignos.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Fonte: adaptado de Enderling e Chaplain (2014).</a:t>
            </a:r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325" y="856500"/>
            <a:ext cx="29241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078" y="2775825"/>
            <a:ext cx="2168660" cy="5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 txBox="1"/>
          <p:nvPr/>
        </p:nvSpPr>
        <p:spPr>
          <a:xfrm>
            <a:off x="4714475" y="641700"/>
            <a:ext cx="40641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i="1" lang="pt-BR"/>
              <a:t>c</a:t>
            </a:r>
            <a:r>
              <a:rPr lang="pt-BR"/>
              <a:t>: número de células cancerígenas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i="1" lang="pt-BR"/>
              <a:t>r</a:t>
            </a:r>
            <a:r>
              <a:rPr lang="pt-BR"/>
              <a:t>: taxa de crescimento das células cancerígenas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i="1" lang="pt-BR"/>
              <a:t>K</a:t>
            </a:r>
            <a:r>
              <a:rPr lang="pt-BR"/>
              <a:t>: capacidade de carga de células cancerígenas do organismo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Modelo de Panetta (1994)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Apesar de ser uma publicação bastante antiga, o autor apresenta dois modelos bastante similares àqueles descritos por Enderling e Chaplain. O primeiro leva em conta a interação entre células normais e células cancerígenas, além de pulsos de quimioterapia; o segundo adiciona subpopulações de células cancerígenas resistentes a quimioterapia.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Mais de 200 citações, segundo o Google Scholar.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Simplificação do modelo de Panetta, considerando apenas quimioterapia.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Fonte: adaptado de Panetta (1994)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4794700" y="739725"/>
            <a:ext cx="4064100" cy="25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i="1" lang="pt-BR"/>
              <a:t>c</a:t>
            </a:r>
            <a:r>
              <a:rPr lang="pt-BR"/>
              <a:t>: número de células cancerígenas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i="1" lang="pt-BR"/>
              <a:t>r</a:t>
            </a:r>
            <a:r>
              <a:rPr lang="pt-BR"/>
              <a:t>: taxa de crescimento de células cancerígenas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i="1" lang="pt-BR"/>
              <a:t>K</a:t>
            </a:r>
            <a:r>
              <a:rPr lang="pt-BR"/>
              <a:t>: capacidade de carga de células cancerígenas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i="1" lang="pt-BR"/>
              <a:t>p</a:t>
            </a:r>
            <a:r>
              <a:rPr lang="pt-BR"/>
              <a:t>: período entre doses de quimioterapia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i="1" lang="pt-BR"/>
              <a:t>D</a:t>
            </a:r>
            <a:r>
              <a:rPr lang="pt-BR"/>
              <a:t>: intensidade da dose de quimioterapia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i="1" lang="pt-BR"/>
              <a:t>α</a:t>
            </a:r>
            <a:r>
              <a:rPr lang="pt-BR"/>
              <a:t>: impacto da quimioterapia sobre as células cancerígenas</a:t>
            </a:r>
          </a:p>
        </p:txBody>
      </p:sp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603" y="886049"/>
            <a:ext cx="2627569" cy="775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6125" y="2614207"/>
            <a:ext cx="2798525" cy="362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Primeiro modelo de Panetta em sua forma completa.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Fonte: adaptado de Panetta (1994).</a:t>
            </a:r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25" y="540450"/>
            <a:ext cx="3083675" cy="762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823" y="1534118"/>
            <a:ext cx="3076898" cy="762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299" y="2617536"/>
            <a:ext cx="2649927" cy="359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5085" y="3215473"/>
            <a:ext cx="2636373" cy="3592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Shape 376"/>
          <p:cNvSpPr txBox="1"/>
          <p:nvPr/>
        </p:nvSpPr>
        <p:spPr>
          <a:xfrm>
            <a:off x="4072925" y="267375"/>
            <a:ext cx="4919700" cy="3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pt-BR"/>
              <a:t>s</a:t>
            </a:r>
            <a:r>
              <a:rPr lang="pt-BR"/>
              <a:t>: número de células saudáveis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pt-BR"/>
              <a:t>c</a:t>
            </a:r>
            <a:r>
              <a:rPr lang="pt-BR"/>
              <a:t>: número de células cancerígenas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pt-BR"/>
              <a:t>r</a:t>
            </a:r>
            <a:r>
              <a:rPr baseline="-25000" i="1" lang="pt-BR"/>
              <a:t>1</a:t>
            </a:r>
            <a:r>
              <a:rPr lang="pt-BR"/>
              <a:t>: taxa de crescimento de células saudáveis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pt-BR"/>
              <a:t>r</a:t>
            </a:r>
            <a:r>
              <a:rPr baseline="-25000" i="1" lang="pt-BR"/>
              <a:t>2</a:t>
            </a:r>
            <a:r>
              <a:rPr lang="pt-BR"/>
              <a:t>: taxa de crescimento de células cancerígenas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pt-BR"/>
              <a:t>K</a:t>
            </a:r>
            <a:r>
              <a:rPr baseline="-25000" i="1" lang="pt-BR"/>
              <a:t>1</a:t>
            </a:r>
            <a:r>
              <a:rPr lang="pt-BR"/>
              <a:t>: capacidade de carga de células saudáveis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pt-BR"/>
              <a:t>K</a:t>
            </a:r>
            <a:r>
              <a:rPr baseline="-25000" i="1" lang="pt-BR"/>
              <a:t>2</a:t>
            </a:r>
            <a:r>
              <a:rPr lang="pt-BR"/>
              <a:t>: capacidade de carga de células cancerígenas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pt-BR"/>
              <a:t>λ</a:t>
            </a:r>
            <a:r>
              <a:rPr baseline="-25000" i="1" lang="pt-BR"/>
              <a:t>1</a:t>
            </a:r>
            <a:r>
              <a:rPr lang="pt-BR"/>
              <a:t>: fator de impacto de células cancerígenas em células saudáveis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pt-BR"/>
              <a:t>λ</a:t>
            </a:r>
            <a:r>
              <a:rPr baseline="-25000" i="1" lang="pt-BR"/>
              <a:t>2</a:t>
            </a:r>
            <a:r>
              <a:rPr lang="pt-BR"/>
              <a:t>: fator de impacto de células saudáveis em células cancerígenas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pt-BR"/>
              <a:t>p</a:t>
            </a:r>
            <a:r>
              <a:rPr lang="pt-BR"/>
              <a:t>: período entre doses de quimioterapia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pt-BR"/>
              <a:t>D</a:t>
            </a:r>
            <a:r>
              <a:rPr lang="pt-BR"/>
              <a:t>: intensidade da dose de quimioterapia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pt-BR"/>
              <a:t>α</a:t>
            </a:r>
            <a:r>
              <a:rPr baseline="-25000" i="1" lang="pt-BR"/>
              <a:t>1</a:t>
            </a:r>
            <a:r>
              <a:rPr lang="pt-BR"/>
              <a:t>: impacto da quimioterapia sobre as células saudáveis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pt-BR"/>
              <a:t>α</a:t>
            </a:r>
            <a:r>
              <a:rPr baseline="-25000" i="1" lang="pt-BR"/>
              <a:t>2</a:t>
            </a:r>
            <a:r>
              <a:rPr lang="pt-BR"/>
              <a:t>: impacto da quimioterapia sobre as células cancerígenas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Desenvolvimento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Neste trabalho, optou-se por adotar o primeiro modelo de Panetta, que não considera células resistentes, pois constitui um incremento razoável (porém não exagerado) em relação aos modelos apresentados por Enderling e Chaplain (2014), os quais foram cruciais para a compreensão da modelagem matemática da doença. Em seu artigo, Panetta apresenta também comparações com dados </a:t>
            </a:r>
            <a:r>
              <a:rPr i="1" lang="pt-BR"/>
              <a:t>in vitro</a:t>
            </a:r>
            <a:r>
              <a:rPr lang="pt-BR"/>
              <a:t>, auxiliando a avaliação do modelo.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Desenvolvimento: início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Em um primeiro momento, buscou-se implementar o modelo simplificado de Panetta, com apenas células cancerígenas. Para desenvolver a interface gráfica, a biblioteca </a:t>
            </a:r>
            <a:r>
              <a:rPr b="1" lang="pt-BR"/>
              <a:t>p5.js</a:t>
            </a:r>
            <a:r>
              <a:rPr lang="pt-BR"/>
              <a:t> foi utilizada, a qual oferece apenas operações básicas de desenho, sendo uma adaptação da linguagem Processing para JavaScript.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Para discretizar a equação diferencial que rege o crescimento do tumor, o método de Euler foi utilizado.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Desenvolvimento: discretização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Falar sobre o método de Euler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x(t + 1) = h * x(t),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x(0) = 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Contextualização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câncer é uma das doenças mais temidas pela sociedade, devido à sua alta taxa de mortalidade e incidência combinadas com a ausência de uma cura definitiva.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Segundo Altrock, Liu e Michor (2015), a modelagem matemática das dinâmicas do câncer se provou útil no entendimento dos complexos mecanismos da doença, sendo utilizada para controlar tratamentos, sugerir novos experimentos, entre outras aplicações.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Experimentos</a:t>
            </a: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Falar sobre as variáveis de entrada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Panetta (1994) fornece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Resultados</a:t>
            </a:r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Falar sobre o programa e sobre as comparações com dados in vitro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Citações de Panetta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Conclusões</a:t>
            </a:r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Finalizar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Primeiros passos: proposta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Neste contexto, buscou-se construir uma plataforma para a simulação do crescimento de tumores malignos em indivíduos.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A proposta inicial levaria em consideração características pessoais do indivíduo (fatores de risco) e o tipo/intensidade do tratamento, tendo como objetivo determinar o tempo e/ou chance do avanço dos estágios do câncer.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Primeiros passos: coleta de dados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Após a realização de diversas pesquisas, duas fontes de dados em potencial foram identificadas: o estudo CONCORD-2, por Coleman et al. (2008), e a base de dados do programa Surveillance, Epidemiology, and End Results (SEER), do National Cancer Institute (NCI) dos Estados Unidos.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Problemas: CONCORD-2 possui baixa granularidade e o SEER demanda um termo de compromisso para acesso aos dados.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 b="14653" l="0" r="0" t="2838"/>
          <a:stretch/>
        </p:blipFill>
        <p:spPr>
          <a:xfrm>
            <a:off x="1555200" y="0"/>
            <a:ext cx="62727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Mudanças de planos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Em alguns dias, o SEER concedeu acesso à sua base: aproximadamente 3 GB de dados em texto, contendo mais de 500 mil registros apenas para um dos tipos de câncer.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Entretanto, os dados forneciam pouquíssima informação quanto à evolução da doença, além de possuírem um formato extremamente complexo, dificultando a análise e manipulação.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Mudanças de planos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Realizou-se então uma revisão bibliográfica na literatura científica quanto à modelagem matemática das dinâmicas de tumores malignos a nível celular.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A abordagem por equações diferenciais foi a mais frequentemente observada, com raros casos de trabalhos que propunham a utilização de autômatos celulares e sistemas multiagentes.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Mecanismos do câncer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Hanahan e Weinberg (2000) propõem que todos os tipos de câncer possuem seis aspectos em comum: crescimento autosuficiente; insensibilidade a sinais de anticrescimento; evasão da apoptose; potencial de replicação ilimitado; angiogênese prolongada; invasão da matriz extracelular e metástase.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Tratar de todas estas características demandaria um modelo extremamente complexo.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800" y="263775"/>
            <a:ext cx="5352400" cy="37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Os diversos módulos de um simulador ideal de câncer.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Fonte: Sanga et al. (2006).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