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786F66-486E-49F5-9830-FB3B926F5A03}">
  <a:tblStyle styleId="{83786F66-486E-49F5-9830-FB3B926F5A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439000" y="1822825"/>
            <a:ext cx="6200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Local Monótona para o Problema da Mochila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Fernando Concatto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da busca local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Crie uma solução inicial;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Defina a solução atual como a solução inicial;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Tente inserir um item na solução atual utilizando a função </a:t>
            </a:r>
            <a:r>
              <a:rPr i="1" lang="pt-BR" sz="1800"/>
              <a:t>tentarInserir</a:t>
            </a:r>
            <a:r>
              <a:rPr lang="pt-BR" sz="1800"/>
              <a:t>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Se houve melhora, retorne ao passo 2;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Tente trocar um item na solução atual utilizando a função </a:t>
            </a:r>
            <a:r>
              <a:rPr i="1" lang="pt-BR" sz="1800"/>
              <a:t>tentarTrocar;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Se houve melhora, retorne ao passo 4;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Retorne a solução atual.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passo 3 tem como objetivo preencher a mochila ao máximo, pois a solução inicial gerada aleatoriamente ainda pode possuir espaço para inserção de novos itens.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Quando nenhuma troca oferecer melhora na qualidade, a busca pára, pois um ótimo local foi atingido.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 e resultados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dos experimentos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implementação foi realizada na linguagem Julia v0.6.3.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ambiente de testes foi um computador com sistema operacional Arch Linux, processador Intel i7-8700 @ 3.20GHz e 16 GB de memória RAM.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Apenas uma </a:t>
            </a:r>
            <a:r>
              <a:rPr i="1" lang="pt-BR" sz="1800"/>
              <a:t>thread</a:t>
            </a:r>
            <a:r>
              <a:rPr lang="pt-BR" sz="1800"/>
              <a:t> foi utilizada para a coleta de tempo de execução.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30 replicações foram executadas para cada combinação de instância e ordem de iteração (sequencial/aleatória).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amortizada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análise de complexidade amortizada foi realizada para estimar a dificuldade computacional da execução da busca em função do número de itens da instância.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Realizaram-se regressões lineares utilizando a média de tempo de execução das 30 replicações, considerando tanto uma hipótese polinomial quanto exponencial. A plataforma R foi utilizada para efetuar a construção dos modelos lineares.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Polinomial:</a:t>
            </a:r>
            <a:endParaRPr sz="18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i="1" lang="pt-BR" sz="1600">
                <a:latin typeface="Consolas"/>
                <a:ea typeface="Consolas"/>
                <a:cs typeface="Consolas"/>
                <a:sym typeface="Consolas"/>
              </a:rPr>
              <a:t>lm(log(tempo) ~ log(itens))</a:t>
            </a:r>
            <a:endParaRPr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Exponencial:</a:t>
            </a:r>
            <a:endParaRPr sz="18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i="1" lang="pt-BR" sz="1600">
                <a:latin typeface="Consolas"/>
                <a:ea typeface="Consolas"/>
                <a:cs typeface="Consolas"/>
                <a:sym typeface="Consolas"/>
              </a:rPr>
              <a:t>lm(log(tempo) ~ itens)</a:t>
            </a:r>
            <a:endParaRPr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 da complexidade amortizada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Considerando um modelo linear na forma f(x) = ax + b: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Complexidade amortizada polinomial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f(x) = e</a:t>
            </a:r>
            <a:r>
              <a:rPr baseline="30000" lang="pt-BR" sz="1800"/>
              <a:t>b</a:t>
            </a:r>
            <a:r>
              <a:rPr lang="pt-BR" sz="1800"/>
              <a:t> . x</a:t>
            </a:r>
            <a:r>
              <a:rPr baseline="30000" lang="pt-BR" sz="1800"/>
              <a:t>a</a:t>
            </a:r>
            <a:endParaRPr baseline="30000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Complexidade amortizada exponencial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pt-BR" sz="1800"/>
              <a:t>f(x) = e</a:t>
            </a:r>
            <a:r>
              <a:rPr baseline="30000" lang="pt-BR" sz="1800"/>
              <a:t>b</a:t>
            </a:r>
            <a:r>
              <a:rPr lang="pt-BR" sz="1800"/>
              <a:t> . e</a:t>
            </a:r>
            <a:r>
              <a:rPr baseline="30000" lang="pt-BR" sz="1800"/>
              <a:t>ax</a:t>
            </a:r>
            <a:endParaRPr baseline="30000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do cálculo da complexidade amortizada para a ordem de iteração sequencial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91" y="501143"/>
            <a:ext cx="5924818" cy="35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do cálculo da complexidade amortizada para a ordem de iteração aleatória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75" y="501143"/>
            <a:ext cx="5924875" cy="35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dos coeficientes e </a:t>
            </a:r>
            <a:r>
              <a:rPr i="1" lang="pt-BR"/>
              <a:t>p-values</a:t>
            </a:r>
            <a:r>
              <a:rPr lang="pt-BR"/>
              <a:t> para ambas as formas de iteração e ambas as hipóteses.</a:t>
            </a:r>
            <a:endParaRPr/>
          </a:p>
        </p:txBody>
      </p:sp>
      <p:graphicFrame>
        <p:nvGraphicFramePr>
          <p:cNvPr id="234" name="Shape 234"/>
          <p:cNvGraphicFramePr/>
          <p:nvPr/>
        </p:nvGraphicFramePr>
        <p:xfrm>
          <a:off x="919650" y="17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{83786F66-486E-49F5-9830-FB3B926F5A03}</a:tableStyleId>
              </a:tblPr>
              <a:tblGrid>
                <a:gridCol w="1065050"/>
                <a:gridCol w="1065050"/>
                <a:gridCol w="1065050"/>
              </a:tblGrid>
              <a:tr h="2431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Parâmetro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Polinomial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Exponencial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2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 </a:t>
                      </a:r>
                      <a:r>
                        <a:rPr i="1" lang="pt-BR" sz="1200"/>
                        <a:t>(slope)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1.924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0.0007818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1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 </a:t>
                      </a:r>
                      <a:r>
                        <a:rPr i="1" lang="pt-BR" sz="1200"/>
                        <a:t>(intercept)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-15.174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-4.7751435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1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p-value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0.09147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0.1895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Shape 235"/>
          <p:cNvSpPr txBox="1"/>
          <p:nvPr/>
        </p:nvSpPr>
        <p:spPr>
          <a:xfrm>
            <a:off x="919650" y="1001350"/>
            <a:ext cx="319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Iteração sequencial</a:t>
            </a:r>
            <a:endParaRPr sz="1800"/>
          </a:p>
        </p:txBody>
      </p:sp>
      <p:graphicFrame>
        <p:nvGraphicFramePr>
          <p:cNvPr id="236" name="Shape 236"/>
          <p:cNvGraphicFramePr/>
          <p:nvPr/>
        </p:nvGraphicFramePr>
        <p:xfrm>
          <a:off x="5029200" y="17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{83786F66-486E-49F5-9830-FB3B926F5A03}</a:tableStyleId>
              </a:tblPr>
              <a:tblGrid>
                <a:gridCol w="1065050"/>
                <a:gridCol w="1065050"/>
                <a:gridCol w="1065050"/>
              </a:tblGrid>
              <a:tr h="24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Parâmetro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Polinomial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Exponencial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 </a:t>
                      </a:r>
                      <a:r>
                        <a:rPr i="1" lang="pt-BR" sz="1200"/>
                        <a:t>(slope)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2.057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0.0008087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 </a:t>
                      </a:r>
                      <a:r>
                        <a:rPr i="1" lang="pt-BR" sz="1200"/>
                        <a:t>(intercept)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-15.404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-4.1866831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p-value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0.04542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0.2355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5029200" y="1001350"/>
            <a:ext cx="319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Iteração aleatória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Buscou-se implementar uma Busca Local Monótona com política de </a:t>
            </a:r>
            <a:r>
              <a:rPr b="1" lang="pt-BR" sz="1800"/>
              <a:t>Primeira Melhora</a:t>
            </a:r>
            <a:r>
              <a:rPr lang="pt-BR" sz="1800"/>
              <a:t> para o Problema da Mochila.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criação da solução inicial foi realizada aleatoriamente.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Como possíveis movimentos, considerou-se inserção e troca de itens.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Adotou-se uma representação binária da solução, onde 0 indica que o item não está presente e 1 determina que o item está na mochila.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Médias de qualidade e tempo de execução para as instâncias testadas, para ambos os métodos de iteração.</a:t>
            </a:r>
            <a:endParaRPr/>
          </a:p>
        </p:txBody>
      </p:sp>
      <p:graphicFrame>
        <p:nvGraphicFramePr>
          <p:cNvPr id="243" name="Shape 243"/>
          <p:cNvGraphicFramePr/>
          <p:nvPr/>
        </p:nvGraphicFramePr>
        <p:xfrm>
          <a:off x="919650" y="9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{83786F66-486E-49F5-9830-FB3B926F5A03}</a:tableStyleId>
              </a:tblPr>
              <a:tblGrid>
                <a:gridCol w="1065050"/>
                <a:gridCol w="1065050"/>
                <a:gridCol w="1065050"/>
              </a:tblGrid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Instância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Qualidade</a:t>
                      </a:r>
                      <a:endParaRPr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Tempo (s)</a:t>
                      </a:r>
                      <a:endParaRPr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a100</a:t>
                      </a:r>
                      <a:endParaRPr i="1"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1199.30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0.003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a1000</a:t>
                      </a:r>
                      <a:endParaRPr i="1"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10895.87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0.127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a10000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104763.53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37.546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b</a:t>
                      </a:r>
                      <a:r>
                        <a:rPr lang="pt-BR" sz="900"/>
                        <a:t>100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1394.43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0.002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b</a:t>
                      </a:r>
                      <a:r>
                        <a:rPr lang="pt-BR" sz="900"/>
                        <a:t>1000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10059.10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0.031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b</a:t>
                      </a:r>
                      <a:r>
                        <a:rPr lang="pt-BR" sz="900"/>
                        <a:t>10000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101284.27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10.742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</a:t>
                      </a:r>
                      <a:r>
                        <a:rPr lang="pt-BR" sz="900"/>
                        <a:t>100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1362.87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0.003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</a:t>
                      </a:r>
                      <a:r>
                        <a:rPr lang="pt-BR" sz="900"/>
                        <a:t>1000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10615.50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0.060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</a:t>
                      </a:r>
                      <a:r>
                        <a:rPr lang="pt-BR" sz="900"/>
                        <a:t>10000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99893.70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7.22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Shape 244"/>
          <p:cNvSpPr txBox="1"/>
          <p:nvPr/>
        </p:nvSpPr>
        <p:spPr>
          <a:xfrm>
            <a:off x="919725" y="433147"/>
            <a:ext cx="319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sequencial</a:t>
            </a:r>
            <a:endParaRPr/>
          </a:p>
        </p:txBody>
      </p:sp>
      <p:graphicFrame>
        <p:nvGraphicFramePr>
          <p:cNvPr id="245" name="Shape 245"/>
          <p:cNvGraphicFramePr/>
          <p:nvPr/>
        </p:nvGraphicFramePr>
        <p:xfrm>
          <a:off x="5029200" y="9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{83786F66-486E-49F5-9830-FB3B926F5A03}</a:tableStyleId>
              </a:tblPr>
              <a:tblGrid>
                <a:gridCol w="1065050"/>
                <a:gridCol w="1065050"/>
                <a:gridCol w="1065050"/>
              </a:tblGrid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Instância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Qualidade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Tempo (s)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a100</a:t>
                      </a:r>
                      <a:endParaRPr i="1" sz="9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1740.17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0.003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a1000</a:t>
                      </a:r>
                      <a:endParaRPr i="1" sz="9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17574.87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0.193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a10000</a:t>
                      </a:r>
                      <a:endParaRPr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178772.03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41.541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b100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1847.37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0.003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b1000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17628.80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0.209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b10000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178397.40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41.640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c100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1844.40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0.003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c1000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17998.33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0.213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c10000</a:t>
                      </a:r>
                      <a:endParaRPr i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177726.20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42.812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5029275" y="433147"/>
            <a:ext cx="319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aleatória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estratégia de primeira melhora foi adotada devido ao tempo de execução proibitivo da melhor melhora para instâncias grandes.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Através dos gráficos, observa-se que ambas as hipóteses se encaixam relativamente bem com os dados coletados, porém a análise de </a:t>
            </a:r>
            <a:r>
              <a:rPr i="1" lang="pt-BR" sz="1800"/>
              <a:t>p-values</a:t>
            </a:r>
            <a:r>
              <a:rPr lang="pt-BR" sz="1800"/>
              <a:t> determina a aceitação hipótese polinomial.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Verifica-se que método de iteração sequencial gera soluções de menor qualidade, porém demanda menos tempo de execução.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parâmetro </a:t>
            </a:r>
            <a:r>
              <a:rPr i="1" lang="pt-BR" sz="1800"/>
              <a:t>slope</a:t>
            </a:r>
            <a:r>
              <a:rPr lang="pt-BR" sz="1800"/>
              <a:t> das regressões corrobora o menor tempo de execução da iteração sequencial.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Percebe-se uma maior variação nos tempos de execução ao utilizar o método de iteração sequencial.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ausência de instâncias com 1000 a 10000 itens dificulta a distinção entre complexidade polinomial e exponencial.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inicial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Crie uma solução vazia (nenhum item na mochila);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Adicione um item aleatório na mochila, desde que o mesmo já não esteja presente;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Se a capacidade atual estiver abaixo da máxima, retorne ao passo 2;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Caso contrário, desfaça a última inserção realizada;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Retorne a solução construída.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Movimentos: inserção e troca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 da função de movimento de inserção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01050" y="725600"/>
            <a:ext cx="77418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tentarInserir(solução):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cada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(índice, valor)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escolherOrdem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(solução):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	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valor = 0: </a:t>
            </a:r>
            <a:r>
              <a:rPr lang="pt-BR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se o item não está presente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			melhora =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Δqualidade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(solução, índice, 1)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		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melhora &gt; 0: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			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retorne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inserirItem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(solução, índice) </a:t>
            </a:r>
            <a:r>
              <a:rPr lang="pt-BR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primeira melhora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6.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retorne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solução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 sobre a inserção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função </a:t>
            </a:r>
            <a:r>
              <a:rPr i="1" lang="pt-BR" sz="1800"/>
              <a:t>escolherOrdem</a:t>
            </a:r>
            <a:r>
              <a:rPr lang="pt-BR" sz="1800"/>
              <a:t> define se a iteração será aleatória ou sequencial.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função </a:t>
            </a:r>
            <a:r>
              <a:rPr i="1" lang="pt-BR" sz="1800"/>
              <a:t>Δqualidade</a:t>
            </a:r>
            <a:r>
              <a:rPr lang="pt-BR" sz="1800"/>
              <a:t> calcula a melhora na avaliação da solução ao aplicar uma alteração em um índice (neste caso, uma inserção). Se o peso máximo for excedido, a melhora será negativa.</a:t>
            </a:r>
            <a:endParaRPr sz="1800"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função </a:t>
            </a:r>
            <a:r>
              <a:rPr i="1" lang="pt-BR" sz="1800"/>
              <a:t>inserirItem</a:t>
            </a:r>
            <a:r>
              <a:rPr lang="pt-BR" sz="1800"/>
              <a:t> </a:t>
            </a:r>
            <a:r>
              <a:rPr lang="pt-BR" sz="1800"/>
              <a:t>constrói</a:t>
            </a:r>
            <a:r>
              <a:rPr lang="pt-BR" sz="1800"/>
              <a:t> e retorna uma nova solução com o item especificado presente na mochila.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 da função de movimento de troca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701050" y="725600"/>
            <a:ext cx="77418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tentarTrocar(solução):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cada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(índice, valor)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escolherOrdem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(solução):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	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valor = 1: </a:t>
            </a:r>
            <a:r>
              <a:rPr lang="pt-BR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se o item está presente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			clone =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clonar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(solução)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			removido =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removerItem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(clone, índice)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			vizinho =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tentarInserir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(removido)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6.		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avaliar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(vizinho) &gt; </a:t>
            </a:r>
            <a:r>
              <a:rPr i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avaliar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(solução):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7.			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retorne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vizinho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8.	</a:t>
            </a:r>
            <a:r>
              <a:rPr b="1"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retorne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solução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 sobre a inserção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função </a:t>
            </a:r>
            <a:r>
              <a:rPr i="1" lang="pt-BR" sz="1800"/>
              <a:t>remover</a:t>
            </a:r>
            <a:r>
              <a:rPr i="1" lang="pt-BR" sz="1800"/>
              <a:t>Item</a:t>
            </a:r>
            <a:r>
              <a:rPr lang="pt-BR" sz="1800"/>
              <a:t> é equivalente à </a:t>
            </a:r>
            <a:r>
              <a:rPr i="1" lang="pt-BR" sz="1800"/>
              <a:t>inserirItem</a:t>
            </a:r>
            <a:r>
              <a:rPr lang="pt-BR" sz="1800"/>
              <a:t>, porém realiza uma remoção ao invés de inserção.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função </a:t>
            </a:r>
            <a:r>
              <a:rPr i="1" lang="pt-BR" sz="1800"/>
              <a:t>avaliar</a:t>
            </a:r>
            <a:r>
              <a:rPr lang="pt-BR" sz="1800"/>
              <a:t> computa a qualidade total da solução, dada pelo somatório dos valores dos itens presentes na mochila. Caso o peso máximo seja excedido, a qualidade é dada pela diferença entre o peso total dos itens e a capacidade da mochila (um valor negativo).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da busca local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