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isco.com/c/en/us/solutions/software-defined-networking/benefits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eeexplore.ieee.org/document/7939153/" TargetMode="External"/><Relationship Id="rId3" Type="http://schemas.openxmlformats.org/officeDocument/2006/relationships/hyperlink" Target="https://files.ifi.uzh.ch/stiller/CNSM%202014/pdf/68.pdf" TargetMode="External"/><Relationship Id="rId4" Type="http://schemas.openxmlformats.org/officeDocument/2006/relationships/hyperlink" Target="https://conferences.sigcomm.org/co-next/2010/Workshops/PRESTO/PRESTO_papers/06-Casado.pdf" TargetMode="External"/><Relationship Id="rId5" Type="http://schemas.openxmlformats.org/officeDocument/2006/relationships/hyperlink" Target="https://arxiv.org/abs/1406.0440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eeexplore.ieee.org/document/7939153/" TargetMode="External"/><Relationship Id="rId3" Type="http://schemas.openxmlformats.org/officeDocument/2006/relationships/hyperlink" Target="https://files.ifi.uzh.ch/stiller/CNSM%202014/pdf/68.pdf" TargetMode="External"/><Relationship Id="rId4" Type="http://schemas.openxmlformats.org/officeDocument/2006/relationships/hyperlink" Target="https://conferences.sigcomm.org/co-next/2010/Workshops/PRESTO/PRESTO_papers/06-Casado.pdf" TargetMode="External"/><Relationship Id="rId5" Type="http://schemas.openxmlformats.org/officeDocument/2006/relationships/hyperlink" Target="https://arxiv.org/abs/1406.0440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eeexplore.ieee.org/document/7939153/" TargetMode="External"/><Relationship Id="rId3" Type="http://schemas.openxmlformats.org/officeDocument/2006/relationships/hyperlink" Target="https://files.ifi.uzh.ch/stiller/CNSM%202014/pdf/68.pdf" TargetMode="External"/><Relationship Id="rId4" Type="http://schemas.openxmlformats.org/officeDocument/2006/relationships/hyperlink" Target="https://conferences.sigcomm.org/co-next/2010/Workshops/PRESTO/PRESTO_papers/06-Casado.pdf" TargetMode="External"/><Relationship Id="rId5" Type="http://schemas.openxmlformats.org/officeDocument/2006/relationships/hyperlink" Target="https://arxiv.org/abs/1406.044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Narrativa: como grafos eram utilizados e (principalmente) como estão sendo utilizados hoje em dia no contexto de redes, especificamente em problemas de roteamento?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https://www.cisco.com/c/en/us/solutions/software-defined-networking/benefits.html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Ter uma visão global da rede pode ajudar a identificar pontos de congestionamento.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Roteadores e switches - vertices, links - edges (são bi-direcionais).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Control plane é quem determina as rotas, falar qual a ideia principal do SDN.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Falar sobre o descobrimento do grafo.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OpenFlow é apenas o protocolo, Pox é um controlador que o implementa.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get vertex(id): Retorna um vertice do Grafo (host/switch).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get adjacents(id): Retorna a lista de adjancencia de um vertice.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snapshot(): copia o grafo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to dot(harq, layout = ”dot”): Cria uma copia do grafo para ser utilizado no Graphviz (software).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https://www.statista.com/statistics/471264/iot-number-of-connected-devices-worldwide/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“SDN tem que receber mais pesquisas” (+OSPF):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http://ieeexplore.ieee.org/document/7939153/</a:t>
            </a:r>
            <a:r>
              <a:rPr lang="pt-BR"/>
              <a:t> (IEEE SDS 2017)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“SDN Controller com grafos” (!):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https://files.ifi.uzh.ch/stiller/CNSM%202014/pdf/68.pdf</a:t>
            </a:r>
            <a:r>
              <a:rPr lang="pt-BR"/>
              <a:t> (IEE CNSM 2014)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“Primórdios do paradigma SDN”: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https://conferences.sigcomm.org/co-next/2010/Workshops/PRESTO/PRESTO_papers/06-Casado.pdf</a:t>
            </a:r>
            <a:r>
              <a:rPr lang="pt-BR"/>
              <a:t> (ACM PRESTO/SIGCOMM 2010)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Survey →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https://arxiv.org/abs/1406.0440</a:t>
            </a:r>
            <a:r>
              <a:rPr lang="pt-BR"/>
              <a:t> (Proceedings of the IEEE 2014)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“SDN tem que receber mais pesquisas” (+OSPF):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http://ieeexplore.ieee.org/document/7939153/</a:t>
            </a:r>
            <a:r>
              <a:rPr lang="pt-BR"/>
              <a:t> (IEEE SDS 2017)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“SDN Controller com grafos” (!):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https://files.ifi.uzh.ch/stiller/CNSM%202014/pdf/68.pdf</a:t>
            </a:r>
            <a:r>
              <a:rPr lang="pt-BR"/>
              <a:t> (IEE CNSM 2014)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“Primórdios do paradigma SDN”: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https://conferences.sigcomm.org/co-next/2010/Workshops/PRESTO/PRESTO_papers/06-Casado.pdf</a:t>
            </a:r>
            <a:r>
              <a:rPr lang="pt-BR"/>
              <a:t> (ACM PRESTO/SIGCOMM 2010)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Survey →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https://arxiv.org/abs/1406.0440</a:t>
            </a:r>
            <a:r>
              <a:rPr lang="pt-BR"/>
              <a:t> (Proceedings of the IEEE 2014)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“SDN tem que receber mais pesquisas” </a:t>
            </a:r>
            <a:r>
              <a:rPr lang="pt-BR"/>
              <a:t>(+OSPF)</a:t>
            </a:r>
            <a:r>
              <a:rPr lang="pt-BR"/>
              <a:t>: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http://ieeexplore.ieee.org/document/7939153/</a:t>
            </a:r>
            <a:r>
              <a:rPr lang="pt-BR"/>
              <a:t> (IEEE SDS 2017)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“SDN Controller com grafos” (!):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https://files.ifi.uzh.ch/stiller/CNSM%202014/pdf/68.pdf</a:t>
            </a:r>
            <a:r>
              <a:rPr lang="pt-BR"/>
              <a:t> (IEE CNSM 2014)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“Primórdios do paradigma SDN”: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https://conferences.sigcomm.org/co-next/2010/Workshops/PRESTO/PRESTO_papers/06-Casado.pdf</a:t>
            </a:r>
            <a:r>
              <a:rPr lang="pt-BR"/>
              <a:t> (ACM PRESTO/SIGCOMM 2010)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Survey →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https://arxiv.org/abs/1406.0440</a:t>
            </a:r>
            <a:r>
              <a:rPr lang="pt-BR"/>
              <a:t> (Proceedings of the IEEE 2014)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3800"/>
              <a:t>Tendências de Teoria dos Grafos em Redes de Computadores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Alberto Randon, Amanda Stecz, Arthur Passos, Fernando Concatto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Benefícios do uso de SDNs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4325" lvl="0" marL="457200">
              <a:spcBef>
                <a:spcPts val="0"/>
              </a:spcBef>
              <a:spcAft>
                <a:spcPts val="0"/>
              </a:spcAft>
              <a:buClr>
                <a:srgbClr val="58585B"/>
              </a:buClr>
              <a:buSzPts val="1350"/>
              <a:buFont typeface="Arial"/>
              <a:buChar char="●"/>
            </a:pPr>
            <a:r>
              <a:rPr b="1" lang="pt-BR" sz="1350">
                <a:solidFill>
                  <a:srgbClr val="585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Centralized network provisioning</a:t>
            </a:r>
            <a:r>
              <a:rPr lang="pt-BR" sz="1350">
                <a:solidFill>
                  <a:srgbClr val="585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por possuir uma visão centralizada e global da rede pode distribuir tráfego de forma mais apropriada.</a:t>
            </a:r>
          </a:p>
          <a:p>
            <a:pPr indent="-314325" lvl="0" marL="457200">
              <a:spcBef>
                <a:spcPts val="0"/>
              </a:spcBef>
              <a:spcAft>
                <a:spcPts val="0"/>
              </a:spcAft>
              <a:buClr>
                <a:srgbClr val="58585B"/>
              </a:buClr>
              <a:buSzPts val="1350"/>
              <a:buFont typeface="Arial"/>
              <a:buChar char="●"/>
            </a:pPr>
            <a:r>
              <a:rPr b="1" lang="pt-BR" sz="1350">
                <a:solidFill>
                  <a:srgbClr val="585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Reduced operating costs </a:t>
            </a:r>
            <a:r>
              <a:rPr lang="pt-BR" sz="1350">
                <a:solidFill>
                  <a:srgbClr val="585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como os dispositivos de rede (roteadores e switches) possuem menos recursos de hardware, acabam custando mais barato.</a:t>
            </a:r>
          </a:p>
          <a:p>
            <a:pPr indent="-314325" lvl="0" marL="457200">
              <a:spcBef>
                <a:spcPts val="0"/>
              </a:spcBef>
              <a:buClr>
                <a:srgbClr val="58585B"/>
              </a:buClr>
              <a:buSzPts val="1350"/>
              <a:buFont typeface="Arial"/>
              <a:buChar char="●"/>
            </a:pPr>
            <a:r>
              <a:rPr b="1" lang="pt-BR" sz="1350">
                <a:solidFill>
                  <a:srgbClr val="585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Cloud-ready infrastructure </a:t>
            </a:r>
            <a:r>
              <a:rPr lang="pt-BR" sz="1350">
                <a:solidFill>
                  <a:srgbClr val="585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geralmente a maior parte da infraestrutura de empresas está virtualizada, com SDNs, roteadores e switches também podem ser virtualizados, mantendo assim um único ambiente de infraestrutura.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Grafos x SDN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Um fator indispensável de um SDN é possuir visão global da topologia. Isso pode ser alcançado de várias formas (e.g, MIB - OIDS from SNMP).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A outra opção, explorada neste estudo, é através de grafos.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Planes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800" y="2328350"/>
            <a:ext cx="51339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OSPF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Protocolo de roteamento (link state) que utiliza custo como métrica.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Utiliza o algoritmo de dijkstra para determinar o melhor caminho para cada rede.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pt-BR" sz="1400"/>
              <a:t>Após a convergência da rede (protocolo terminar de “subir”), cada roteador/ switch l3 pertencente a rede possui uma visão completa da topologia e uma árvore única com os “melhores” caminhos</a:t>
            </a:r>
            <a:r>
              <a:rPr lang="pt-BR"/>
              <a:t>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	</a:t>
            </a:r>
            <a:r>
              <a:rPr lang="pt-BR" sz="2400"/>
              <a:t>Não possui o grafo inicialmente.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Spanning Tree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Protocolo implementado em switches com o intuito de encontrar o melhor caminho, evitar loops e possuir caminhos alternativos para caso algum caminho venha a falhar.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 forma similar ao OSPF, também utiliza a técnica de “troca de mensagens” para determinar o melhor caminho e resolver loops.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pt-BR" sz="1400"/>
              <a:t>Também utiliza custo nas arestas (links) para decisão de melhor caminho.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650" y="1367900"/>
            <a:ext cx="5506850" cy="28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6026975" y="2807750"/>
            <a:ext cx="738234" cy="726138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OpenFlow e Pox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OpenFlow - Permite acesso remoto ao control plane de dispositivos (roteadores e switches).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Pox - Controlador OpenFlow que não utiliza grafos para representação da rede..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Adaptação do Pox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525" y="1926400"/>
            <a:ext cx="6132350" cy="30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Graph API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0"/>
              </a:spcBef>
              <a:buSzPts val="1300"/>
              <a:buChar char="➔"/>
            </a:pPr>
            <a:r>
              <a:rPr lang="pt-BR"/>
              <a:t>O objetivo da API é que diferentes </a:t>
            </a:r>
            <a:r>
              <a:rPr lang="pt-BR"/>
              <a:t>algoritmos</a:t>
            </a:r>
            <a:r>
              <a:rPr lang="pt-BR"/>
              <a:t> possam ser implementados por programadores ou </a:t>
            </a:r>
            <a:r>
              <a:rPr lang="pt-BR"/>
              <a:t>usuários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Graph API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pt-BR"/>
              <a:t>Principais m</a:t>
            </a:r>
            <a:r>
              <a:rPr lang="pt-BR"/>
              <a:t>étodos</a:t>
            </a:r>
            <a:r>
              <a:rPr lang="pt-BR"/>
              <a:t> API: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get vertex(id)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get adjacents(id)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snapshot()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pt-BR"/>
              <a:t>to dot(harq, layout = ”dot”)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Internet é uma das inovações mais importantes dos últimos anos, sendo responsável pela emergência da Era da Informação.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Segundo o portal Statista, o número de dispositivos conectados à Internet vem crescendo significativamente, e tende a crescer cada vez mais no futuro.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Tecnologias emergentes como a Internet das Coisas contribuem para esta tendência.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pt-BR"/>
              <a:t>Portanto, estudos voltados ao aperfeiçoamento da comunicação entre dispositivos computacionais são essenciais para o continuado desenvolvimento da civilização humana.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Número de dispositivos conectados à Internet em todo o mundo entre 2015 e 2025, em bilhões.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Fonte: Statista (2017)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813" y="196950"/>
            <a:ext cx="6135667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Redes de Computadores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concretizar a comunicação global característica da Internet, torna-se necessário interligar dispositivos computacionais para que possa haver comunicação de dados entre os mesmos.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campo de estudo de Redes de Computadores providencia as bases teóricas e técnicas para a implementação de tais sistemas.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Entidades participando de uma rede são classificadas como nós (</a:t>
            </a:r>
            <a:r>
              <a:rPr i="1" lang="pt-BR"/>
              <a:t>nodes</a:t>
            </a:r>
            <a:r>
              <a:rPr lang="pt-BR"/>
              <a:t>) ou ligações (</a:t>
            </a:r>
            <a:r>
              <a:rPr i="1" lang="pt-BR"/>
              <a:t>links</a:t>
            </a:r>
            <a:r>
              <a:rPr lang="pt-BR"/>
              <a:t>), dependendo de sua função.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pt-BR"/>
              <a:t>Nós criam, recebem ou encaminham pacotes de dados (</a:t>
            </a:r>
            <a:r>
              <a:rPr i="1" lang="pt-BR"/>
              <a:t>packets</a:t>
            </a:r>
            <a:r>
              <a:rPr lang="pt-BR"/>
              <a:t>), enquanto ligações transmitem o pacote de um nó para outro.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Grafos e Redes de Computadores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Grafos representam de maneira natural uma rede de computadores.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Vértices podem ser caracterizados como nós (dispositivos computacionais) enquanto arestas representam ligações (meios de transporte, como cabos).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pt-BR"/>
              <a:t>Assim, todo o arcabouço de conhecimento fornecido pela Teoria dos Grafos pode ser potencialmente aplicado sobre redes de computadores para otimizar um diverso conjunto de processos.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Um exemplo de rede de computadores.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Fonte: Wikimedia Commons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669300"/>
            <a:ext cx="48482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Roteamento de Pacotes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tipo de ação mais fundamental em uma rede de computadores é fazer com que um pacote emitido por um nó A seja entregue a um nó de destino B.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Entretanto, na maior parte dos casos, não há uma ligação direta entre A e B. Assim, o pacote deve ser transmitido nó a nó até que o destino seja atingido.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Nós dedicados a encaminhar pacotes pela rede são denominados </a:t>
            </a:r>
            <a:r>
              <a:rPr b="1" lang="pt-BR"/>
              <a:t>roteadores </a:t>
            </a:r>
            <a:r>
              <a:rPr lang="pt-BR"/>
              <a:t>(</a:t>
            </a:r>
            <a:r>
              <a:rPr i="1" lang="pt-BR"/>
              <a:t>routers</a:t>
            </a:r>
            <a:r>
              <a:rPr lang="pt-BR"/>
              <a:t>)</a:t>
            </a:r>
            <a:r>
              <a:rPr b="1" lang="pt-BR"/>
              <a:t> </a:t>
            </a:r>
            <a:r>
              <a:rPr lang="pt-BR"/>
              <a:t>ou </a:t>
            </a:r>
            <a:r>
              <a:rPr b="1" i="1" lang="pt-BR"/>
              <a:t>switches</a:t>
            </a:r>
            <a:r>
              <a:rPr lang="pt-BR"/>
              <a:t>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Idealmente, o pacote deve ser transmitido pelo caminho mais rápido entre A e B.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pt-BR"/>
              <a:t>Entretanto, esta demanda raramente é simples e direta.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“Menores caminhos”?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Como mensurar a “rapidez” de um caminho?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Como construir o grafo que descreve a rede?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Onde este grafo seria armazenado?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Como lidar com novas ligações e nós e com a remoção dos mesmos?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pt-BR"/>
              <a:t>Como fazer com que o processo de roteamento seja escalável?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Virtualização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Embora em outras áreas da computação a virtualização já seja uma realidade consolidada, como no armazenamento, redes de computadores permanecem presas ao físico e manual.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Felizmente, uma tecnologia emergente de virtualização de redes de computadores denominada SDN (Software Defined Networks) tem evoluído bastante.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