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3" r:id="rId9"/>
    <p:sldId id="264" r:id="rId10"/>
    <p:sldId id="268" r:id="rId11"/>
    <p:sldId id="297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8" r:id="rId32"/>
    <p:sldId id="291" r:id="rId33"/>
    <p:sldId id="294" r:id="rId34"/>
    <p:sldId id="296" r:id="rId3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D758A-3488-4A58-BC4D-EBE39F779320}" type="datetimeFigureOut">
              <a:rPr lang="tr-TR" smtClean="0"/>
              <a:pPr/>
              <a:t>05.03.2018</a:t>
            </a:fld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A9E0C-4714-4B52-9B76-3DAAEF4C188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D758A-3488-4A58-BC4D-EBE39F779320}" type="datetimeFigureOut">
              <a:rPr lang="tr-TR" smtClean="0"/>
              <a:pPr/>
              <a:t>05.03.2018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A9E0C-4714-4B52-9B76-3DAAEF4C188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D758A-3488-4A58-BC4D-EBE39F779320}" type="datetimeFigureOut">
              <a:rPr lang="tr-TR" smtClean="0"/>
              <a:pPr/>
              <a:t>05.03.2018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A9E0C-4714-4B52-9B76-3DAAEF4C188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D758A-3488-4A58-BC4D-EBE39F779320}" type="datetimeFigureOut">
              <a:rPr lang="tr-TR" smtClean="0"/>
              <a:pPr/>
              <a:t>05.03.2018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A9E0C-4714-4B52-9B76-3DAAEF4C188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D758A-3488-4A58-BC4D-EBE39F779320}" type="datetimeFigureOut">
              <a:rPr lang="tr-TR" smtClean="0"/>
              <a:pPr/>
              <a:t>05.03.2018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A9E0C-4714-4B52-9B76-3DAAEF4C188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D758A-3488-4A58-BC4D-EBE39F779320}" type="datetimeFigureOut">
              <a:rPr lang="tr-TR" smtClean="0"/>
              <a:pPr/>
              <a:t>05.03.2018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A9E0C-4714-4B52-9B76-3DAAEF4C188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D758A-3488-4A58-BC4D-EBE39F779320}" type="datetimeFigureOut">
              <a:rPr lang="tr-TR" smtClean="0"/>
              <a:pPr/>
              <a:t>05.03.2018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A9E0C-4714-4B52-9B76-3DAAEF4C188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D758A-3488-4A58-BC4D-EBE39F779320}" type="datetimeFigureOut">
              <a:rPr lang="tr-TR" smtClean="0"/>
              <a:pPr/>
              <a:t>05.03.2018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A9E0C-4714-4B52-9B76-3DAAEF4C188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D758A-3488-4A58-BC4D-EBE39F779320}" type="datetimeFigureOut">
              <a:rPr lang="tr-TR" smtClean="0"/>
              <a:pPr/>
              <a:t>05.03.2018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A9E0C-4714-4B52-9B76-3DAAEF4C188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D758A-3488-4A58-BC4D-EBE39F779320}" type="datetimeFigureOut">
              <a:rPr lang="tr-TR" smtClean="0"/>
              <a:pPr/>
              <a:t>05.03.2018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A9E0C-4714-4B52-9B76-3DAAEF4C188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D758A-3488-4A58-BC4D-EBE39F779320}" type="datetimeFigureOut">
              <a:rPr lang="tr-TR" smtClean="0"/>
              <a:pPr/>
              <a:t>05.03.2018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A9E0C-4714-4B52-9B76-3DAAEF4C188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E0D758A-3488-4A58-BC4D-EBE39F779320}" type="datetimeFigureOut">
              <a:rPr lang="tr-TR" smtClean="0"/>
              <a:pPr/>
              <a:t>05.03.2018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2EA9E0C-4714-4B52-9B76-3DAAEF4C188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844271" y="818866"/>
            <a:ext cx="8001000" cy="3289110"/>
          </a:xfrm>
        </p:spPr>
        <p:txBody>
          <a:bodyPr>
            <a:normAutofit/>
          </a:bodyPr>
          <a:lstStyle/>
          <a:p>
            <a:pPr algn="ctr"/>
            <a:r>
              <a:rPr lang="tr-TR" dirty="0" smtClean="0">
                <a:latin typeface="Aharoni" panose="02010803020104030203" pitchFamily="2" charset="-79"/>
                <a:cs typeface="Aharoni" panose="02010803020104030203" pitchFamily="2" charset="-79"/>
              </a:rPr>
              <a:t>   RUSSIAN FORMALISM </a:t>
            </a:r>
            <a:br>
              <a:rPr lang="tr-TR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tr-TR" dirty="0" smtClean="0">
                <a:latin typeface="Aharoni" panose="02010803020104030203" pitchFamily="2" charset="-79"/>
                <a:cs typeface="Aharoni" panose="02010803020104030203" pitchFamily="2" charset="-79"/>
              </a:rPr>
              <a:t>AND </a:t>
            </a:r>
            <a:br>
              <a:rPr lang="tr-TR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tr-TR" dirty="0" smtClean="0">
                <a:latin typeface="Aharoni" panose="02010803020104030203" pitchFamily="2" charset="-79"/>
                <a:cs typeface="Aharoni" panose="02010803020104030203" pitchFamily="2" charset="-79"/>
              </a:rPr>
              <a:t> NEW CRITICISM</a:t>
            </a:r>
            <a:endParaRPr lang="tr-T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609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70597" y="1000836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000" i="1" dirty="0" err="1" smtClean="0">
                <a:latin typeface="Arial Rounded MT Bold" panose="020F0704030504030204" pitchFamily="34" charset="0"/>
              </a:rPr>
              <a:t>Defamiliarization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i="1" dirty="0" err="1" smtClean="0">
                <a:latin typeface="Arial Rounded MT Bold" panose="020F0704030504030204" pitchFamily="34" charset="0"/>
              </a:rPr>
              <a:t>making</a:t>
            </a:r>
            <a:r>
              <a:rPr lang="tr-TR" sz="2000" i="1" dirty="0" smtClean="0">
                <a:latin typeface="Arial Rounded MT Bold" panose="020F0704030504030204" pitchFamily="34" charset="0"/>
              </a:rPr>
              <a:t> </a:t>
            </a:r>
            <a:r>
              <a:rPr lang="tr-TR" sz="2000" i="1" dirty="0" err="1" smtClean="0">
                <a:latin typeface="Arial Rounded MT Bold" panose="020F0704030504030204" pitchFamily="34" charset="0"/>
              </a:rPr>
              <a:t>strange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>
                <a:latin typeface="Arial Rounded MT Bold" panose="020F0704030504030204" pitchFamily="34" charset="0"/>
              </a:rPr>
              <a:t>causes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the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audience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to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confront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the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object</a:t>
            </a:r>
            <a:r>
              <a:rPr lang="tr-TR" sz="2000" dirty="0">
                <a:latin typeface="Arial Rounded MT Bold" panose="020F0704030504030204" pitchFamily="34" charset="0"/>
              </a:rPr>
              <a:t> on a </a:t>
            </a:r>
            <a:r>
              <a:rPr lang="tr-TR" sz="2000" dirty="0" err="1">
                <a:latin typeface="Arial Rounded MT Bold" panose="020F0704030504030204" pitchFamily="34" charset="0"/>
              </a:rPr>
              <a:t>different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level</a:t>
            </a:r>
            <a:r>
              <a:rPr lang="tr-TR" sz="2000" dirty="0">
                <a:latin typeface="Arial Rounded MT Bold" panose="020F0704030504030204" pitchFamily="34" charset="0"/>
              </a:rPr>
              <a:t>, </a:t>
            </a:r>
            <a:r>
              <a:rPr lang="tr-TR" sz="2000" dirty="0" err="1">
                <a:latin typeface="Arial Rounded MT Bold" panose="020F0704030504030204" pitchFamily="34" charset="0"/>
              </a:rPr>
              <a:t>elevating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and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transforming</a:t>
            </a:r>
            <a:r>
              <a:rPr lang="tr-TR" sz="2000" dirty="0">
                <a:latin typeface="Arial Rounded MT Bold" panose="020F0704030504030204" pitchFamily="34" charset="0"/>
              </a:rPr>
              <a:t> it </a:t>
            </a:r>
            <a:r>
              <a:rPr lang="tr-TR" sz="2000" dirty="0" err="1">
                <a:latin typeface="Arial Rounded MT Bold" panose="020F0704030504030204" pitchFamily="34" charset="0"/>
              </a:rPr>
              <a:t>from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something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ordinary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or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practical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into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work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that</a:t>
            </a:r>
            <a:r>
              <a:rPr lang="tr-TR" sz="2000" dirty="0">
                <a:latin typeface="Arial Rounded MT Bold" panose="020F0704030504030204" pitchFamily="34" charset="0"/>
              </a:rPr>
              <a:t> is </a:t>
            </a:r>
            <a:r>
              <a:rPr lang="tr-TR" sz="2000" dirty="0" err="1">
                <a:latin typeface="Arial Rounded MT Bold" panose="020F0704030504030204" pitchFamily="34" charset="0"/>
              </a:rPr>
              <a:t>considered</a:t>
            </a:r>
            <a:r>
              <a:rPr lang="tr-TR" sz="2000" dirty="0">
                <a:latin typeface="Arial Rounded MT Bold" panose="020F0704030504030204" pitchFamily="34" charset="0"/>
              </a:rPr>
              <a:t> art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means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remove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automatism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perception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author’s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purpose</a:t>
            </a:r>
            <a:r>
              <a:rPr lang="tr-TR" sz="2000" dirty="0" smtClean="0">
                <a:latin typeface="Arial Rounded MT Bold" panose="020F0704030504030204" pitchFamily="34" charset="0"/>
              </a:rPr>
              <a:t>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create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vision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which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results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from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deautomatized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perception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oshiba\Desktop\russian-formalism-32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6086" y="858131"/>
            <a:ext cx="8651631" cy="505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16112" y="901700"/>
            <a:ext cx="8915400" cy="50359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</a:rPr>
              <a:t>By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creating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work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artistically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perception</a:t>
            </a:r>
            <a:r>
              <a:rPr lang="tr-TR" sz="2000" dirty="0" smtClean="0">
                <a:latin typeface="Arial Rounded MT Bold" panose="020F0704030504030204" pitchFamily="34" charset="0"/>
              </a:rPr>
              <a:t>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impeded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greatest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possible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effect</a:t>
            </a:r>
            <a:r>
              <a:rPr lang="tr-TR" sz="2000" dirty="0" smtClean="0">
                <a:latin typeface="Arial Rounded MT Bold" panose="020F0704030504030204" pitchFamily="34" charset="0"/>
              </a:rPr>
              <a:t>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produced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through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slowness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perception</a:t>
            </a:r>
            <a:r>
              <a:rPr lang="tr-TR" sz="2000" dirty="0" smtClean="0">
                <a:latin typeface="Arial Rounded MT Bold" panose="020F070403050403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tr-TR" sz="2000" dirty="0" smtClean="0">
                <a:latin typeface="Arial Rounded MT Bold" panose="020F0704030504030204" pitchFamily="34" charset="0"/>
              </a:rPr>
              <a:t>I </a:t>
            </a:r>
            <a:r>
              <a:rPr lang="tr-TR" sz="2000" dirty="0" err="1">
                <a:latin typeface="Arial Rounded MT Bold" panose="020F0704030504030204" pitchFamily="34" charset="0"/>
              </a:rPr>
              <a:t>W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andered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Lonely</a:t>
            </a:r>
            <a:r>
              <a:rPr lang="tr-TR" sz="2000" dirty="0" smtClean="0">
                <a:latin typeface="Arial Rounded MT Bold" panose="020F0704030504030204" pitchFamily="34" charset="0"/>
              </a:rPr>
              <a:t> as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Cloud</a:t>
            </a:r>
            <a:endParaRPr lang="tr-TR" sz="2000" dirty="0" smtClean="0">
              <a:latin typeface="Arial Rounded MT Bold" panose="020F0704030504030204" pitchFamily="34" charset="0"/>
            </a:endParaRPr>
          </a:p>
          <a:p>
            <a:pPr marL="82296" indent="0" algn="ctr">
              <a:lnSpc>
                <a:spcPct val="150000"/>
              </a:lnSpc>
              <a:buNone/>
            </a:pPr>
            <a:r>
              <a:rPr lang="tr-TR" sz="2000" dirty="0" smtClean="0">
                <a:latin typeface="Arial Rounded MT Bold" panose="020F0704030504030204" pitchFamily="34" charset="0"/>
              </a:rPr>
              <a:t> I </a:t>
            </a:r>
            <a:r>
              <a:rPr lang="tr-TR" sz="2000" dirty="0" err="1">
                <a:latin typeface="Arial Rounded MT Bold" panose="020F0704030504030204" pitchFamily="34" charset="0"/>
              </a:rPr>
              <a:t>Wandered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Lonely</a:t>
            </a:r>
            <a:r>
              <a:rPr lang="tr-TR" sz="2000" dirty="0">
                <a:latin typeface="Arial Rounded MT Bold" panose="020F0704030504030204" pitchFamily="34" charset="0"/>
              </a:rPr>
              <a:t> as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Cloud</a:t>
            </a:r>
            <a:endParaRPr lang="tr-TR" sz="2000" dirty="0" smtClean="0">
              <a:latin typeface="Arial Rounded MT Bold" panose="020F0704030504030204" pitchFamily="34" charset="0"/>
            </a:endParaRPr>
          </a:p>
          <a:p>
            <a:pPr marL="82296" indent="0" algn="ctr">
              <a:lnSpc>
                <a:spcPct val="150000"/>
              </a:lnSpc>
              <a:buNone/>
            </a:pP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floats</a:t>
            </a:r>
            <a:r>
              <a:rPr lang="tr-TR" sz="2000" dirty="0" smtClean="0">
                <a:latin typeface="Arial Rounded MT Bold" panose="020F0704030504030204" pitchFamily="34" charset="0"/>
              </a:rPr>
              <a:t> on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high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o’er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vales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hills</a:t>
            </a:r>
            <a:r>
              <a:rPr lang="tr-TR" sz="2000" dirty="0" smtClean="0">
                <a:latin typeface="Arial Rounded MT Bold" panose="020F0704030504030204" pitchFamily="34" charset="0"/>
              </a:rPr>
              <a:t>,</a:t>
            </a:r>
          </a:p>
          <a:p>
            <a:pPr marL="82296" indent="0" algn="ctr">
              <a:lnSpc>
                <a:spcPct val="150000"/>
              </a:lnSpc>
              <a:buNone/>
            </a:pPr>
            <a:r>
              <a:rPr lang="tr-TR" sz="2000" dirty="0" err="1" smtClean="0">
                <a:latin typeface="Arial Rounded MT Bold" panose="020F0704030504030204" pitchFamily="34" charset="0"/>
              </a:rPr>
              <a:t>When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all</a:t>
            </a:r>
            <a:r>
              <a:rPr lang="tr-TR" sz="2000" dirty="0" smtClean="0">
                <a:latin typeface="Arial Rounded MT Bold" panose="020F0704030504030204" pitchFamily="34" charset="0"/>
              </a:rPr>
              <a:t> at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once</a:t>
            </a:r>
            <a:r>
              <a:rPr lang="tr-TR" sz="2000" dirty="0" smtClean="0">
                <a:latin typeface="Arial Rounded MT Bold" panose="020F0704030504030204" pitchFamily="34" charset="0"/>
              </a:rPr>
              <a:t> I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saw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crowd</a:t>
            </a:r>
            <a:r>
              <a:rPr lang="tr-TR" sz="2000" dirty="0" smtClean="0">
                <a:latin typeface="Arial Rounded MT Bold" panose="020F0704030504030204" pitchFamily="34" charset="0"/>
              </a:rPr>
              <a:t>,</a:t>
            </a:r>
          </a:p>
          <a:p>
            <a:pPr marL="82296" indent="0" algn="ctr">
              <a:lnSpc>
                <a:spcPct val="150000"/>
              </a:lnSpc>
              <a:buNone/>
            </a:pPr>
            <a:r>
              <a:rPr lang="tr-TR" sz="2000" dirty="0" smtClean="0">
                <a:latin typeface="Arial Rounded MT Bold" panose="020F0704030504030204" pitchFamily="34" charset="0"/>
              </a:rPr>
              <a:t>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host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daffodils</a:t>
            </a:r>
            <a:r>
              <a:rPr lang="tr-TR" sz="2000" dirty="0" smtClean="0">
                <a:latin typeface="Arial Rounded MT Bold" panose="020F0704030504030204" pitchFamily="34" charset="0"/>
              </a:rPr>
              <a:t>;</a:t>
            </a:r>
          </a:p>
          <a:p>
            <a:pPr marL="82296" indent="0" algn="ctr">
              <a:lnSpc>
                <a:spcPct val="150000"/>
              </a:lnSpc>
              <a:buNone/>
            </a:pPr>
            <a:r>
              <a:rPr lang="tr-TR" sz="2000" dirty="0" smtClean="0">
                <a:latin typeface="Arial Rounded MT Bold" panose="020F0704030504030204" pitchFamily="34" charset="0"/>
              </a:rPr>
              <a:t>Beside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lake,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beneath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trees</a:t>
            </a:r>
            <a:r>
              <a:rPr lang="tr-TR" sz="2000" dirty="0" smtClean="0">
                <a:latin typeface="Arial Rounded MT Bold" panose="020F0704030504030204" pitchFamily="34" charset="0"/>
              </a:rPr>
              <a:t>,</a:t>
            </a:r>
          </a:p>
          <a:p>
            <a:pPr marL="82296" indent="0" algn="ctr">
              <a:lnSpc>
                <a:spcPct val="150000"/>
              </a:lnSpc>
              <a:buNone/>
            </a:pPr>
            <a:r>
              <a:rPr lang="tr-TR" sz="2000" dirty="0" err="1" smtClean="0">
                <a:latin typeface="Arial Rounded MT Bold" panose="020F0704030504030204" pitchFamily="34" charset="0"/>
              </a:rPr>
              <a:t>Fluttering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dancing</a:t>
            </a:r>
            <a:r>
              <a:rPr lang="tr-TR" sz="2000" dirty="0" smtClean="0">
                <a:latin typeface="Arial Rounded MT Bold" panose="020F0704030504030204" pitchFamily="34" charset="0"/>
              </a:rPr>
              <a:t> in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breeze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</a:p>
          <a:p>
            <a:pPr marL="82296" indent="0">
              <a:lnSpc>
                <a:spcPct val="150000"/>
              </a:lnSpc>
              <a:buNone/>
            </a:pPr>
            <a:endParaRPr lang="tr-TR" sz="2000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endParaRPr lang="tr-TR" sz="20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22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>
            <a:spLocks noGrp="1"/>
          </p:cNvSpPr>
          <p:nvPr>
            <p:ph idx="1"/>
          </p:nvPr>
        </p:nvSpPr>
        <p:spPr>
          <a:xfrm>
            <a:off x="2119313" y="1130300"/>
            <a:ext cx="8915400" cy="39497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tr-TR" sz="2000" i="1" dirty="0" err="1">
                <a:latin typeface="Arial Rounded MT Bold" panose="020F0704030504030204" pitchFamily="34" charset="0"/>
              </a:rPr>
              <a:t>Animal</a:t>
            </a:r>
            <a:r>
              <a:rPr lang="tr-TR" sz="2000" i="1" dirty="0">
                <a:latin typeface="Arial Rounded MT Bold" panose="020F0704030504030204" pitchFamily="34" charset="0"/>
              </a:rPr>
              <a:t> Farm </a:t>
            </a:r>
            <a:r>
              <a:rPr lang="tr-TR" sz="2000" dirty="0">
                <a:latin typeface="Arial Rounded MT Bold" panose="020F0704030504030204" pitchFamily="34" charset="0"/>
              </a:rPr>
              <a:t>is </a:t>
            </a:r>
            <a:r>
              <a:rPr lang="tr-TR" sz="2000" dirty="0" smtClean="0">
                <a:latin typeface="Arial Rounded MT Bold" panose="020F0704030504030204" pitchFamily="34" charset="0"/>
              </a:rPr>
              <a:t>an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example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>
                <a:latin typeface="Arial Rounded MT Bold" panose="020F0704030504030204" pitchFamily="34" charset="0"/>
              </a:rPr>
              <a:t>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defamiliarization</a:t>
            </a:r>
            <a:r>
              <a:rPr lang="tr-TR" sz="2000" dirty="0" smtClean="0">
                <a:latin typeface="Arial Rounded MT Bold" panose="020F0704030504030204" pitchFamily="34" charset="0"/>
              </a:rPr>
              <a:t> in English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Literature</a:t>
            </a:r>
            <a:r>
              <a:rPr lang="tr-TR" sz="2000" dirty="0" smtClean="0">
                <a:latin typeface="Arial Rounded MT Bold" panose="020F0704030504030204" pitchFamily="34" charset="0"/>
              </a:rPr>
              <a:t>,  </a:t>
            </a:r>
            <a:r>
              <a:rPr lang="tr-TR" sz="2000" dirty="0" err="1">
                <a:latin typeface="Arial Rounded MT Bold" panose="020F0704030504030204" pitchFamily="34" charset="0"/>
              </a:rPr>
              <a:t>because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all</a:t>
            </a:r>
            <a:r>
              <a:rPr lang="tr-TR" sz="2000" dirty="0">
                <a:latin typeface="Arial Rounded MT Bold" panose="020F0704030504030204" pitchFamily="34" charset="0"/>
              </a:rPr>
              <a:t> of </a:t>
            </a:r>
            <a:r>
              <a:rPr lang="tr-TR" sz="2000" dirty="0" err="1">
                <a:latin typeface="Arial Rounded MT Bold" panose="020F0704030504030204" pitchFamily="34" charset="0"/>
              </a:rPr>
              <a:t>the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characters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are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animals</a:t>
            </a:r>
            <a:r>
              <a:rPr lang="tr-TR" sz="2000" dirty="0">
                <a:latin typeface="Arial Rounded MT Bold" panose="020F0704030504030204" pitchFamily="34" charset="0"/>
              </a:rPr>
              <a:t>. </a:t>
            </a:r>
            <a:r>
              <a:rPr lang="tr-TR" sz="2000" dirty="0" err="1">
                <a:latin typeface="Arial Rounded MT Bold" panose="020F0704030504030204" pitchFamily="34" charset="0"/>
              </a:rPr>
              <a:t>This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rescues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the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work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from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becoming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just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another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political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piece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about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the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evils</a:t>
            </a:r>
            <a:r>
              <a:rPr lang="tr-TR" sz="2000" dirty="0">
                <a:latin typeface="Arial Rounded MT Bold" panose="020F0704030504030204" pitchFamily="34" charset="0"/>
              </a:rPr>
              <a:t> of </a:t>
            </a:r>
            <a:r>
              <a:rPr lang="tr-TR" sz="2000" dirty="0" err="1">
                <a:latin typeface="Arial Rounded MT Bold" panose="020F0704030504030204" pitchFamily="34" charset="0"/>
              </a:rPr>
              <a:t>Communism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and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the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corruption</a:t>
            </a:r>
            <a:r>
              <a:rPr lang="tr-TR" sz="2000" dirty="0">
                <a:latin typeface="Arial Rounded MT Bold" panose="020F0704030504030204" pitchFamily="34" charset="0"/>
              </a:rPr>
              <a:t> of </a:t>
            </a:r>
            <a:r>
              <a:rPr lang="tr-TR" sz="2000" dirty="0" err="1">
                <a:latin typeface="Arial Rounded MT Bold" panose="020F0704030504030204" pitchFamily="34" charset="0"/>
              </a:rPr>
              <a:t>power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and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transforms</a:t>
            </a:r>
            <a:r>
              <a:rPr lang="tr-TR" sz="2000" dirty="0">
                <a:latin typeface="Arial Rounded MT Bold" panose="020F0704030504030204" pitchFamily="34" charset="0"/>
              </a:rPr>
              <a:t> it </a:t>
            </a:r>
            <a:r>
              <a:rPr lang="tr-TR" sz="2000" dirty="0" err="1">
                <a:latin typeface="Arial Rounded MT Bold" panose="020F0704030504030204" pitchFamily="34" charset="0"/>
              </a:rPr>
              <a:t>into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artistic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literature</a:t>
            </a:r>
            <a:r>
              <a:rPr lang="tr-TR" sz="2000" dirty="0">
                <a:latin typeface="Arial Rounded MT Bold" panose="020F0704030504030204" pitchFamily="34" charset="0"/>
              </a:rPr>
              <a:t>. </a:t>
            </a:r>
            <a:r>
              <a:rPr lang="tr-TR" sz="2000" dirty="0" err="1">
                <a:latin typeface="Arial Rounded MT Bold" panose="020F0704030504030204" pitchFamily="34" charset="0"/>
              </a:rPr>
              <a:t>Defamiliarization</a:t>
            </a:r>
            <a:r>
              <a:rPr lang="tr-TR" sz="2000" dirty="0">
                <a:latin typeface="Arial Rounded MT Bold" panose="020F0704030504030204" pitchFamily="34" charset="0"/>
              </a:rPr>
              <a:t> not </a:t>
            </a:r>
            <a:r>
              <a:rPr lang="tr-TR" sz="2000" dirty="0" err="1">
                <a:latin typeface="Arial Rounded MT Bold" panose="020F0704030504030204" pitchFamily="34" charset="0"/>
              </a:rPr>
              <a:t>only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forces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the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audience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to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see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i="1" dirty="0" err="1">
                <a:latin typeface="Arial Rounded MT Bold" panose="020F0704030504030204" pitchFamily="34" charset="0"/>
              </a:rPr>
              <a:t>Animal</a:t>
            </a:r>
            <a:r>
              <a:rPr lang="tr-TR" sz="2000" i="1" dirty="0">
                <a:latin typeface="Arial Rounded MT Bold" panose="020F0704030504030204" pitchFamily="34" charset="0"/>
              </a:rPr>
              <a:t> Farm </a:t>
            </a:r>
            <a:r>
              <a:rPr lang="tr-TR" sz="2000" dirty="0">
                <a:latin typeface="Arial Rounded MT Bold" panose="020F0704030504030204" pitchFamily="34" charset="0"/>
              </a:rPr>
              <a:t>as art, but </a:t>
            </a:r>
            <a:r>
              <a:rPr lang="tr-TR" sz="2000" dirty="0" err="1">
                <a:latin typeface="Arial Rounded MT Bold" panose="020F0704030504030204" pitchFamily="34" charset="0"/>
              </a:rPr>
              <a:t>allows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the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author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and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audience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to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distance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themselves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from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the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seriousness</a:t>
            </a:r>
            <a:r>
              <a:rPr lang="tr-TR" sz="2000" dirty="0">
                <a:latin typeface="Arial Rounded MT Bold" panose="020F0704030504030204" pitchFamily="34" charset="0"/>
              </a:rPr>
              <a:t> of </a:t>
            </a:r>
            <a:r>
              <a:rPr lang="tr-TR" sz="2000" dirty="0" err="1">
                <a:latin typeface="Arial Rounded MT Bold" panose="020F0704030504030204" pitchFamily="34" charset="0"/>
              </a:rPr>
              <a:t>the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message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so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that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the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piece</a:t>
            </a:r>
            <a:r>
              <a:rPr lang="tr-TR" sz="2000" dirty="0">
                <a:latin typeface="Arial Rounded MT Bold" panose="020F0704030504030204" pitchFamily="34" charset="0"/>
              </a:rPr>
              <a:t> can be </a:t>
            </a:r>
            <a:r>
              <a:rPr lang="tr-TR" sz="2000" dirty="0" err="1">
                <a:latin typeface="Arial Rounded MT Bold" panose="020F0704030504030204" pitchFamily="34" charset="0"/>
              </a:rPr>
              <a:t>enjoyed</a:t>
            </a:r>
            <a:r>
              <a:rPr lang="tr-TR" sz="2000" dirty="0">
                <a:latin typeface="Arial Rounded MT Bold" panose="020F0704030504030204" pitchFamily="34" charset="0"/>
              </a:rPr>
              <a:t> as art </a:t>
            </a:r>
            <a:r>
              <a:rPr lang="tr-TR" sz="2000" dirty="0" err="1">
                <a:latin typeface="Arial Rounded MT Bold" panose="020F0704030504030204" pitchFamily="34" charset="0"/>
              </a:rPr>
              <a:t>and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does</a:t>
            </a:r>
            <a:r>
              <a:rPr lang="tr-TR" sz="2000" dirty="0">
                <a:latin typeface="Arial Rounded MT Bold" panose="020F0704030504030204" pitchFamily="34" charset="0"/>
              </a:rPr>
              <a:t> not </a:t>
            </a:r>
            <a:r>
              <a:rPr lang="tr-TR" sz="2000" dirty="0" err="1">
                <a:latin typeface="Arial Rounded MT Bold" panose="020F0704030504030204" pitchFamily="34" charset="0"/>
              </a:rPr>
              <a:t>become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just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another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>
                <a:latin typeface="Arial Rounded MT Bold" panose="020F0704030504030204" pitchFamily="34" charset="0"/>
              </a:rPr>
              <a:t>political</a:t>
            </a:r>
            <a:r>
              <a:rPr lang="tr-TR" sz="2000" dirty="0">
                <a:latin typeface="Arial Rounded MT Bold" panose="020F0704030504030204" pitchFamily="34" charset="0"/>
              </a:rPr>
              <a:t> rant.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1704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195512" y="13081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20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tr-TR" sz="2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tr-TR" sz="2000" dirty="0" err="1" smtClean="0">
                <a:latin typeface="Arial Rounded MT Bold" panose="020F0704030504030204" pitchFamily="34" charset="0"/>
              </a:rPr>
              <a:t>According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Shklovsky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narrative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prose</a:t>
            </a:r>
            <a:r>
              <a:rPr lang="tr-TR" sz="2000" dirty="0" smtClean="0">
                <a:latin typeface="Arial Rounded MT Bold" panose="020F0704030504030204" pitchFamily="34" charset="0"/>
              </a:rPr>
              <a:t> has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two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important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aspects</a:t>
            </a:r>
            <a:r>
              <a:rPr lang="tr-TR" sz="2000" dirty="0" smtClean="0">
                <a:latin typeface="Arial Rounded MT Bold" panose="020F0704030504030204" pitchFamily="34" charset="0"/>
              </a:rPr>
              <a:t>: </a:t>
            </a:r>
          </a:p>
          <a:p>
            <a:r>
              <a:rPr lang="tr-TR" sz="2000" i="1" dirty="0">
                <a:latin typeface="Arial Rounded MT Bold" panose="020F0704030504030204" pitchFamily="34" charset="0"/>
              </a:rPr>
              <a:t> </a:t>
            </a:r>
            <a:r>
              <a:rPr lang="tr-TR" sz="2000" i="1" dirty="0" err="1" smtClean="0">
                <a:latin typeface="Arial Rounded MT Bold" panose="020F0704030504030204" pitchFamily="34" charset="0"/>
              </a:rPr>
              <a:t>fabula</a:t>
            </a:r>
            <a:r>
              <a:rPr lang="tr-TR" sz="2000" i="1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smtClean="0">
                <a:latin typeface="Arial Rounded MT Bold" panose="020F0704030504030204" pitchFamily="34" charset="0"/>
              </a:rPr>
              <a:t>(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story</a:t>
            </a:r>
            <a:r>
              <a:rPr lang="tr-TR" sz="2000" dirty="0" smtClean="0">
                <a:latin typeface="Arial Rounded MT Bold" panose="020F0704030504030204" pitchFamily="34" charset="0"/>
              </a:rPr>
              <a:t>)</a:t>
            </a:r>
          </a:p>
          <a:p>
            <a:r>
              <a:rPr lang="tr-TR" sz="2000" i="1" dirty="0" err="1" smtClean="0">
                <a:latin typeface="Arial Rounded MT Bold" panose="020F0704030504030204" pitchFamily="34" charset="0"/>
              </a:rPr>
              <a:t>syuzhet</a:t>
            </a:r>
            <a:r>
              <a:rPr lang="tr-TR" sz="2000" dirty="0" smtClean="0">
                <a:latin typeface="Arial Rounded MT Bold" panose="020F0704030504030204" pitchFamily="34" charset="0"/>
              </a:rPr>
              <a:t> (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plot</a:t>
            </a:r>
            <a:r>
              <a:rPr lang="tr-TR" sz="2000" dirty="0" smtClean="0">
                <a:latin typeface="Arial Rounded MT Bold" panose="020F0704030504030204" pitchFamily="34" charset="0"/>
              </a:rPr>
              <a:t>)</a:t>
            </a:r>
          </a:p>
          <a:p>
            <a:pPr marL="0" indent="0">
              <a:buNone/>
            </a:pPr>
            <a:r>
              <a:rPr lang="tr-TR" sz="2000" i="1" dirty="0" err="1" smtClean="0">
                <a:latin typeface="Arial Rounded MT Bold" panose="020F0704030504030204" pitchFamily="34" charset="0"/>
              </a:rPr>
              <a:t>Fabula</a:t>
            </a:r>
            <a:r>
              <a:rPr lang="tr-TR" sz="2000" dirty="0" smtClean="0">
                <a:latin typeface="Arial Rounded MT Bold" panose="020F0704030504030204" pitchFamily="34" charset="0"/>
              </a:rPr>
              <a:t>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raw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material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story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can be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considered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close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writer’s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working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outline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This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contains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chronological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series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events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story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i="1" dirty="0" err="1" smtClean="0">
                <a:latin typeface="Arial Rounded MT Bold" panose="020F0704030504030204" pitchFamily="34" charset="0"/>
              </a:rPr>
              <a:t>syuzhet</a:t>
            </a:r>
            <a:r>
              <a:rPr lang="tr-TR" sz="2000" i="1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smtClean="0">
                <a:latin typeface="Arial Rounded MT Bold" panose="020F0704030504030204" pitchFamily="34" charset="0"/>
              </a:rPr>
              <a:t>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literary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devices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writer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uses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transform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story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into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plot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64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000" dirty="0" smtClean="0">
                <a:latin typeface="Arial Rounded MT Bold" panose="020F0704030504030204" pitchFamily="34" charset="0"/>
              </a:rPr>
              <a:t>T</a:t>
            </a:r>
            <a:r>
              <a:rPr lang="en-US" sz="2000" dirty="0" smtClean="0">
                <a:latin typeface="Arial Rounded MT Bold" panose="020F0704030504030204" pitchFamily="34" charset="0"/>
              </a:rPr>
              <a:t>here </a:t>
            </a:r>
            <a:r>
              <a:rPr lang="en-US" sz="2000" dirty="0">
                <a:latin typeface="Arial Rounded MT Bold" panose="020F0704030504030204" pitchFamily="34" charset="0"/>
              </a:rPr>
              <a:t>is a distinction between the actual sequence of a story’s event as they happen and the way they are presented in the narrative. For example, the </a:t>
            </a:r>
            <a:r>
              <a:rPr lang="en-US" sz="2000" i="1" dirty="0" err="1">
                <a:latin typeface="Arial Rounded MT Bold" panose="020F0704030504030204" pitchFamily="34" charset="0"/>
              </a:rPr>
              <a:t>fabula</a:t>
            </a:r>
            <a:r>
              <a:rPr lang="en-US" sz="2000" dirty="0">
                <a:latin typeface="Arial Rounded MT Bold" panose="020F0704030504030204" pitchFamily="34" charset="0"/>
              </a:rPr>
              <a:t> is always chronological, moving from beginning to end, whereas the </a:t>
            </a:r>
            <a:r>
              <a:rPr lang="en-US" sz="2000" i="1" dirty="0" err="1">
                <a:latin typeface="Arial Rounded MT Bold" panose="020F0704030504030204" pitchFamily="34" charset="0"/>
              </a:rPr>
              <a:t>syuzhet</a:t>
            </a:r>
            <a:r>
              <a:rPr lang="en-US" sz="2000" dirty="0">
                <a:latin typeface="Arial Rounded MT Bold" panose="020F0704030504030204" pitchFamily="34" charset="0"/>
              </a:rPr>
              <a:t> may start in the middle (</a:t>
            </a:r>
            <a:r>
              <a:rPr lang="en-US" sz="2000" i="1" dirty="0">
                <a:latin typeface="Arial Rounded MT Bold" panose="020F0704030504030204" pitchFamily="34" charset="0"/>
              </a:rPr>
              <a:t>in media res</a:t>
            </a:r>
            <a:r>
              <a:rPr lang="en-US" sz="2000" dirty="0">
                <a:latin typeface="Arial Rounded MT Bold" panose="020F0704030504030204" pitchFamily="34" charset="0"/>
              </a:rPr>
              <a:t>) and then jump back and forth within the chain of events.</a:t>
            </a: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49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81212" y="1028700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000" dirty="0" smtClean="0">
                <a:latin typeface="Arial Rounded MT Bold" panose="020F0704030504030204" pitchFamily="34" charset="0"/>
              </a:rPr>
              <a:t>As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group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Russian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Formalists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were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suppressed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disbanded</a:t>
            </a:r>
            <a:r>
              <a:rPr lang="tr-TR" sz="2000" dirty="0" smtClean="0">
                <a:latin typeface="Arial Rounded MT Bold" panose="020F0704030504030204" pitchFamily="34" charset="0"/>
              </a:rPr>
              <a:t> in 1930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Soviet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government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because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were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unwilling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view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literature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through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Stalinist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regime’s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political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ideological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perspectives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Their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influence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however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continued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flourish</a:t>
            </a:r>
            <a:r>
              <a:rPr lang="tr-TR" sz="2000" dirty="0" smtClean="0">
                <a:latin typeface="Arial Rounded MT Bold" panose="020F0704030504030204" pitchFamily="34" charset="0"/>
              </a:rPr>
              <a:t> in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Czechoslovakia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through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work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Prague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Linguistic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Circle</a:t>
            </a:r>
            <a:r>
              <a:rPr lang="tr-TR" sz="2000" dirty="0" smtClean="0">
                <a:latin typeface="Arial Rounded MT Bold" panose="020F0704030504030204" pitchFamily="34" charset="0"/>
              </a:rPr>
              <a:t> (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founded</a:t>
            </a:r>
            <a:r>
              <a:rPr lang="tr-TR" sz="2000" dirty="0" smtClean="0">
                <a:latin typeface="Arial Rounded MT Bold" panose="020F0704030504030204" pitchFamily="34" charset="0"/>
              </a:rPr>
              <a:t> in 1926,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leading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figure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being</a:t>
            </a:r>
            <a:r>
              <a:rPr lang="tr-TR" sz="2000" dirty="0" smtClean="0">
                <a:latin typeface="Arial Rounded MT Bold" panose="020F0704030504030204" pitchFamily="34" charset="0"/>
              </a:rPr>
              <a:t> Roman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Jakobson</a:t>
            </a:r>
            <a:r>
              <a:rPr lang="tr-TR" sz="2000" dirty="0" smtClean="0">
                <a:latin typeface="Arial Rounded MT Bold" panose="020F0704030504030204" pitchFamily="34" charset="0"/>
              </a:rPr>
              <a:t>)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through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Russian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folktale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scholar</a:t>
            </a:r>
            <a:r>
              <a:rPr lang="tr-TR" sz="2000" dirty="0" smtClean="0">
                <a:latin typeface="Arial Rounded MT Bold" panose="020F0704030504030204" pitchFamily="34" charset="0"/>
              </a:rPr>
              <a:t> Vladimir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Propp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38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767425" y="2414810"/>
            <a:ext cx="8911687" cy="1280890"/>
          </a:xfrm>
        </p:spPr>
        <p:txBody>
          <a:bodyPr/>
          <a:lstStyle/>
          <a:p>
            <a:pPr algn="ctr"/>
            <a:r>
              <a:rPr lang="tr-TR" dirty="0" smtClean="0">
                <a:latin typeface="Arial Rounded MT Bold" panose="020F0704030504030204" pitchFamily="34" charset="0"/>
              </a:rPr>
              <a:t>NEW CRITICISM</a:t>
            </a:r>
            <a:endParaRPr lang="tr-T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70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106612" y="1295400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tr-TR" sz="2000" dirty="0" smtClean="0">
                <a:latin typeface="Arial Rounded MT Bold" panose="020F0704030504030204" pitchFamily="34" charset="0"/>
              </a:rPr>
              <a:t>New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Criticism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provides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readers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with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formula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arriving</a:t>
            </a:r>
            <a:r>
              <a:rPr lang="tr-TR" sz="2000" dirty="0" smtClean="0">
                <a:latin typeface="Arial Rounded MT Bold" panose="020F0704030504030204" pitchFamily="34" charset="0"/>
              </a:rPr>
              <a:t> at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correct</a:t>
            </a:r>
            <a:r>
              <a:rPr lang="tr-TR" sz="2000" dirty="0" smtClean="0">
                <a:latin typeface="Arial Rounded MT Bold" panose="020F0704030504030204" pitchFamily="34" charset="0"/>
              </a:rPr>
              <a:t> 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interpretation</a:t>
            </a:r>
            <a:r>
              <a:rPr lang="tr-TR" sz="2000" dirty="0" smtClean="0">
                <a:latin typeface="Arial Rounded MT Bold" panose="020F0704030504030204" pitchFamily="34" charset="0"/>
              </a:rPr>
              <a:t> of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using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only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itself</a:t>
            </a:r>
            <a:r>
              <a:rPr lang="tr-TR" sz="2000" dirty="0" smtClean="0">
                <a:latin typeface="Arial Rounded MT Bold" panose="020F070403050403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</a:rPr>
              <a:t>According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New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Criticism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overall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meaning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form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depends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solely</a:t>
            </a:r>
            <a:r>
              <a:rPr lang="tr-TR" sz="2000" dirty="0" smtClean="0">
                <a:latin typeface="Arial Rounded MT Bold" panose="020F0704030504030204" pitchFamily="34" charset="0"/>
              </a:rPr>
              <a:t> on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</a:t>
            </a:r>
            <a:r>
              <a:rPr lang="tr-TR" sz="2000" dirty="0" smtClean="0">
                <a:latin typeface="Arial Rounded MT Bold" panose="020F0704030504030204" pitchFamily="34" charset="0"/>
              </a:rPr>
              <a:t>. No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library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research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no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studying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author’s</a:t>
            </a:r>
            <a:r>
              <a:rPr lang="tr-TR" sz="2000" dirty="0" smtClean="0">
                <a:latin typeface="Arial Rounded MT Bold" panose="020F0704030504030204" pitchFamily="34" charset="0"/>
              </a:rPr>
              <a:t> life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times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no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other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extratextual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information</a:t>
            </a:r>
            <a:r>
              <a:rPr lang="tr-TR" sz="2000" dirty="0" smtClean="0">
                <a:latin typeface="Arial Rounded MT Bold" panose="020F0704030504030204" pitchFamily="34" charset="0"/>
              </a:rPr>
              <a:t>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needed</a:t>
            </a:r>
            <a:r>
              <a:rPr lang="tr-TR" sz="2000" dirty="0" smtClean="0">
                <a:latin typeface="Arial Rounded MT Bold" panose="020F0704030504030204" pitchFamily="34" charset="0"/>
              </a:rPr>
              <a:t>;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itself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contains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all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necessary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information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discover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meaning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8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30412" y="259307"/>
            <a:ext cx="8915400" cy="590948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</a:rPr>
              <a:t>Thanks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publication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1938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college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i="1" dirty="0" err="1" smtClean="0">
                <a:latin typeface="Arial Rounded MT Bold" panose="020F0704030504030204" pitchFamily="34" charset="0"/>
              </a:rPr>
              <a:t>Understanding</a:t>
            </a:r>
            <a:r>
              <a:rPr lang="tr-TR" sz="2000" i="1" dirty="0" smtClean="0">
                <a:latin typeface="Arial Rounded MT Bold" panose="020F0704030504030204" pitchFamily="34" charset="0"/>
              </a:rPr>
              <a:t> </a:t>
            </a:r>
            <a:r>
              <a:rPr lang="tr-TR" sz="2000" i="1" dirty="0" err="1" smtClean="0">
                <a:latin typeface="Arial Rounded MT Bold" panose="020F0704030504030204" pitchFamily="34" charset="0"/>
              </a:rPr>
              <a:t>Poetry</a:t>
            </a:r>
            <a:r>
              <a:rPr lang="tr-TR" sz="2000" i="1" dirty="0" smtClean="0">
                <a:latin typeface="Arial Rounded MT Bold" panose="020F0704030504030204" pitchFamily="34" charset="0"/>
              </a:rPr>
              <a:t>: An </a:t>
            </a:r>
            <a:r>
              <a:rPr lang="tr-TR" sz="2000" i="1" dirty="0" err="1" smtClean="0">
                <a:latin typeface="Arial Rounded MT Bold" panose="020F0704030504030204" pitchFamily="34" charset="0"/>
              </a:rPr>
              <a:t>Anthology</a:t>
            </a:r>
            <a:r>
              <a:rPr lang="tr-TR" sz="2000" i="1" dirty="0" smtClean="0">
                <a:latin typeface="Arial Rounded MT Bold" panose="020F0704030504030204" pitchFamily="34" charset="0"/>
              </a:rPr>
              <a:t> </a:t>
            </a:r>
            <a:r>
              <a:rPr lang="tr-TR" sz="2000" i="1" dirty="0" err="1" smtClean="0">
                <a:latin typeface="Arial Rounded MT Bold" panose="020F0704030504030204" pitchFamily="34" charset="0"/>
              </a:rPr>
              <a:t>for</a:t>
            </a:r>
            <a:r>
              <a:rPr lang="tr-TR" sz="2000" i="1" dirty="0" smtClean="0">
                <a:latin typeface="Arial Rounded MT Bold" panose="020F0704030504030204" pitchFamily="34" charset="0"/>
              </a:rPr>
              <a:t> </a:t>
            </a:r>
            <a:r>
              <a:rPr lang="tr-TR" sz="2000" i="1" dirty="0" err="1" smtClean="0">
                <a:latin typeface="Arial Rounded MT Bold" panose="020F0704030504030204" pitchFamily="34" charset="0"/>
              </a:rPr>
              <a:t>College</a:t>
            </a:r>
            <a:r>
              <a:rPr lang="tr-TR" sz="2000" i="1" dirty="0" smtClean="0">
                <a:latin typeface="Arial Rounded MT Bold" panose="020F0704030504030204" pitchFamily="34" charset="0"/>
              </a:rPr>
              <a:t> </a:t>
            </a:r>
            <a:r>
              <a:rPr lang="tr-TR" sz="2000" i="1" dirty="0" err="1" smtClean="0">
                <a:latin typeface="Arial Rounded MT Bold" panose="020F0704030504030204" pitchFamily="34" charset="0"/>
              </a:rPr>
              <a:t>Students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Brooks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Warren</a:t>
            </a:r>
            <a:r>
              <a:rPr lang="tr-TR" sz="2000" dirty="0" smtClean="0">
                <a:latin typeface="Arial Rounded MT Bold" panose="020F0704030504030204" pitchFamily="34" charset="0"/>
              </a:rPr>
              <a:t>, New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Critcism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emerged</a:t>
            </a:r>
            <a:r>
              <a:rPr lang="tr-TR" sz="2000" dirty="0" smtClean="0">
                <a:latin typeface="Arial Rounded MT Bold" panose="020F0704030504030204" pitchFamily="34" charset="0"/>
              </a:rPr>
              <a:t> in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American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universities</a:t>
            </a:r>
            <a:r>
              <a:rPr lang="tr-TR" sz="2000" dirty="0" smtClean="0">
                <a:latin typeface="Arial Rounded MT Bold" panose="020F0704030504030204" pitchFamily="34" charset="0"/>
              </a:rPr>
              <a:t> as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leading</a:t>
            </a:r>
            <a:r>
              <a:rPr lang="tr-TR" sz="2000" dirty="0" smtClean="0">
                <a:latin typeface="Arial Rounded MT Bold" panose="020F0704030504030204" pitchFamily="34" charset="0"/>
              </a:rPr>
              <a:t> form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textual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analysis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throughout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late</a:t>
            </a:r>
            <a:r>
              <a:rPr lang="tr-TR" sz="2000" dirty="0" smtClean="0">
                <a:latin typeface="Arial Rounded MT Bold" panose="020F0704030504030204" pitchFamily="34" charset="0"/>
              </a:rPr>
              <a:t> 1930s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until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early</a:t>
            </a:r>
            <a:r>
              <a:rPr lang="tr-TR" sz="2000" dirty="0" smtClean="0">
                <a:latin typeface="Arial Rounded MT Bold" panose="020F0704030504030204" pitchFamily="34" charset="0"/>
              </a:rPr>
              <a:t> 1960s. </a:t>
            </a:r>
          </a:p>
          <a:p>
            <a:pPr>
              <a:lnSpc>
                <a:spcPct val="15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</a:rPr>
              <a:t>However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roots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stem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from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two</a:t>
            </a:r>
            <a:r>
              <a:rPr lang="tr-TR" sz="2000" dirty="0" smtClean="0">
                <a:latin typeface="Arial Rounded MT Bold" panose="020F0704030504030204" pitchFamily="34" charset="0"/>
              </a:rPr>
              <a:t> British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authors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T.S.Eliot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I.A.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Richards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From</a:t>
            </a:r>
            <a:r>
              <a:rPr lang="tr-TR" sz="2000" dirty="0" smtClean="0">
                <a:latin typeface="Arial Rounded MT Bold" panose="020F0704030504030204" pitchFamily="34" charset="0"/>
              </a:rPr>
              <a:t> Eliot, New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Criticism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borrows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insistence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criticism</a:t>
            </a:r>
            <a:r>
              <a:rPr lang="tr-TR" sz="2000" dirty="0" smtClean="0">
                <a:latin typeface="Arial Rounded MT Bold" panose="020F0704030504030204" pitchFamily="34" charset="0"/>
              </a:rPr>
              <a:t> be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directed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toward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</a:t>
            </a:r>
            <a:r>
              <a:rPr lang="tr-TR" sz="2000" dirty="0" smtClean="0">
                <a:latin typeface="Arial Rounded MT Bold" panose="020F0704030504030204" pitchFamily="34" charset="0"/>
              </a:rPr>
              <a:t>, not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poet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poet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declares</a:t>
            </a:r>
            <a:r>
              <a:rPr lang="tr-TR" sz="2000" dirty="0" smtClean="0">
                <a:latin typeface="Arial Rounded MT Bold" panose="020F0704030504030204" pitchFamily="34" charset="0"/>
              </a:rPr>
              <a:t> Eliot,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does</a:t>
            </a:r>
            <a:r>
              <a:rPr lang="tr-TR" sz="2000" dirty="0" smtClean="0">
                <a:latin typeface="Arial Rounded MT Bold" panose="020F0704030504030204" pitchFamily="34" charset="0"/>
              </a:rPr>
              <a:t> not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infuse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with</a:t>
            </a:r>
            <a:r>
              <a:rPr lang="tr-TR" sz="2000" dirty="0" smtClean="0">
                <a:latin typeface="Arial Rounded MT Bold" panose="020F0704030504030204" pitchFamily="34" charset="0"/>
              </a:rPr>
              <a:t> his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her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personality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emotions</a:t>
            </a:r>
            <a:r>
              <a:rPr lang="tr-TR" sz="2000" dirty="0" smtClean="0">
                <a:latin typeface="Arial Rounded MT Bold" panose="020F0704030504030204" pitchFamily="34" charset="0"/>
              </a:rPr>
              <a:t>, but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uses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language</a:t>
            </a:r>
            <a:r>
              <a:rPr lang="tr-TR" sz="2000" dirty="0" smtClean="0">
                <a:latin typeface="Arial Rounded MT Bold" panose="020F0704030504030204" pitchFamily="34" charset="0"/>
              </a:rPr>
              <a:t> in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such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way</a:t>
            </a:r>
            <a:r>
              <a:rPr lang="tr-TR" sz="2000" dirty="0" smtClean="0">
                <a:latin typeface="Arial Rounded MT Bold" panose="020F0704030504030204" pitchFamily="34" charset="0"/>
              </a:rPr>
              <a:t> as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incorporate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within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impersonal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feelings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emotions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common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all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humankind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</a:rPr>
              <a:t>Thus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poetry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smtClean="0">
                <a:latin typeface="Arial Rounded MT Bold" panose="020F0704030504030204" pitchFamily="34" charset="0"/>
              </a:rPr>
              <a:t>is not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freeing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poet’s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emotions</a:t>
            </a:r>
            <a:r>
              <a:rPr lang="tr-TR" sz="2000" dirty="0" smtClean="0">
                <a:latin typeface="Arial Rounded MT Bold" panose="020F0704030504030204" pitchFamily="34" charset="0"/>
              </a:rPr>
              <a:t>, but an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escape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from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them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72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latin typeface="Aharoni" panose="02010803020104030203" pitchFamily="2" charset="-79"/>
                <a:cs typeface="Aharoni" panose="02010803020104030203" pitchFamily="2" charset="-79"/>
              </a:rPr>
              <a:t>RUSSIAN FORMALISM</a:t>
            </a:r>
            <a:endParaRPr lang="tr-T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Russian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Formalism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is a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literary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scholarship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which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originated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in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the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second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decade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of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the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twentieth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century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,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and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was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forcibly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supressed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in 1930.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The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Russian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Formalist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movement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was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championed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by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unorthodox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philologists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and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literary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historians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, e.g. Victor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Shklovsky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, Roman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Jakobson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,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Boris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Eichenbaum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,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Boris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Tomashevsky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and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Yuri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Tynyanov</a:t>
            </a:r>
            <a:r>
              <a:rPr lang="tr-TR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285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106612" y="1308100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New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also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borrow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Eliot’s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belief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reader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poetry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must</a:t>
            </a:r>
            <a:r>
              <a:rPr lang="tr-TR" sz="2000" dirty="0" smtClean="0">
                <a:latin typeface="Arial Rounded MT Bold" panose="020F0704030504030204" pitchFamily="34" charset="0"/>
              </a:rPr>
              <a:t> be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instructed</a:t>
            </a:r>
            <a:r>
              <a:rPr lang="tr-TR" sz="2000" dirty="0" smtClean="0">
                <a:latin typeface="Arial Rounded MT Bold" panose="020F0704030504030204" pitchFamily="34" charset="0"/>
              </a:rPr>
              <a:t> in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literary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technique</a:t>
            </a:r>
            <a:r>
              <a:rPr lang="tr-TR" sz="2000" dirty="0" smtClean="0">
                <a:latin typeface="Arial Rounded MT Bold" panose="020F0704030504030204" pitchFamily="34" charset="0"/>
              </a:rPr>
              <a:t>. Eliot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maintains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good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reader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perceives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structurally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resulting</a:t>
            </a:r>
            <a:r>
              <a:rPr lang="tr-TR" sz="2000" dirty="0" smtClean="0">
                <a:latin typeface="Arial Rounded MT Bold" panose="020F0704030504030204" pitchFamily="34" charset="0"/>
              </a:rPr>
              <a:t> in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good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criticism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Such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reader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must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necessarily</a:t>
            </a:r>
            <a:r>
              <a:rPr lang="tr-TR" sz="2000" dirty="0" smtClean="0">
                <a:latin typeface="Arial Rounded MT Bold" panose="020F0704030504030204" pitchFamily="34" charset="0"/>
              </a:rPr>
              <a:t> be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trained</a:t>
            </a:r>
            <a:r>
              <a:rPr lang="tr-TR" sz="2000" dirty="0" smtClean="0">
                <a:latin typeface="Arial Rounded MT Bold" panose="020F0704030504030204" pitchFamily="34" charset="0"/>
              </a:rPr>
              <a:t> in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reading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good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poetry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be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well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acquainted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with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established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poetic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traditions</a:t>
            </a:r>
            <a:r>
              <a:rPr lang="tr-TR" sz="2000" dirty="0" smtClean="0">
                <a:latin typeface="Arial Rounded MT Bold" panose="020F0704030504030204" pitchFamily="34" charset="0"/>
              </a:rPr>
              <a:t>.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reader</a:t>
            </a:r>
            <a:r>
              <a:rPr lang="tr-TR" sz="2000" dirty="0" smtClean="0">
                <a:latin typeface="Arial Rounded MT Bold" panose="020F0704030504030204" pitchFamily="34" charset="0"/>
              </a:rPr>
              <a:t>, on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other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hand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simply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expresses</a:t>
            </a:r>
            <a:r>
              <a:rPr lang="tr-TR" sz="2000" dirty="0" smtClean="0">
                <a:latin typeface="Arial Rounded MT Bold" panose="020F0704030504030204" pitchFamily="34" charset="0"/>
              </a:rPr>
              <a:t> his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her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personal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emotions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reactions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49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>
                <a:latin typeface="Arial Rounded MT Bold" panose="020F0704030504030204" pitchFamily="34" charset="0"/>
              </a:rPr>
              <a:t>Objective</a:t>
            </a:r>
            <a:r>
              <a:rPr lang="tr-TR" sz="2400" dirty="0" smtClean="0">
                <a:latin typeface="Arial Rounded MT Bold" panose="020F0704030504030204" pitchFamily="34" charset="0"/>
              </a:rPr>
              <a:t> </a:t>
            </a:r>
            <a:r>
              <a:rPr lang="tr-TR" sz="2400" dirty="0" err="1" smtClean="0">
                <a:latin typeface="Arial Rounded MT Bold" panose="020F0704030504030204" pitchFamily="34" charset="0"/>
              </a:rPr>
              <a:t>Correlative</a:t>
            </a:r>
            <a:endParaRPr lang="tr-TR" sz="2400" dirty="0">
              <a:latin typeface="Arial Rounded MT Bold" panose="020F070403050403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79418" y="1235034"/>
            <a:ext cx="10332166" cy="54982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tr-TR" sz="1800" dirty="0" err="1" smtClean="0">
                <a:latin typeface="Arial Rounded MT Bold" panose="020F0704030504030204" pitchFamily="34" charset="0"/>
              </a:rPr>
              <a:t>According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1800" dirty="0" smtClean="0">
                <a:latin typeface="Arial Rounded MT Bold" panose="020F0704030504030204" pitchFamily="34" charset="0"/>
              </a:rPr>
              <a:t> Eliot,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only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way</a:t>
            </a:r>
            <a:r>
              <a:rPr lang="tr-TR" sz="1800" dirty="0" smtClean="0">
                <a:latin typeface="Arial Rounded MT Bold" panose="020F0704030504030204" pitchFamily="34" charset="0"/>
              </a:rPr>
              <a:t> of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expressing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emotion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through</a:t>
            </a:r>
            <a:r>
              <a:rPr lang="tr-TR" sz="1800" dirty="0" smtClean="0">
                <a:latin typeface="Arial Rounded MT Bold" panose="020F0704030504030204" pitchFamily="34" charset="0"/>
              </a:rPr>
              <a:t> art is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by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finding</a:t>
            </a:r>
            <a:r>
              <a:rPr lang="tr-TR" sz="1800" dirty="0" smtClean="0">
                <a:latin typeface="Arial Rounded MT Bold" panose="020F0704030504030204" pitchFamily="34" charset="0"/>
              </a:rPr>
              <a:t> an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objective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correlative</a:t>
            </a:r>
            <a:r>
              <a:rPr lang="tr-TR" sz="1800" dirty="0" smtClean="0">
                <a:latin typeface="Arial Rounded MT Bold" panose="020F0704030504030204" pitchFamily="34" charset="0"/>
              </a:rPr>
              <a:t>,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1800" dirty="0" smtClean="0">
                <a:latin typeface="Arial Rounded MT Bold" panose="020F0704030504030204" pitchFamily="34" charset="0"/>
              </a:rPr>
              <a:t> a set of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objects</a:t>
            </a:r>
            <a:r>
              <a:rPr lang="tr-TR" sz="1800" dirty="0" smtClean="0">
                <a:latin typeface="Arial Rounded MT Bold" panose="020F0704030504030204" pitchFamily="34" charset="0"/>
              </a:rPr>
              <a:t>, a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situation</a:t>
            </a:r>
            <a:r>
              <a:rPr lang="tr-TR" sz="1800" dirty="0" smtClean="0">
                <a:latin typeface="Arial Rounded MT Bold" panose="020F0704030504030204" pitchFamily="34" charset="0"/>
              </a:rPr>
              <a:t>, a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chain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>
                <a:latin typeface="Arial Rounded MT Bold" panose="020F0704030504030204" pitchFamily="34" charset="0"/>
              </a:rPr>
              <a:t>o</a:t>
            </a:r>
            <a:r>
              <a:rPr lang="tr-TR" sz="1800" dirty="0" smtClean="0">
                <a:latin typeface="Arial Rounded MT Bold" panose="020F0704030504030204" pitchFamily="34" charset="0"/>
              </a:rPr>
              <a:t>f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events</a:t>
            </a:r>
            <a:r>
              <a:rPr lang="tr-TR" sz="1800" dirty="0" smtClean="0">
                <a:latin typeface="Arial Rounded MT Bold" panose="020F0704030504030204" pitchFamily="34" charset="0"/>
              </a:rPr>
              <a:t>, 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reactions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1800" dirty="0" smtClean="0">
                <a:latin typeface="Arial Rounded MT Bold" panose="020F0704030504030204" pitchFamily="34" charset="0"/>
              </a:rPr>
              <a:t> can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effectively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awaken</a:t>
            </a:r>
            <a:r>
              <a:rPr lang="tr-TR" sz="1800" dirty="0" smtClean="0">
                <a:latin typeface="Arial Rounded MT Bold" panose="020F0704030504030204" pitchFamily="34" charset="0"/>
              </a:rPr>
              <a:t> in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reader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emotional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response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author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desires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without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being</a:t>
            </a:r>
            <a:r>
              <a:rPr lang="tr-TR" sz="1800" dirty="0" smtClean="0">
                <a:latin typeface="Arial Rounded MT Bold" panose="020F0704030504030204" pitchFamily="34" charset="0"/>
              </a:rPr>
              <a:t> a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direct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statement</a:t>
            </a:r>
            <a:r>
              <a:rPr lang="tr-TR" sz="1800" dirty="0" smtClean="0">
                <a:latin typeface="Arial Rounded MT Bold" panose="020F0704030504030204" pitchFamily="34" charset="0"/>
              </a:rPr>
              <a:t> of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emotion</a:t>
            </a:r>
            <a:r>
              <a:rPr lang="tr-TR" sz="1800" dirty="0" smtClean="0">
                <a:latin typeface="Arial Rounded MT Bold" panose="020F0704030504030204" pitchFamily="34" charset="0"/>
              </a:rPr>
              <a:t>. </a:t>
            </a:r>
            <a:endParaRPr lang="tr-TR" sz="1800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smtClean="0"/>
              <a:t>The </a:t>
            </a:r>
            <a:r>
              <a:rPr lang="en-US" sz="1800" b="1" dirty="0"/>
              <a:t>yellow fog that rubs its back upon the window-panes,</a:t>
            </a:r>
            <a:br>
              <a:rPr lang="en-US" sz="1800" b="1" dirty="0"/>
            </a:br>
            <a:r>
              <a:rPr lang="en-US" sz="1800" b="1" dirty="0" smtClean="0"/>
              <a:t>The </a:t>
            </a:r>
            <a:r>
              <a:rPr lang="en-US" sz="1800" b="1" dirty="0"/>
              <a:t>yellow smoke that rubs its muzzle on the window-panes,</a:t>
            </a:r>
            <a:br>
              <a:rPr lang="en-US" sz="1800" b="1" dirty="0"/>
            </a:br>
            <a:r>
              <a:rPr lang="en-US" sz="1800" b="1" dirty="0" smtClean="0"/>
              <a:t>Licked </a:t>
            </a:r>
            <a:r>
              <a:rPr lang="en-US" sz="1800" b="1" dirty="0"/>
              <a:t>its tongue into the corners of the evening,</a:t>
            </a:r>
            <a:br>
              <a:rPr lang="en-US" sz="1800" b="1" dirty="0"/>
            </a:br>
            <a:r>
              <a:rPr lang="en-US" sz="1800" b="1" dirty="0" smtClean="0"/>
              <a:t>Lingered </a:t>
            </a:r>
            <a:r>
              <a:rPr lang="en-US" sz="1800" b="1" dirty="0"/>
              <a:t>upon the pools that stand in drains,</a:t>
            </a:r>
            <a:br>
              <a:rPr lang="en-US" sz="1800" b="1" dirty="0"/>
            </a:br>
            <a:r>
              <a:rPr lang="en-US" sz="1800" b="1" dirty="0" smtClean="0"/>
              <a:t>Let </a:t>
            </a:r>
            <a:r>
              <a:rPr lang="en-US" sz="1800" b="1" dirty="0"/>
              <a:t>fall upon its back the soot that falls from chimneys,</a:t>
            </a:r>
            <a:br>
              <a:rPr lang="en-US" sz="1800" b="1" dirty="0"/>
            </a:br>
            <a:r>
              <a:rPr lang="en-US" sz="1800" b="1" dirty="0" smtClean="0"/>
              <a:t>Slipped </a:t>
            </a:r>
            <a:r>
              <a:rPr lang="en-US" sz="1800" b="1" dirty="0"/>
              <a:t>by the terrace, made a sudden leap,</a:t>
            </a:r>
            <a:br>
              <a:rPr lang="en-US" sz="1800" b="1" dirty="0"/>
            </a:br>
            <a:r>
              <a:rPr lang="en-US" sz="1800" b="1" dirty="0" smtClean="0"/>
              <a:t>And </a:t>
            </a:r>
            <a:r>
              <a:rPr lang="en-US" sz="1800" b="1" dirty="0"/>
              <a:t>seeing that it was a soft October night,</a:t>
            </a:r>
            <a:br>
              <a:rPr lang="en-US" sz="1800" b="1" dirty="0"/>
            </a:br>
            <a:r>
              <a:rPr lang="en-US" sz="1800" b="1" dirty="0" smtClean="0"/>
              <a:t>Curled </a:t>
            </a:r>
            <a:r>
              <a:rPr lang="en-US" sz="1800" b="1" dirty="0"/>
              <a:t>once about the house, and fell asleep</a:t>
            </a:r>
            <a:r>
              <a:rPr lang="en-US" sz="1800" b="1" dirty="0" smtClean="0"/>
              <a:t>.</a:t>
            </a:r>
            <a:r>
              <a:rPr lang="tr-TR" sz="1800" b="1" dirty="0" smtClean="0"/>
              <a:t> (</a:t>
            </a:r>
            <a:r>
              <a:rPr lang="tr-TR" sz="1800" b="1" dirty="0" err="1" smtClean="0"/>
              <a:t>The</a:t>
            </a:r>
            <a:r>
              <a:rPr lang="tr-TR" sz="1800" b="1" dirty="0" smtClean="0"/>
              <a:t> </a:t>
            </a:r>
            <a:r>
              <a:rPr lang="tr-TR" sz="1800" b="1" dirty="0" err="1"/>
              <a:t>L</a:t>
            </a:r>
            <a:r>
              <a:rPr lang="tr-TR" sz="1800" b="1" dirty="0" err="1" smtClean="0"/>
              <a:t>ovesong</a:t>
            </a:r>
            <a:r>
              <a:rPr lang="tr-TR" sz="1800" b="1" dirty="0" smtClean="0"/>
              <a:t> of </a:t>
            </a:r>
            <a:r>
              <a:rPr lang="tr-TR" sz="1800" b="1" dirty="0" err="1"/>
              <a:t>A</a:t>
            </a:r>
            <a:r>
              <a:rPr lang="tr-TR" sz="1800" b="1" dirty="0" err="1" smtClean="0"/>
              <a:t>lfred</a:t>
            </a:r>
            <a:r>
              <a:rPr lang="tr-TR" sz="1800" b="1" dirty="0" smtClean="0"/>
              <a:t> Prufrock </a:t>
            </a:r>
            <a:r>
              <a:rPr lang="tr-TR" sz="1800" b="1" dirty="0" err="1" smtClean="0"/>
              <a:t>by</a:t>
            </a:r>
            <a:r>
              <a:rPr lang="tr-TR" sz="1800" b="1" dirty="0" smtClean="0"/>
              <a:t> T. S. Eliot)</a:t>
            </a:r>
            <a:endParaRPr lang="en-US" sz="1800" b="1" dirty="0"/>
          </a:p>
          <a:p>
            <a:pPr>
              <a:lnSpc>
                <a:spcPct val="150000"/>
              </a:lnSpc>
            </a:pPr>
            <a:endParaRPr lang="tr-TR" sz="18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Arial Rounded MT Bold" panose="020F0704030504030204" pitchFamily="34" charset="0"/>
              </a:rPr>
              <a:t>Close Reading</a:t>
            </a:r>
            <a:endParaRPr lang="tr-TR" sz="2400" dirty="0">
              <a:latin typeface="Arial Rounded MT Bold" panose="020F070403050403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84412" y="1358900"/>
            <a:ext cx="8915400" cy="4038600"/>
          </a:xfrm>
        </p:spPr>
        <p:txBody>
          <a:bodyPr>
            <a:noAutofit/>
          </a:bodyPr>
          <a:lstStyle/>
          <a:p>
            <a:r>
              <a:rPr lang="tr-TR" sz="2000" dirty="0" err="1" smtClean="0">
                <a:latin typeface="Arial Rounded MT Bold" panose="020F0704030504030204" pitchFamily="34" charset="0"/>
              </a:rPr>
              <a:t>From</a:t>
            </a:r>
            <a:r>
              <a:rPr lang="tr-TR" sz="2000" dirty="0" smtClean="0">
                <a:latin typeface="Arial Rounded MT Bold" panose="020F0704030504030204" pitchFamily="34" charset="0"/>
              </a:rPr>
              <a:t> I.A.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Richards</a:t>
            </a:r>
            <a:r>
              <a:rPr lang="tr-TR" sz="2000" dirty="0" smtClean="0">
                <a:latin typeface="Arial Rounded MT Bold" panose="020F0704030504030204" pitchFamily="34" charset="0"/>
              </a:rPr>
              <a:t>,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psychologist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literary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</a:t>
            </a:r>
            <a:r>
              <a:rPr lang="tr-TR" sz="2000" dirty="0" smtClean="0">
                <a:latin typeface="Arial Rounded MT Bold" panose="020F0704030504030204" pitchFamily="34" charset="0"/>
              </a:rPr>
              <a:t>, New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Criticism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borrows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term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has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become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synonymous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with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methods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analysis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b="1" dirty="0" err="1" smtClean="0">
                <a:latin typeface="Arial Rounded MT Bold" panose="020F0704030504030204" pitchFamily="34" charset="0"/>
              </a:rPr>
              <a:t>practical</a:t>
            </a:r>
            <a:r>
              <a:rPr lang="tr-TR" sz="2000" b="1" dirty="0" smtClean="0">
                <a:latin typeface="Arial Rounded MT Bold" panose="020F0704030504030204" pitchFamily="34" charset="0"/>
              </a:rPr>
              <a:t> </a:t>
            </a:r>
            <a:r>
              <a:rPr lang="tr-TR" sz="2000" b="1" dirty="0" err="1" smtClean="0">
                <a:latin typeface="Arial Rounded MT Bold" panose="020F0704030504030204" pitchFamily="34" charset="0"/>
              </a:rPr>
              <a:t>criticism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endParaRPr lang="tr-TR" sz="2000" dirty="0">
              <a:latin typeface="Arial Rounded MT Bold" panose="020F0704030504030204" pitchFamily="34" charset="0"/>
            </a:endParaRPr>
          </a:p>
          <a:p>
            <a:r>
              <a:rPr lang="tr-TR" sz="2000" dirty="0" err="1" smtClean="0">
                <a:latin typeface="Arial Rounded MT Bold" panose="020F0704030504030204" pitchFamily="34" charset="0"/>
              </a:rPr>
              <a:t>In</a:t>
            </a:r>
            <a:r>
              <a:rPr lang="tr-TR" sz="2000" dirty="0" smtClean="0">
                <a:latin typeface="Arial Rounded MT Bold" panose="020F0704030504030204" pitchFamily="34" charset="0"/>
              </a:rPr>
              <a:t> an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experiment</a:t>
            </a:r>
            <a:r>
              <a:rPr lang="tr-TR" sz="2000" dirty="0" smtClean="0">
                <a:latin typeface="Arial Rounded MT Bold" panose="020F0704030504030204" pitchFamily="34" charset="0"/>
              </a:rPr>
              <a:t> at Cambridge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University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Richards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distributed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his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students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copies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minus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such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information</a:t>
            </a:r>
            <a:r>
              <a:rPr lang="tr-TR" sz="2000" dirty="0" smtClean="0">
                <a:latin typeface="Arial Rounded MT Bold" panose="020F0704030504030204" pitchFamily="34" charset="0"/>
              </a:rPr>
              <a:t> as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authors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dates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spelling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punctuation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asked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record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their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responses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From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these</a:t>
            </a:r>
            <a:r>
              <a:rPr lang="tr-TR" sz="2000" dirty="0" smtClean="0">
                <a:latin typeface="Arial Rounded MT Bold" panose="020F0704030504030204" pitchFamily="34" charset="0"/>
              </a:rPr>
              <a:t> data he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identified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difficulties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poetry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presents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readers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including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matters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interpretation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poetic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techniques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specific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meanings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From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this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analysis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Richards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devised</a:t>
            </a:r>
            <a:r>
              <a:rPr lang="tr-TR" sz="2000" dirty="0" smtClean="0">
                <a:latin typeface="Arial Rounded MT Bold" panose="020F0704030504030204" pitchFamily="34" charset="0"/>
              </a:rPr>
              <a:t> an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intricate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system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arriving</a:t>
            </a:r>
            <a:r>
              <a:rPr lang="tr-TR" sz="2000" dirty="0" smtClean="0">
                <a:latin typeface="Arial Rounded MT Bold" panose="020F0704030504030204" pitchFamily="34" charset="0"/>
              </a:rPr>
              <a:t> at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meaning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This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close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scrutiny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b="1" dirty="0" err="1" smtClean="0">
                <a:latin typeface="Arial Rounded MT Bold" panose="020F0704030504030204" pitchFamily="34" charset="0"/>
              </a:rPr>
              <a:t>close</a:t>
            </a:r>
            <a:r>
              <a:rPr lang="tr-TR" sz="2000" b="1" dirty="0" smtClean="0">
                <a:latin typeface="Arial Rounded MT Bold" panose="020F0704030504030204" pitchFamily="34" charset="0"/>
              </a:rPr>
              <a:t> </a:t>
            </a:r>
            <a:r>
              <a:rPr lang="tr-TR" sz="2000" b="1" dirty="0" err="1" smtClean="0">
                <a:latin typeface="Arial Rounded MT Bold" panose="020F0704030504030204" pitchFamily="34" charset="0"/>
              </a:rPr>
              <a:t>reading</a:t>
            </a:r>
            <a:r>
              <a:rPr lang="tr-TR" sz="2000" b="1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smtClean="0">
                <a:latin typeface="Arial Rounded MT Bold" panose="020F0704030504030204" pitchFamily="34" charset="0"/>
              </a:rPr>
              <a:t>of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</a:t>
            </a:r>
            <a:r>
              <a:rPr lang="tr-TR" sz="2000" dirty="0" smtClean="0">
                <a:latin typeface="Arial Rounded MT Bold" panose="020F0704030504030204" pitchFamily="34" charset="0"/>
              </a:rPr>
              <a:t> has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become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synonymous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with</a:t>
            </a:r>
            <a:r>
              <a:rPr lang="tr-TR" sz="2000" dirty="0" smtClean="0">
                <a:latin typeface="Arial Rounded MT Bold" panose="020F0704030504030204" pitchFamily="34" charset="0"/>
              </a:rPr>
              <a:t> New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Criricism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18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30412" y="1181100"/>
            <a:ext cx="8915400" cy="43307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tr-TR" sz="2000" dirty="0" smtClean="0">
                <a:latin typeface="Arial Rounded MT Bold" panose="020F0704030504030204" pitchFamily="34" charset="0"/>
              </a:rPr>
              <a:t>New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assert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</a:t>
            </a:r>
            <a:r>
              <a:rPr lang="tr-TR" sz="2000" dirty="0" smtClean="0">
                <a:latin typeface="Arial Rounded MT Bold" panose="020F0704030504030204" pitchFamily="34" charset="0"/>
              </a:rPr>
              <a:t> has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ontological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status</a:t>
            </a:r>
            <a:r>
              <a:rPr lang="tr-TR" sz="2000" dirty="0" smtClean="0">
                <a:latin typeface="Arial Rounded MT Bold" panose="020F0704030504030204" pitchFamily="34" charset="0"/>
              </a:rPr>
              <a:t>;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is, it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possesses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own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being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exists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like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other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object</a:t>
            </a:r>
            <a:r>
              <a:rPr lang="tr-TR" sz="2000" dirty="0" smtClean="0">
                <a:latin typeface="Arial Rounded MT Bold" panose="020F07040305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</a:rPr>
              <a:t>For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them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believe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meaning</a:t>
            </a:r>
            <a:r>
              <a:rPr lang="tr-TR" sz="2000" dirty="0" smtClean="0">
                <a:latin typeface="Arial Rounded MT Bold" panose="020F0704030504030204" pitchFamily="34" charset="0"/>
              </a:rPr>
              <a:t>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nothing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more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than</a:t>
            </a:r>
            <a:r>
              <a:rPr lang="tr-TR" sz="2000" dirty="0" smtClean="0">
                <a:latin typeface="Arial Rounded MT Bold" panose="020F0704030504030204" pitchFamily="34" charset="0"/>
              </a:rPr>
              <a:t> an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expression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private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experiences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intentions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author</a:t>
            </a:r>
            <a:r>
              <a:rPr lang="tr-TR" sz="2000" dirty="0" smtClean="0">
                <a:latin typeface="Arial Rounded MT Bold" panose="020F0704030504030204" pitchFamily="34" charset="0"/>
              </a:rPr>
              <a:t>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commit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fundamental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error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interpretation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which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call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b="1" dirty="0" err="1" smtClean="0">
                <a:latin typeface="Arial Rounded MT Bold" panose="020F0704030504030204" pitchFamily="34" charset="0"/>
              </a:rPr>
              <a:t>Intentional</a:t>
            </a:r>
            <a:r>
              <a:rPr lang="tr-TR" sz="2000" b="1" dirty="0" smtClean="0">
                <a:latin typeface="Arial Rounded MT Bold" panose="020F0704030504030204" pitchFamily="34" charset="0"/>
              </a:rPr>
              <a:t> </a:t>
            </a:r>
            <a:r>
              <a:rPr lang="tr-TR" sz="2000" b="1" dirty="0" err="1" smtClean="0">
                <a:latin typeface="Arial Rounded MT Bold" panose="020F0704030504030204" pitchFamily="34" charset="0"/>
              </a:rPr>
              <a:t>Fallacy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</a:rPr>
              <a:t>Any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literary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work</a:t>
            </a:r>
            <a:r>
              <a:rPr lang="tr-TR" sz="2000" dirty="0" smtClean="0">
                <a:latin typeface="Arial Rounded MT Bold" panose="020F0704030504030204" pitchFamily="34" charset="0"/>
              </a:rPr>
              <a:t> is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public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can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only</a:t>
            </a:r>
            <a:r>
              <a:rPr lang="tr-TR" sz="2000" dirty="0" smtClean="0">
                <a:latin typeface="Arial Rounded MT Bold" panose="020F0704030504030204" pitchFamily="34" charset="0"/>
              </a:rPr>
              <a:t> be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understood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applying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standards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public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discourse</a:t>
            </a:r>
            <a:r>
              <a:rPr lang="tr-TR" sz="2000" dirty="0" smtClean="0">
                <a:latin typeface="Arial Rounded MT Bold" panose="020F0704030504030204" pitchFamily="34" charset="0"/>
              </a:rPr>
              <a:t>, not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simply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private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experience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concerns</a:t>
            </a:r>
            <a:r>
              <a:rPr lang="tr-TR" sz="2000" dirty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vocabulary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author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23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03411" y="304800"/>
            <a:ext cx="9128765" cy="61910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tr-TR" sz="18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poem</a:t>
            </a:r>
            <a:r>
              <a:rPr lang="tr-TR" sz="1800" dirty="0" smtClean="0">
                <a:latin typeface="Arial Rounded MT Bold" panose="020F0704030504030204" pitchFamily="34" charset="0"/>
              </a:rPr>
              <a:t> is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related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author</a:t>
            </a:r>
            <a:r>
              <a:rPr lang="tr-TR" sz="1800" dirty="0" smtClean="0">
                <a:latin typeface="Arial Rounded MT Bold" panose="020F0704030504030204" pitchFamily="34" charset="0"/>
              </a:rPr>
              <a:t> can not be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denied</a:t>
            </a:r>
            <a:r>
              <a:rPr lang="tr-TR" sz="1800" dirty="0" smtClean="0">
                <a:latin typeface="Arial Rounded MT Bold" panose="020F0704030504030204" pitchFamily="34" charset="0"/>
              </a:rPr>
              <a:t>. Eliot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explains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role of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author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with</a:t>
            </a:r>
            <a:r>
              <a:rPr lang="tr-TR" sz="1800" dirty="0" smtClean="0">
                <a:latin typeface="Arial Rounded MT Bold" panose="020F0704030504030204" pitchFamily="34" charset="0"/>
              </a:rPr>
              <a:t> an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analogy</a:t>
            </a:r>
            <a:r>
              <a:rPr lang="tr-TR" sz="1800" dirty="0" smtClean="0">
                <a:latin typeface="Arial Rounded MT Bold" panose="020F0704030504030204" pitchFamily="34" charset="0"/>
              </a:rPr>
              <a:t>. He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asserts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1800" dirty="0" smtClean="0">
                <a:latin typeface="Arial Rounded MT Bold" panose="020F0704030504030204" pitchFamily="34" charset="0"/>
              </a:rPr>
              <a:t>,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certain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chemical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reactions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occur</a:t>
            </a:r>
            <a:r>
              <a:rPr lang="tr-TR" sz="1800" dirty="0" smtClean="0">
                <a:latin typeface="Arial Rounded MT Bold" panose="020F0704030504030204" pitchFamily="34" charset="0"/>
              </a:rPr>
              <a:t> in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presence of a </a:t>
            </a:r>
            <a:r>
              <a:rPr lang="tr-TR" sz="1800" b="1" dirty="0" err="1" smtClean="0">
                <a:latin typeface="Arial Rounded MT Bold" panose="020F0704030504030204" pitchFamily="34" charset="0"/>
              </a:rPr>
              <a:t>catalyst</a:t>
            </a:r>
            <a:r>
              <a:rPr lang="tr-TR" sz="1800" dirty="0" smtClean="0">
                <a:latin typeface="Arial Rounded MT Bold" panose="020F0704030504030204" pitchFamily="34" charset="0"/>
              </a:rPr>
              <a:t>, an element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causes</a:t>
            </a:r>
            <a:r>
              <a:rPr lang="tr-TR" sz="1800" dirty="0" smtClean="0">
                <a:latin typeface="Arial Rounded MT Bold" panose="020F0704030504030204" pitchFamily="34" charset="0"/>
              </a:rPr>
              <a:t>, but is not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affected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by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reaction</a:t>
            </a:r>
            <a:r>
              <a:rPr lang="tr-TR" sz="1800" dirty="0" smtClean="0">
                <a:latin typeface="Arial Rounded MT Bold" panose="020F0704030504030204" pitchFamily="34" charset="0"/>
              </a:rPr>
              <a:t>. He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gives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example</a:t>
            </a:r>
            <a:r>
              <a:rPr lang="tr-TR" sz="1800" dirty="0" smtClean="0">
                <a:latin typeface="Arial Rounded MT Bold" panose="020F0704030504030204" pitchFamily="34" charset="0"/>
              </a:rPr>
              <a:t> of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hydogen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peroxide</a:t>
            </a:r>
            <a:r>
              <a:rPr lang="tr-TR" sz="1800" dirty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stops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1800" dirty="0" smtClean="0">
                <a:latin typeface="Arial Rounded MT Bold" panose="020F0704030504030204" pitchFamily="34" charset="0"/>
              </a:rPr>
              <a:t> be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hydrogen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peroxide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when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exposed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1800" dirty="0" smtClean="0">
                <a:latin typeface="Arial Rounded MT Bold" panose="020F0704030504030204" pitchFamily="34" charset="0"/>
              </a:rPr>
              <a:t> sun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rays</a:t>
            </a:r>
            <a:r>
              <a:rPr lang="tr-TR" sz="1800" dirty="0" smtClean="0">
                <a:latin typeface="Arial Rounded MT Bold" panose="020F0704030504030204" pitchFamily="34" charset="0"/>
              </a:rPr>
              <a:t>, as sun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rays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are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catalyst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turns</a:t>
            </a:r>
            <a:r>
              <a:rPr lang="tr-TR" sz="1800" dirty="0" smtClean="0">
                <a:latin typeface="Arial Rounded MT Bold" panose="020F0704030504030204" pitchFamily="34" charset="0"/>
              </a:rPr>
              <a:t> it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into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something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different</a:t>
            </a:r>
            <a:r>
              <a:rPr lang="tr-TR" sz="1800" dirty="0" smtClean="0">
                <a:latin typeface="Arial Rounded MT Bold" panose="020F070403050403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tr-TR" sz="1800" dirty="0" err="1" smtClean="0">
                <a:latin typeface="Arial Rounded MT Bold" panose="020F0704030504030204" pitchFamily="34" charset="0"/>
              </a:rPr>
              <a:t>So</a:t>
            </a:r>
            <a:r>
              <a:rPr lang="tr-TR" sz="1800" dirty="0" smtClean="0">
                <a:latin typeface="Arial Rounded MT Bold" panose="020F0704030504030204" pitchFamily="34" charset="0"/>
              </a:rPr>
              <a:t>,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poet’s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mind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serves</a:t>
            </a:r>
            <a:r>
              <a:rPr lang="tr-TR" sz="1800" dirty="0" smtClean="0">
                <a:latin typeface="Arial Rounded MT Bold" panose="020F0704030504030204" pitchFamily="34" charset="0"/>
              </a:rPr>
              <a:t> as a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catalyst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for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reaction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yields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poem</a:t>
            </a:r>
            <a:r>
              <a:rPr lang="tr-TR" sz="1800" dirty="0" smtClean="0">
                <a:latin typeface="Arial Rounded MT Bold" panose="020F0704030504030204" pitchFamily="34" charset="0"/>
              </a:rPr>
              <a:t>.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During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creative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process</a:t>
            </a:r>
            <a:r>
              <a:rPr lang="tr-TR" sz="1800" dirty="0" smtClean="0">
                <a:latin typeface="Arial Rounded MT Bold" panose="020F0704030504030204" pitchFamily="34" charset="0"/>
              </a:rPr>
              <a:t>,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poet’s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mind</a:t>
            </a:r>
            <a:r>
              <a:rPr lang="tr-TR" sz="1800" dirty="0" smtClean="0">
                <a:latin typeface="Arial Rounded MT Bold" panose="020F0704030504030204" pitchFamily="34" charset="0"/>
              </a:rPr>
              <a:t>,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serving</a:t>
            </a:r>
            <a:r>
              <a:rPr lang="tr-TR" sz="1800" dirty="0" smtClean="0">
                <a:latin typeface="Arial Rounded MT Bold" panose="020F0704030504030204" pitchFamily="34" charset="0"/>
              </a:rPr>
              <a:t> as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catalyst</a:t>
            </a:r>
            <a:r>
              <a:rPr lang="tr-TR" sz="1800" dirty="0" smtClean="0">
                <a:latin typeface="Arial Rounded MT Bold" panose="020F0704030504030204" pitchFamily="34" charset="0"/>
              </a:rPr>
              <a:t>,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brings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together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experiences</a:t>
            </a:r>
            <a:r>
              <a:rPr lang="tr-TR" sz="1800" dirty="0" smtClean="0">
                <a:latin typeface="Arial Rounded MT Bold" panose="020F0704030504030204" pitchFamily="34" charset="0"/>
              </a:rPr>
              <a:t> of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author’s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personality</a:t>
            </a:r>
            <a:r>
              <a:rPr lang="tr-TR" sz="1800" dirty="0" smtClean="0">
                <a:latin typeface="Arial Rounded MT Bold" panose="020F0704030504030204" pitchFamily="34" charset="0"/>
              </a:rPr>
              <a:t> (not his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personal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traits</a:t>
            </a:r>
            <a:r>
              <a:rPr lang="tr-TR" sz="1800" dirty="0" smtClean="0">
                <a:latin typeface="Arial Rounded MT Bold" panose="020F0704030504030204" pitchFamily="34" charset="0"/>
              </a:rPr>
              <a:t>, but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rather</a:t>
            </a:r>
            <a:r>
              <a:rPr lang="tr-TR" sz="1800" dirty="0" smtClean="0">
                <a:latin typeface="Arial Rounded MT Bold" panose="020F0704030504030204" pitchFamily="34" charset="0"/>
              </a:rPr>
              <a:t> his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personal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experiences</a:t>
            </a:r>
            <a:r>
              <a:rPr lang="tr-TR" sz="1800" dirty="0" smtClean="0">
                <a:latin typeface="Arial Rounded MT Bold" panose="020F0704030504030204" pitchFamily="34" charset="0"/>
              </a:rPr>
              <a:t>)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into</a:t>
            </a:r>
            <a:r>
              <a:rPr lang="tr-TR" sz="1800" dirty="0" smtClean="0">
                <a:latin typeface="Arial Rounded MT Bold" panose="020F0704030504030204" pitchFamily="34" charset="0"/>
              </a:rPr>
              <a:t> an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external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object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1800" dirty="0" smtClean="0">
                <a:latin typeface="Arial Rounded MT Bold" panose="020F0704030504030204" pitchFamily="34" charset="0"/>
              </a:rPr>
              <a:t> a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new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creation</a:t>
            </a:r>
            <a:r>
              <a:rPr lang="tr-TR" sz="1800" dirty="0" smtClean="0">
                <a:latin typeface="Arial Rounded MT Bold" panose="020F0704030504030204" pitchFamily="34" charset="0"/>
              </a:rPr>
              <a:t>: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poem</a:t>
            </a:r>
            <a:r>
              <a:rPr lang="tr-TR" sz="1800" dirty="0" smtClean="0">
                <a:latin typeface="Arial Rounded MT Bold" panose="020F0704030504030204" pitchFamily="34" charset="0"/>
              </a:rPr>
              <a:t>.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For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>
                <a:latin typeface="Arial Rounded MT Bold" panose="020F0704030504030204" pitchFamily="34" charset="0"/>
              </a:rPr>
              <a:t>E</a:t>
            </a:r>
            <a:r>
              <a:rPr lang="tr-TR" sz="1800" dirty="0" smtClean="0">
                <a:latin typeface="Arial Rounded MT Bold" panose="020F0704030504030204" pitchFamily="34" charset="0"/>
              </a:rPr>
              <a:t>liot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poet’s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experiences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are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similar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all</a:t>
            </a:r>
            <a:r>
              <a:rPr lang="tr-TR" sz="1800" dirty="0" smtClean="0">
                <a:latin typeface="Arial Rounded MT Bold" panose="020F0704030504030204" pitchFamily="34" charset="0"/>
              </a:rPr>
              <a:t> of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our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experiences</a:t>
            </a:r>
            <a:r>
              <a:rPr lang="tr-TR" sz="1800" dirty="0" smtClean="0">
                <a:latin typeface="Arial Rounded MT Bold" panose="020F0704030504030204" pitchFamily="34" charset="0"/>
              </a:rPr>
              <a:t>,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by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structuring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these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experiences</a:t>
            </a:r>
            <a:r>
              <a:rPr lang="tr-TR" sz="1800" dirty="0" smtClean="0">
                <a:latin typeface="Arial Rounded MT Bold" panose="020F0704030504030204" pitchFamily="34" charset="0"/>
              </a:rPr>
              <a:t>,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poem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allows</a:t>
            </a:r>
            <a:r>
              <a:rPr lang="tr-TR" sz="1800" dirty="0" smtClean="0">
                <a:latin typeface="Arial Rounded MT Bold" panose="020F0704030504030204" pitchFamily="34" charset="0"/>
              </a:rPr>
              <a:t> us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examine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them</a:t>
            </a:r>
            <a:r>
              <a:rPr lang="tr-TR" sz="1800" dirty="0" smtClean="0"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latin typeface="Arial Rounded MT Bold" panose="020F0704030504030204" pitchFamily="34" charset="0"/>
              </a:rPr>
              <a:t>objectively</a:t>
            </a:r>
            <a:r>
              <a:rPr lang="tr-TR" sz="1800" dirty="0" smtClean="0">
                <a:latin typeface="Arial Rounded MT Bold" panose="020F07040305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3813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>
                <a:latin typeface="Arial Rounded MT Bold" panose="020F0704030504030204" pitchFamily="34" charset="0"/>
              </a:rPr>
              <a:t>Affective</a:t>
            </a:r>
            <a:r>
              <a:rPr lang="tr-TR" sz="2400" dirty="0" smtClean="0">
                <a:latin typeface="Arial Rounded MT Bold" panose="020F0704030504030204" pitchFamily="34" charset="0"/>
              </a:rPr>
              <a:t> </a:t>
            </a:r>
            <a:r>
              <a:rPr lang="tr-TR" sz="2400" dirty="0" err="1" smtClean="0">
                <a:latin typeface="Arial Rounded MT Bold" panose="020F0704030504030204" pitchFamily="34" charset="0"/>
              </a:rPr>
              <a:t>Fallacy</a:t>
            </a:r>
            <a:endParaRPr lang="tr-TR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1988711" y="1724167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</a:rPr>
              <a:t>Placing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little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emphasis</a:t>
            </a:r>
            <a:r>
              <a:rPr lang="tr-TR" sz="2000" dirty="0" smtClean="0">
                <a:latin typeface="Arial Rounded MT Bold" panose="020F0704030504030204" pitchFamily="34" charset="0"/>
              </a:rPr>
              <a:t> on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author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social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context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historical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situation</a:t>
            </a:r>
            <a:r>
              <a:rPr lang="tr-TR" sz="2000" dirty="0" smtClean="0">
                <a:latin typeface="Arial Rounded MT Bold" panose="020F0704030504030204" pitchFamily="34" charset="0"/>
              </a:rPr>
              <a:t> as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sources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discovering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meaning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New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assert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reader’s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emotional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response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</a:t>
            </a:r>
            <a:r>
              <a:rPr lang="tr-TR" sz="2000" dirty="0" smtClean="0">
                <a:latin typeface="Arial Rounded MT Bold" panose="020F0704030504030204" pitchFamily="34" charset="0"/>
              </a:rPr>
              <a:t>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neither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important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nor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equivalent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interpretation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Such</a:t>
            </a:r>
            <a:r>
              <a:rPr lang="tr-TR" sz="2000" dirty="0" smtClean="0">
                <a:latin typeface="Arial Rounded MT Bold" panose="020F0704030504030204" pitchFamily="34" charset="0"/>
              </a:rPr>
              <a:t> an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error</a:t>
            </a:r>
            <a:r>
              <a:rPr lang="tr-TR" sz="2000" dirty="0" smtClean="0">
                <a:latin typeface="Arial Rounded MT Bold" panose="020F0704030504030204" pitchFamily="34" charset="0"/>
              </a:rPr>
              <a:t> in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judgement</a:t>
            </a:r>
            <a:r>
              <a:rPr lang="tr-TR" sz="2000" dirty="0" smtClean="0">
                <a:latin typeface="Arial Rounded MT Bold" panose="020F0704030504030204" pitchFamily="34" charset="0"/>
              </a:rPr>
              <a:t>,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called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b="1" dirty="0" err="1" smtClean="0">
                <a:latin typeface="Arial Rounded MT Bold" panose="020F0704030504030204" pitchFamily="34" charset="0"/>
              </a:rPr>
              <a:t>Affective</a:t>
            </a:r>
            <a:r>
              <a:rPr lang="tr-TR" sz="2000" b="1" dirty="0" smtClean="0">
                <a:latin typeface="Arial Rounded MT Bold" panose="020F0704030504030204" pitchFamily="34" charset="0"/>
              </a:rPr>
              <a:t> </a:t>
            </a:r>
            <a:r>
              <a:rPr lang="tr-TR" sz="2000" b="1" dirty="0" err="1" smtClean="0">
                <a:latin typeface="Arial Rounded MT Bold" panose="020F0704030504030204" pitchFamily="34" charset="0"/>
              </a:rPr>
              <a:t>Fallacy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885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>
                <a:latin typeface="Arial Rounded MT Bold" panose="020F0704030504030204" pitchFamily="34" charset="0"/>
              </a:rPr>
              <a:t>Where</a:t>
            </a:r>
            <a:r>
              <a:rPr lang="tr-TR" sz="2400" dirty="0" smtClean="0">
                <a:latin typeface="Arial Rounded MT Bold" panose="020F0704030504030204" pitchFamily="34" charset="0"/>
              </a:rPr>
              <a:t> can </a:t>
            </a:r>
            <a:r>
              <a:rPr lang="tr-TR" sz="2400" dirty="0" err="1" smtClean="0">
                <a:latin typeface="Arial Rounded MT Bold" panose="020F0704030504030204" pitchFamily="34" charset="0"/>
              </a:rPr>
              <a:t>we</a:t>
            </a:r>
            <a:r>
              <a:rPr lang="tr-TR" sz="2400" dirty="0" smtClean="0">
                <a:latin typeface="Arial Rounded MT Bold" panose="020F0704030504030204" pitchFamily="34" charset="0"/>
              </a:rPr>
              <a:t> </a:t>
            </a:r>
            <a:r>
              <a:rPr lang="tr-TR" sz="2400" dirty="0" err="1" smtClean="0">
                <a:latin typeface="Arial Rounded MT Bold" panose="020F0704030504030204" pitchFamily="34" charset="0"/>
              </a:rPr>
              <a:t>find</a:t>
            </a:r>
            <a:r>
              <a:rPr lang="tr-TR" sz="2400" dirty="0" smtClean="0">
                <a:latin typeface="Arial Rounded MT Bold" panose="020F0704030504030204" pitchFamily="34" charset="0"/>
              </a:rPr>
              <a:t> </a:t>
            </a:r>
            <a:r>
              <a:rPr lang="tr-TR" sz="24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400" dirty="0" smtClean="0">
                <a:latin typeface="Arial Rounded MT Bold" panose="020F0704030504030204" pitchFamily="34" charset="0"/>
              </a:rPr>
              <a:t> </a:t>
            </a:r>
            <a:r>
              <a:rPr lang="tr-TR" sz="2400" dirty="0" err="1" smtClean="0">
                <a:latin typeface="Arial Rounded MT Bold" panose="020F0704030504030204" pitchFamily="34" charset="0"/>
              </a:rPr>
              <a:t>poem’s</a:t>
            </a:r>
            <a:r>
              <a:rPr lang="tr-TR" sz="2400" dirty="0" smtClean="0">
                <a:latin typeface="Arial Rounded MT Bold" panose="020F0704030504030204" pitchFamily="34" charset="0"/>
              </a:rPr>
              <a:t> </a:t>
            </a:r>
            <a:r>
              <a:rPr lang="tr-TR" sz="2400" dirty="0" err="1" smtClean="0">
                <a:latin typeface="Arial Rounded MT Bold" panose="020F0704030504030204" pitchFamily="34" charset="0"/>
              </a:rPr>
              <a:t>meaning</a:t>
            </a:r>
            <a:r>
              <a:rPr lang="tr-TR" sz="2400" dirty="0" smtClean="0">
                <a:latin typeface="Arial Rounded MT Bold" panose="020F0704030504030204" pitchFamily="34" charset="0"/>
              </a:rPr>
              <a:t>?</a:t>
            </a:r>
            <a:endParaRPr lang="tr-TR" sz="2400" dirty="0">
              <a:latin typeface="Arial Rounded MT Bold" panose="020F070403050403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000" dirty="0" smtClean="0">
                <a:latin typeface="Arial Rounded MT Bold" panose="020F0704030504030204" pitchFamily="34" charset="0"/>
              </a:rPr>
              <a:t>As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itself</a:t>
            </a:r>
            <a:r>
              <a:rPr lang="tr-TR" sz="2000" dirty="0" smtClean="0">
                <a:latin typeface="Arial Rounded MT Bold" panose="020F0704030504030204" pitchFamily="34" charset="0"/>
              </a:rPr>
              <a:t> is an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artifact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an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objective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entity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meaning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must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reside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within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own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structure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New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assert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careful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scrutiny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reveals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structure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operates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according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complex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series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laws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closely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analyzing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this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structure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believe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have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devised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methodology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standard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excellence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we</a:t>
            </a:r>
            <a:r>
              <a:rPr lang="tr-TR" sz="2000" dirty="0" smtClean="0">
                <a:latin typeface="Arial Rounded MT Bold" panose="020F0704030504030204" pitchFamily="34" charset="0"/>
              </a:rPr>
              <a:t> can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apply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all</a:t>
            </a:r>
            <a:r>
              <a:rPr lang="tr-TR" sz="2000" dirty="0" smtClean="0">
                <a:latin typeface="Arial Rounded MT Bold" panose="020F0704030504030204" pitchFamily="34" charset="0"/>
              </a:rPr>
              <a:t> 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discover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their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correct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meaning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4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>
                <a:latin typeface="Arial Rounded MT Bold" panose="020F0704030504030204" pitchFamily="34" charset="0"/>
              </a:rPr>
              <a:t>What</a:t>
            </a:r>
            <a:r>
              <a:rPr lang="tr-TR" sz="2400" dirty="0" smtClean="0">
                <a:latin typeface="Arial Rounded MT Bold" panose="020F0704030504030204" pitchFamily="34" charset="0"/>
              </a:rPr>
              <a:t> is </a:t>
            </a:r>
            <a:r>
              <a:rPr lang="tr-TR" sz="24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400" dirty="0" smtClean="0">
                <a:latin typeface="Arial Rounded MT Bold" panose="020F0704030504030204" pitchFamily="34" charset="0"/>
              </a:rPr>
              <a:t> </a:t>
            </a:r>
            <a:r>
              <a:rPr lang="tr-TR" sz="2400" dirty="0" err="1" smtClean="0">
                <a:latin typeface="Arial Rounded MT Bold" panose="020F0704030504030204" pitchFamily="34" charset="0"/>
              </a:rPr>
              <a:t>chief</a:t>
            </a:r>
            <a:r>
              <a:rPr lang="tr-TR" sz="2400" dirty="0" smtClean="0">
                <a:latin typeface="Arial Rounded MT Bold" panose="020F0704030504030204" pitchFamily="34" charset="0"/>
              </a:rPr>
              <a:t> </a:t>
            </a:r>
            <a:r>
              <a:rPr lang="tr-TR" sz="2400" dirty="0" err="1" smtClean="0">
                <a:latin typeface="Arial Rounded MT Bold" panose="020F0704030504030204" pitchFamily="34" charset="0"/>
              </a:rPr>
              <a:t>concern</a:t>
            </a:r>
            <a:r>
              <a:rPr lang="tr-TR" sz="2400" dirty="0" smtClean="0">
                <a:latin typeface="Arial Rounded MT Bold" panose="020F0704030504030204" pitchFamily="34" charset="0"/>
              </a:rPr>
              <a:t> of </a:t>
            </a:r>
            <a:r>
              <a:rPr lang="tr-TR" sz="24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400" dirty="0" smtClean="0">
                <a:latin typeface="Arial Rounded MT Bold" panose="020F0704030504030204" pitchFamily="34" charset="0"/>
              </a:rPr>
              <a:t> </a:t>
            </a:r>
            <a:r>
              <a:rPr lang="tr-TR" sz="2400" dirty="0" err="1" smtClean="0">
                <a:latin typeface="Arial Rounded MT Bold" panose="020F0704030504030204" pitchFamily="34" charset="0"/>
              </a:rPr>
              <a:t>poem</a:t>
            </a:r>
            <a:r>
              <a:rPr lang="tr-TR" sz="2400" dirty="0" smtClean="0">
                <a:latin typeface="Arial Rounded MT Bold" panose="020F0704030504030204" pitchFamily="34" charset="0"/>
              </a:rPr>
              <a:t>?</a:t>
            </a:r>
            <a:endParaRPr lang="tr-TR" sz="2400" dirty="0">
              <a:latin typeface="Arial Rounded MT Bold" panose="020F070403050403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1136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chief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concern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</a:t>
            </a:r>
            <a:r>
              <a:rPr lang="tr-TR" sz="2000" dirty="0" smtClean="0">
                <a:latin typeface="Arial Rounded MT Bold" panose="020F0704030504030204" pitchFamily="34" charset="0"/>
              </a:rPr>
              <a:t>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coherence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interrelatedness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Borrowing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their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ideas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from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writings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Samuel</a:t>
            </a:r>
            <a:r>
              <a:rPr lang="tr-TR" sz="2000" dirty="0" smtClean="0">
                <a:latin typeface="Arial Rounded MT Bold" panose="020F0704030504030204" pitchFamily="34" charset="0"/>
              </a:rPr>
              <a:t> T.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Coleridge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New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posit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b="1" dirty="0" err="1" smtClean="0">
                <a:latin typeface="Arial Rounded MT Bold" panose="020F0704030504030204" pitchFamily="34" charset="0"/>
              </a:rPr>
              <a:t>organic</a:t>
            </a:r>
            <a:r>
              <a:rPr lang="tr-TR" sz="2000" b="1" dirty="0" smtClean="0">
                <a:latin typeface="Arial Rounded MT Bold" panose="020F0704030504030204" pitchFamily="34" charset="0"/>
              </a:rPr>
              <a:t> </a:t>
            </a:r>
            <a:r>
              <a:rPr lang="tr-TR" sz="2000" b="1" dirty="0" err="1" smtClean="0">
                <a:latin typeface="Arial Rounded MT Bold" panose="020F0704030504030204" pitchFamily="34" charset="0"/>
              </a:rPr>
              <a:t>unity</a:t>
            </a:r>
            <a:r>
              <a:rPr lang="tr-TR" sz="2000" b="1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smtClean="0">
                <a:latin typeface="Arial Rounded MT Bold" panose="020F0704030504030204" pitchFamily="34" charset="0"/>
              </a:rPr>
              <a:t>of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is,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all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parts</a:t>
            </a:r>
            <a:r>
              <a:rPr lang="tr-TR" sz="2000" dirty="0" smtClean="0">
                <a:latin typeface="Arial Rounded MT Bold" panose="020F0704030504030204" pitchFamily="34" charset="0"/>
              </a:rPr>
              <a:t> of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are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necessarily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interrelated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with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each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part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reflecting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helping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support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central</a:t>
            </a:r>
            <a:r>
              <a:rPr lang="tr-TR" sz="2000" dirty="0" smtClean="0">
                <a:latin typeface="Arial Rounded MT Bold" panose="020F0704030504030204" pitchFamily="34" charset="0"/>
              </a:rPr>
              <a:t> idea.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Such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organic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unity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allows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harmonization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conflicting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ideas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feelings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attitudes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results</a:t>
            </a:r>
            <a:r>
              <a:rPr lang="tr-TR" sz="2000" dirty="0" smtClean="0">
                <a:latin typeface="Arial Rounded MT Bold" panose="020F0704030504030204" pitchFamily="34" charset="0"/>
              </a:rPr>
              <a:t> in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oneness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Superior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poetry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declare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New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achieves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such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oneness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through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b="1" dirty="0" err="1" smtClean="0">
                <a:latin typeface="Arial Rounded MT Bold" panose="020F0704030504030204" pitchFamily="34" charset="0"/>
              </a:rPr>
              <a:t>paradox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b="1" dirty="0" err="1" smtClean="0">
                <a:latin typeface="Arial Rounded MT Bold" panose="020F0704030504030204" pitchFamily="34" charset="0"/>
              </a:rPr>
              <a:t>irony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b="1" dirty="0" err="1" smtClean="0">
                <a:latin typeface="Arial Rounded MT Bold" panose="020F0704030504030204" pitchFamily="34" charset="0"/>
              </a:rPr>
              <a:t>ambiguity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269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34120" y="1028132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</a:rPr>
              <a:t>Because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chief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characteristic</a:t>
            </a:r>
            <a:r>
              <a:rPr lang="tr-TR" sz="2000" dirty="0" smtClean="0">
                <a:latin typeface="Arial Rounded MT Bold" panose="020F0704030504030204" pitchFamily="34" charset="0"/>
              </a:rPr>
              <a:t>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oneness</a:t>
            </a:r>
            <a:r>
              <a:rPr lang="tr-TR" sz="2000" dirty="0" smtClean="0">
                <a:latin typeface="Arial Rounded MT Bold" panose="020F0704030504030204" pitchFamily="34" charset="0"/>
              </a:rPr>
              <a:t>, New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believe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poem’s</a:t>
            </a:r>
            <a:r>
              <a:rPr lang="tr-TR" sz="2000" dirty="0" smtClean="0">
                <a:latin typeface="Arial Rounded MT Bold" panose="020F0704030504030204" pitchFamily="34" charset="0"/>
              </a:rPr>
              <a:t> form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content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are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inseparable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Therefore</a:t>
            </a:r>
            <a:r>
              <a:rPr lang="tr-TR" sz="2000" dirty="0" smtClean="0">
                <a:latin typeface="Arial Rounded MT Bold" panose="020F0704030504030204" pitchFamily="34" charset="0"/>
              </a:rPr>
              <a:t>, it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inconceivable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New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belive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interpretation</a:t>
            </a:r>
            <a:r>
              <a:rPr lang="tr-TR" sz="2000" dirty="0" smtClean="0">
                <a:latin typeface="Arial Rounded MT Bold" panose="020F0704030504030204" pitchFamily="34" charset="0"/>
              </a:rPr>
              <a:t>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equal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mere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paraphrased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version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Labeling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such</a:t>
            </a:r>
            <a:r>
              <a:rPr lang="tr-TR" sz="2000" dirty="0" smtClean="0">
                <a:latin typeface="Arial Rounded MT Bold" panose="020F0704030504030204" pitchFamily="34" charset="0"/>
              </a:rPr>
              <a:t> an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erroneous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belief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b="1" dirty="0" err="1" smtClean="0">
                <a:latin typeface="Arial Rounded MT Bold" panose="020F0704030504030204" pitchFamily="34" charset="0"/>
              </a:rPr>
              <a:t>Heresy</a:t>
            </a:r>
            <a:r>
              <a:rPr lang="tr-TR" sz="2000" b="1" dirty="0" smtClean="0">
                <a:latin typeface="Arial Rounded MT Bold" panose="020F0704030504030204" pitchFamily="34" charset="0"/>
              </a:rPr>
              <a:t> of </a:t>
            </a:r>
            <a:r>
              <a:rPr lang="tr-TR" sz="2000" b="1" dirty="0" err="1" smtClean="0">
                <a:latin typeface="Arial Rounded MT Bold" panose="020F0704030504030204" pitchFamily="34" charset="0"/>
              </a:rPr>
              <a:t>Paraphrase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maintain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</a:t>
            </a:r>
            <a:r>
              <a:rPr lang="tr-TR" sz="2000" dirty="0" smtClean="0">
                <a:latin typeface="Arial Rounded MT Bold" panose="020F0704030504030204" pitchFamily="34" charset="0"/>
              </a:rPr>
              <a:t> is not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simply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statement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either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true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false</a:t>
            </a:r>
            <a:r>
              <a:rPr lang="tr-TR" sz="2000" dirty="0" smtClean="0">
                <a:latin typeface="Arial Rounded MT Bold" panose="020F0704030504030204" pitchFamily="34" charset="0"/>
              </a:rPr>
              <a:t>, but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bundle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harmonized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tensions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resolved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stresses</a:t>
            </a:r>
            <a:r>
              <a:rPr lang="tr-TR" sz="2000" dirty="0" smtClean="0">
                <a:latin typeface="Arial Rounded MT Bold" panose="020F0704030504030204" pitchFamily="34" charset="0"/>
              </a:rPr>
              <a:t>.</a:t>
            </a: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087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>
                <a:latin typeface="Arial Rounded MT Bold" panose="020F0704030504030204" pitchFamily="34" charset="0"/>
              </a:rPr>
              <a:t>Methodology</a:t>
            </a:r>
            <a:r>
              <a:rPr lang="tr-TR" sz="2400" dirty="0" smtClean="0">
                <a:latin typeface="Arial Rounded MT Bold" panose="020F0704030504030204" pitchFamily="34" charset="0"/>
              </a:rPr>
              <a:t> </a:t>
            </a:r>
            <a:endParaRPr lang="tr-TR" sz="2400" dirty="0">
              <a:latin typeface="Arial Rounded MT Bold" panose="020F070403050403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</a:rPr>
              <a:t>Unlike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scientific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discourse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with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precision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terminology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poetic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diction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often</a:t>
            </a:r>
            <a:r>
              <a:rPr lang="tr-TR" sz="2000" dirty="0" smtClean="0">
                <a:latin typeface="Arial Rounded MT Bold" panose="020F0704030504030204" pitchFamily="34" charset="0"/>
              </a:rPr>
              <a:t> has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multiple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meanings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can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immediately</a:t>
            </a:r>
            <a:r>
              <a:rPr lang="tr-TR" sz="2000" dirty="0" smtClean="0">
                <a:latin typeface="Arial Rounded MT Bold" panose="020F0704030504030204" pitchFamily="34" charset="0"/>
              </a:rPr>
              <a:t> set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up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series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tensions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within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example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many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words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have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both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b="1" dirty="0" err="1" smtClean="0">
                <a:latin typeface="Arial Rounded MT Bold" panose="020F0704030504030204" pitchFamily="34" charset="0"/>
              </a:rPr>
              <a:t>denotation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dictionary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meaning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b="1" dirty="0" err="1" smtClean="0">
                <a:latin typeface="Arial Rounded MT Bold" panose="020F0704030504030204" pitchFamily="34" charset="0"/>
              </a:rPr>
              <a:t>connotations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implied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meanings</a:t>
            </a:r>
            <a:r>
              <a:rPr lang="tr-TR" sz="2000" dirty="0" smtClean="0">
                <a:latin typeface="Arial Rounded MT Bold" panose="020F0704030504030204" pitchFamily="34" charset="0"/>
              </a:rPr>
              <a:t>. A </a:t>
            </a:r>
            <a:r>
              <a:rPr lang="tr-TR" sz="2000" dirty="0" err="1">
                <a:latin typeface="Arial Rounded MT Bold" panose="020F0704030504030204" pitchFamily="34" charset="0"/>
              </a:rPr>
              <a:t>w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ord’s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denotation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may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directly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conflict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with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connotative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meaning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determined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context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</a:t>
            </a:r>
            <a:r>
              <a:rPr lang="tr-TR" sz="2000" dirty="0" smtClean="0">
                <a:latin typeface="Arial Rounded MT Bold" panose="020F0704030504030204" pitchFamily="34" charset="0"/>
              </a:rPr>
              <a:t>.</a:t>
            </a: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27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75063" y="1105468"/>
            <a:ext cx="8915400" cy="37685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main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strongholds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were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Moscow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Linguistic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Circle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founded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in 1915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Petrograd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 «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Society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for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Study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Poetic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Language» (OPOYAZ)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formed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in 1916.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initial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statement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Formalist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position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is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found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in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symposium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, </a:t>
            </a:r>
            <a:r>
              <a:rPr lang="tr-TR" sz="2000" i="1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Poetics</a:t>
            </a:r>
            <a:r>
              <a:rPr lang="tr-TR" sz="2000" i="1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. </a:t>
            </a:r>
            <a:r>
              <a:rPr lang="tr-TR" sz="2000" i="1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Studies</a:t>
            </a:r>
            <a:r>
              <a:rPr lang="tr-TR" sz="2000" i="1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in </a:t>
            </a:r>
            <a:r>
              <a:rPr lang="tr-TR" sz="2000" i="1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the</a:t>
            </a:r>
            <a:r>
              <a:rPr lang="tr-TR" sz="2000" i="1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i="1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Theory</a:t>
            </a:r>
            <a:r>
              <a:rPr lang="tr-TR" sz="2000" i="1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of </a:t>
            </a:r>
            <a:r>
              <a:rPr lang="tr-TR" sz="2000" i="1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Poetic</a:t>
            </a:r>
            <a:r>
              <a:rPr lang="tr-TR" sz="2000" i="1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Language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(1919),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in </a:t>
            </a:r>
            <a:r>
              <a:rPr lang="tr-TR" sz="2000" i="1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Modern Russian </a:t>
            </a:r>
            <a:r>
              <a:rPr lang="tr-TR" sz="2000" i="1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Poetry</a:t>
            </a:r>
            <a:r>
              <a:rPr lang="tr-TR" sz="2000" i="1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(1921)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by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Roman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Jakobson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. </a:t>
            </a:r>
            <a:endParaRPr lang="tr-TR" sz="2000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73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88710" y="1478508"/>
            <a:ext cx="8915400" cy="37776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tr-TR" sz="2000" dirty="0" smtClean="0">
                <a:latin typeface="Arial Rounded MT Bold" panose="020F0704030504030204" pitchFamily="34" charset="0"/>
              </a:rPr>
              <a:t>New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call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this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tension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b="1" dirty="0" err="1" smtClean="0">
                <a:latin typeface="Arial Rounded MT Bold" panose="020F0704030504030204" pitchFamily="34" charset="0"/>
              </a:rPr>
              <a:t>ambiguity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language’s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capacity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sustain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multiple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meanings</a:t>
            </a:r>
            <a:r>
              <a:rPr lang="tr-TR" sz="2000" dirty="0" smtClean="0">
                <a:latin typeface="Arial Rounded MT Bold" panose="020F0704030504030204" pitchFamily="34" charset="0"/>
              </a:rPr>
              <a:t>. At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heart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literary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language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discourse</a:t>
            </a:r>
            <a:r>
              <a:rPr lang="tr-TR" sz="2000" dirty="0" smtClean="0">
                <a:latin typeface="Arial Rounded MT Bold" panose="020F0704030504030204" pitchFamily="34" charset="0"/>
              </a:rPr>
              <a:t>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ambiguity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However</a:t>
            </a:r>
            <a:r>
              <a:rPr lang="tr-TR" sz="2000" dirty="0" smtClean="0">
                <a:latin typeface="Arial Rounded MT Bold" panose="020F0704030504030204" pitchFamily="34" charset="0"/>
              </a:rPr>
              <a:t>, at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end</a:t>
            </a:r>
            <a:r>
              <a:rPr lang="tr-TR" sz="2000" dirty="0" smtClean="0">
                <a:latin typeface="Arial Rounded MT Bold" panose="020F0704030504030204" pitchFamily="34" charset="0"/>
              </a:rPr>
              <a:t> of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close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reading</a:t>
            </a:r>
            <a:r>
              <a:rPr lang="tr-TR" sz="2000" dirty="0" smtClean="0">
                <a:latin typeface="Arial Rounded MT Bold" panose="020F0704030504030204" pitchFamily="34" charset="0"/>
              </a:rPr>
              <a:t> of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all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such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ambiguities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must</a:t>
            </a:r>
            <a:r>
              <a:rPr lang="tr-TR" sz="2000" dirty="0" smtClean="0">
                <a:latin typeface="Arial Rounded MT Bold" panose="020F0704030504030204" pitchFamily="34" charset="0"/>
              </a:rPr>
              <a:t> be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resolved</a:t>
            </a:r>
            <a:r>
              <a:rPr lang="tr-TR" sz="2000" dirty="0" smtClean="0">
                <a:latin typeface="Arial Rounded MT Bold" panose="020F0704030504030204" pitchFamily="34" charset="0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tr-TR" sz="2000" b="1" dirty="0" err="1" smtClean="0">
                <a:latin typeface="Arial Rounded MT Bold" panose="020F0704030504030204" pitchFamily="34" charset="0"/>
              </a:rPr>
              <a:t>Paradox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b="1" dirty="0" err="1" smtClean="0">
                <a:latin typeface="Arial Rounded MT Bold" panose="020F0704030504030204" pitchFamily="34" charset="0"/>
              </a:rPr>
              <a:t>irony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are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two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other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chief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elements</a:t>
            </a:r>
            <a:r>
              <a:rPr lang="tr-TR" sz="2000" dirty="0" smtClean="0">
                <a:latin typeface="Arial Rounded MT Bold" panose="020F0704030504030204" pitchFamily="34" charset="0"/>
              </a:rPr>
              <a:t> in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</a:t>
            </a:r>
            <a:r>
              <a:rPr lang="tr-TR" sz="2000" dirty="0" smtClean="0">
                <a:latin typeface="Arial Rounded MT Bold" panose="020F0704030504030204" pitchFamily="34" charset="0"/>
              </a:rPr>
              <a:t>. A </a:t>
            </a:r>
            <a:r>
              <a:rPr lang="tr-TR" sz="2000" b="1" dirty="0" err="1" smtClean="0">
                <a:latin typeface="Arial Rounded MT Bold" panose="020F0704030504030204" pitchFamily="34" charset="0"/>
              </a:rPr>
              <a:t>paradox</a:t>
            </a:r>
            <a:r>
              <a:rPr lang="tr-TR" sz="2000" dirty="0" smtClean="0">
                <a:latin typeface="Arial Rounded MT Bold" panose="020F0704030504030204" pitchFamily="34" charset="0"/>
              </a:rPr>
              <a:t> is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seemingly</a:t>
            </a:r>
            <a:r>
              <a:rPr lang="tr-TR" sz="2000" dirty="0" smtClean="0">
                <a:latin typeface="Arial Rounded MT Bold" panose="020F0704030504030204" pitchFamily="34" charset="0"/>
              </a:rPr>
              <a:t> self-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contradictory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statement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must</a:t>
            </a:r>
            <a:r>
              <a:rPr lang="tr-TR" sz="2000" dirty="0" smtClean="0">
                <a:latin typeface="Arial Rounded MT Bold" panose="020F0704030504030204" pitchFamily="34" charset="0"/>
              </a:rPr>
              <a:t> be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resolved</a:t>
            </a:r>
            <a:r>
              <a:rPr lang="tr-TR" sz="2000" dirty="0" smtClean="0">
                <a:latin typeface="Arial Rounded MT Bold" panose="020F0704030504030204" pitchFamily="34" charset="0"/>
              </a:rPr>
              <a:t> on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higher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metaphysical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level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b="1" dirty="0" err="1" smtClean="0">
                <a:latin typeface="Arial Rounded MT Bold" panose="020F0704030504030204" pitchFamily="34" charset="0"/>
              </a:rPr>
              <a:t>Irony</a:t>
            </a:r>
            <a:r>
              <a:rPr lang="tr-TR" sz="2000" dirty="0" smtClean="0">
                <a:latin typeface="Arial Rounded MT Bold" panose="020F0704030504030204" pitchFamily="34" charset="0"/>
              </a:rPr>
              <a:t> is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figure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speech</a:t>
            </a:r>
            <a:r>
              <a:rPr lang="tr-TR" sz="2000" dirty="0" smtClean="0">
                <a:latin typeface="Arial Rounded MT Bold" panose="020F0704030504030204" pitchFamily="34" charset="0"/>
              </a:rPr>
              <a:t> in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which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words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express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meaning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often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direct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opposite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intended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meaning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1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14144" y="558140"/>
            <a:ext cx="9997440" cy="5690260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Paradox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‘</a:t>
            </a:r>
            <a:r>
              <a:rPr lang="tr-TR" dirty="0" err="1" smtClean="0"/>
              <a:t>War</a:t>
            </a:r>
            <a:r>
              <a:rPr lang="tr-TR" dirty="0" smtClean="0"/>
              <a:t> </a:t>
            </a:r>
            <a:r>
              <a:rPr lang="tr-TR" dirty="0"/>
              <a:t>is </a:t>
            </a:r>
            <a:r>
              <a:rPr lang="tr-TR" dirty="0" err="1" smtClean="0"/>
              <a:t>peace</a:t>
            </a:r>
            <a:r>
              <a:rPr lang="tr-TR" dirty="0" smtClean="0"/>
              <a:t>.’ (</a:t>
            </a:r>
            <a:r>
              <a:rPr lang="tr-TR" i="1" dirty="0" smtClean="0"/>
              <a:t>1984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George </a:t>
            </a:r>
            <a:r>
              <a:rPr lang="tr-TR" dirty="0" err="1" smtClean="0"/>
              <a:t>Orwell</a:t>
            </a:r>
            <a:r>
              <a:rPr lang="tr-TR" dirty="0" smtClean="0"/>
              <a:t>)</a:t>
            </a:r>
          </a:p>
          <a:p>
            <a:r>
              <a:rPr lang="tr-TR" dirty="0" smtClean="0"/>
              <a:t>‘</a:t>
            </a:r>
            <a:r>
              <a:rPr lang="en-US" dirty="0" smtClean="0"/>
              <a:t>I </a:t>
            </a:r>
            <a:r>
              <a:rPr lang="en-US" dirty="0"/>
              <a:t>must be cruel to be kind</a:t>
            </a:r>
            <a:r>
              <a:rPr lang="en-US" dirty="0" smtClean="0"/>
              <a:t>.</a:t>
            </a:r>
            <a:r>
              <a:rPr lang="tr-TR" dirty="0" smtClean="0"/>
              <a:t>’ (</a:t>
            </a:r>
            <a:r>
              <a:rPr lang="tr-TR" i="1" dirty="0" smtClean="0"/>
              <a:t>Hamlet </a:t>
            </a:r>
            <a:r>
              <a:rPr lang="tr-TR" dirty="0" err="1" smtClean="0"/>
              <a:t>by</a:t>
            </a:r>
            <a:r>
              <a:rPr lang="tr-TR" dirty="0" smtClean="0"/>
              <a:t> Shakespeare)</a:t>
            </a:r>
          </a:p>
          <a:p>
            <a:r>
              <a:rPr lang="tr-TR" dirty="0"/>
              <a:t>"</a:t>
            </a:r>
            <a:r>
              <a:rPr lang="tr-TR" dirty="0" err="1"/>
              <a:t>Death</a:t>
            </a:r>
            <a:r>
              <a:rPr lang="tr-TR" dirty="0"/>
              <a:t>, </a:t>
            </a:r>
            <a:r>
              <a:rPr lang="tr-TR" dirty="0" err="1"/>
              <a:t>thou</a:t>
            </a:r>
            <a:r>
              <a:rPr lang="tr-TR" dirty="0"/>
              <a:t> </a:t>
            </a:r>
            <a:r>
              <a:rPr lang="tr-TR" dirty="0" err="1"/>
              <a:t>shalt</a:t>
            </a:r>
            <a:r>
              <a:rPr lang="tr-TR" dirty="0"/>
              <a:t> </a:t>
            </a:r>
            <a:r>
              <a:rPr lang="tr-TR" dirty="0" err="1"/>
              <a:t>die</a:t>
            </a:r>
            <a:r>
              <a:rPr lang="tr-TR" dirty="0" smtClean="0"/>
              <a:t>,« (John </a:t>
            </a:r>
            <a:r>
              <a:rPr lang="tr-TR" dirty="0" err="1" smtClean="0"/>
              <a:t>Donne</a:t>
            </a:r>
            <a:r>
              <a:rPr lang="tr-TR" dirty="0" smtClean="0"/>
              <a:t>, </a:t>
            </a:r>
            <a:r>
              <a:rPr lang="tr-TR" i="1" dirty="0" err="1" smtClean="0"/>
              <a:t>Holy</a:t>
            </a:r>
            <a:r>
              <a:rPr lang="tr-TR" i="1" dirty="0"/>
              <a:t> </a:t>
            </a:r>
            <a:r>
              <a:rPr lang="tr-TR" i="1" dirty="0" err="1" smtClean="0"/>
              <a:t>Sonnet</a:t>
            </a:r>
            <a:r>
              <a:rPr lang="tr-TR" i="1" dirty="0" smtClean="0"/>
              <a:t> 11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 smtClean="0"/>
              <a:t>‘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child</a:t>
            </a:r>
            <a:r>
              <a:rPr lang="tr-TR" dirty="0" smtClean="0"/>
              <a:t> is </a:t>
            </a:r>
            <a:r>
              <a:rPr lang="tr-TR" dirty="0" err="1" smtClean="0"/>
              <a:t>father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man</a:t>
            </a:r>
            <a:r>
              <a:rPr lang="tr-TR" dirty="0" smtClean="0"/>
              <a:t>’ (</a:t>
            </a:r>
            <a:r>
              <a:rPr lang="tr-TR" i="1" dirty="0" smtClean="0"/>
              <a:t>My </a:t>
            </a:r>
            <a:r>
              <a:rPr lang="tr-TR" i="1" dirty="0" err="1" smtClean="0"/>
              <a:t>Heart</a:t>
            </a:r>
            <a:r>
              <a:rPr lang="tr-TR" i="1" dirty="0" smtClean="0"/>
              <a:t> </a:t>
            </a:r>
            <a:r>
              <a:rPr lang="tr-TR" i="1" dirty="0" err="1" smtClean="0"/>
              <a:t>Leaps</a:t>
            </a:r>
            <a:r>
              <a:rPr lang="tr-TR" i="1" dirty="0" smtClean="0"/>
              <a:t> </a:t>
            </a:r>
            <a:r>
              <a:rPr lang="tr-TR" i="1" dirty="0" err="1" smtClean="0"/>
              <a:t>Up</a:t>
            </a:r>
            <a:r>
              <a:rPr lang="tr-TR" i="1" dirty="0" smtClean="0"/>
              <a:t> </a:t>
            </a:r>
            <a:r>
              <a:rPr lang="tr-TR" i="1" dirty="0" err="1" smtClean="0"/>
              <a:t>When</a:t>
            </a:r>
            <a:r>
              <a:rPr lang="tr-TR" i="1" dirty="0" smtClean="0"/>
              <a:t> I </a:t>
            </a:r>
            <a:r>
              <a:rPr lang="tr-TR" i="1" dirty="0" err="1" smtClean="0"/>
              <a:t>Behold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William </a:t>
            </a:r>
            <a:r>
              <a:rPr lang="tr-TR" dirty="0" err="1" smtClean="0"/>
              <a:t>Wordsworth</a:t>
            </a:r>
            <a:r>
              <a:rPr lang="tr-TR" dirty="0" smtClean="0"/>
              <a:t>)</a:t>
            </a:r>
          </a:p>
          <a:p>
            <a:r>
              <a:rPr lang="tr-TR" dirty="0" err="1" smtClean="0">
                <a:solidFill>
                  <a:srgbClr val="FF0000"/>
                </a:solidFill>
              </a:rPr>
              <a:t>Irony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"Yet Brutus says he was ambitious; and Brutus is an honorable man</a:t>
            </a:r>
            <a:r>
              <a:rPr lang="en-US" dirty="0" smtClean="0"/>
              <a:t>".</a:t>
            </a:r>
            <a:r>
              <a:rPr lang="tr-TR" dirty="0" smtClean="0"/>
              <a:t> (</a:t>
            </a:r>
            <a:r>
              <a:rPr lang="tr-TR" i="1" dirty="0" smtClean="0"/>
              <a:t>Julius </a:t>
            </a:r>
            <a:r>
              <a:rPr lang="tr-TR" i="1" dirty="0" err="1" smtClean="0"/>
              <a:t>Caesar</a:t>
            </a:r>
            <a:r>
              <a:rPr lang="tr-TR" i="1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Shakespeare) </a:t>
            </a:r>
          </a:p>
          <a:p>
            <a:r>
              <a:rPr lang="en-US" dirty="0"/>
              <a:t>“A little more than kin, and less than kind</a:t>
            </a:r>
            <a:r>
              <a:rPr lang="en-US" dirty="0" smtClean="0"/>
              <a:t>.”</a:t>
            </a:r>
            <a:r>
              <a:rPr lang="tr-TR" dirty="0" smtClean="0"/>
              <a:t> (</a:t>
            </a:r>
            <a:r>
              <a:rPr lang="tr-TR" i="1" dirty="0" smtClean="0"/>
              <a:t>Hamlet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Shakespeare)</a:t>
            </a: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651639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142548" y="146439"/>
            <a:ext cx="8911687" cy="713371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Steps</a:t>
            </a:r>
            <a:r>
              <a:rPr lang="tr-TR" dirty="0" smtClean="0"/>
              <a:t> of </a:t>
            </a:r>
            <a:r>
              <a:rPr lang="tr-TR" dirty="0" err="1"/>
              <a:t>T</a:t>
            </a:r>
            <a:r>
              <a:rPr lang="tr-TR" dirty="0" err="1" smtClean="0"/>
              <a:t>extual</a:t>
            </a:r>
            <a:r>
              <a:rPr lang="tr-TR" dirty="0" smtClean="0"/>
              <a:t> </a:t>
            </a:r>
            <a:r>
              <a:rPr lang="tr-TR" dirty="0"/>
              <a:t>A</a:t>
            </a:r>
            <a:r>
              <a:rPr lang="tr-TR" dirty="0" smtClean="0"/>
              <a:t>nalysis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34119" y="736980"/>
            <a:ext cx="8915400" cy="4355377"/>
          </a:xfrm>
        </p:spPr>
        <p:txBody>
          <a:bodyPr>
            <a:noAutofit/>
          </a:bodyPr>
          <a:lstStyle/>
          <a:p>
            <a:r>
              <a:rPr lang="tr-TR" sz="2000" dirty="0" smtClean="0">
                <a:latin typeface="Arial Rounded MT Bold" panose="020F0704030504030204" pitchFamily="34" charset="0"/>
              </a:rPr>
              <a:t>Step 1: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Examine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</a:p>
          <a:p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diction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Consider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denotations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conotations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etymological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roots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all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words</a:t>
            </a:r>
            <a:r>
              <a:rPr lang="tr-TR" sz="2000" dirty="0" smtClean="0">
                <a:latin typeface="Arial Rounded MT Bold" panose="020F0704030504030204" pitchFamily="34" charset="0"/>
              </a:rPr>
              <a:t> in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</a:t>
            </a:r>
            <a:r>
              <a:rPr lang="tr-TR" sz="20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tr-TR" sz="2000" dirty="0" smtClean="0">
                <a:latin typeface="Arial Rounded MT Bold" panose="020F0704030504030204" pitchFamily="34" charset="0"/>
              </a:rPr>
              <a:t>Step 2: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Examine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all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allusions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found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within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tracing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their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roots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primary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source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if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possible</a:t>
            </a:r>
            <a:r>
              <a:rPr lang="tr-TR" sz="20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tr-TR" sz="2000" dirty="0" smtClean="0">
                <a:latin typeface="Arial Rounded MT Bold" panose="020F0704030504030204" pitchFamily="34" charset="0"/>
              </a:rPr>
              <a:t>Step 3: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Analyze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all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images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symbols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figures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speech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within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</a:p>
          <a:p>
            <a:r>
              <a:rPr lang="tr-TR" sz="2000" dirty="0" smtClean="0">
                <a:latin typeface="Arial Rounded MT Bold" panose="020F0704030504030204" pitchFamily="34" charset="0"/>
              </a:rPr>
              <a:t>Step 4: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Examine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various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structural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patterns</a:t>
            </a:r>
            <a:r>
              <a:rPr lang="tr-TR" sz="2000" dirty="0" smtClean="0">
                <a:latin typeface="Arial Rounded MT Bold" panose="020F0704030504030204" pitchFamily="34" charset="0"/>
              </a:rPr>
              <a:t> in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including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technical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aspects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prosody</a:t>
            </a:r>
            <a:r>
              <a:rPr lang="tr-TR" sz="2000" dirty="0" smtClean="0">
                <a:latin typeface="Arial Rounded MT Bold" panose="020F0704030504030204" pitchFamily="34" charset="0"/>
              </a:rPr>
              <a:t>. How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manipulates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metrical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devices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grammatical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constructions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tonal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patterns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words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phrases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sentences</a:t>
            </a:r>
            <a:r>
              <a:rPr lang="tr-TR" sz="20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tr-TR" sz="2000" dirty="0" smtClean="0">
                <a:latin typeface="Arial Rounded MT Bold" panose="020F0704030504030204" pitchFamily="34" charset="0"/>
              </a:rPr>
              <a:t>Step 5: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Consider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such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elements</a:t>
            </a:r>
            <a:r>
              <a:rPr lang="tr-TR" sz="2000" dirty="0" smtClean="0">
                <a:latin typeface="Arial Rounded MT Bold" panose="020F0704030504030204" pitchFamily="34" charset="0"/>
              </a:rPr>
              <a:t> as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tone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theme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point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view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foreshadowing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narration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parody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setting</a:t>
            </a:r>
            <a:r>
              <a:rPr lang="tr-TR" sz="2000" dirty="0" smtClean="0">
                <a:latin typeface="Arial Rounded MT Bold" panose="020F0704030504030204" pitchFamily="34" charset="0"/>
              </a:rPr>
              <a:t>…</a:t>
            </a:r>
          </a:p>
          <a:p>
            <a:r>
              <a:rPr lang="tr-TR" sz="2000" dirty="0" smtClean="0">
                <a:latin typeface="Arial Rounded MT Bold" panose="020F0704030504030204" pitchFamily="34" charset="0"/>
              </a:rPr>
              <a:t>Step 6: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Look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interrelationships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all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elements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noting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where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tensions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ambiguities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paradoxes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arise</a:t>
            </a:r>
            <a:r>
              <a:rPr lang="tr-TR" sz="20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tr-TR" sz="2000" dirty="0" smtClean="0">
                <a:latin typeface="Arial Rounded MT Bold" panose="020F0704030504030204" pitchFamily="34" charset="0"/>
              </a:rPr>
              <a:t>Step 7: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After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carefully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examining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all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above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state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chief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overarching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tension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explain</a:t>
            </a:r>
            <a:r>
              <a:rPr lang="tr-TR" sz="2000" dirty="0" smtClean="0">
                <a:latin typeface="Arial Rounded MT Bold" panose="020F0704030504030204" pitchFamily="34" charset="0"/>
              </a:rPr>
              <a:t> how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achieves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dominant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effect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resolving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this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tension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34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896889" y="173734"/>
            <a:ext cx="8911687" cy="467711"/>
          </a:xfrm>
        </p:spPr>
        <p:txBody>
          <a:bodyPr>
            <a:normAutofit/>
          </a:bodyPr>
          <a:lstStyle/>
          <a:p>
            <a:r>
              <a:rPr lang="tr-TR" sz="2400" dirty="0" err="1" smtClean="0">
                <a:latin typeface="Arial Rounded MT Bold" panose="020F0704030504030204" pitchFamily="34" charset="0"/>
              </a:rPr>
              <a:t>Criticism</a:t>
            </a:r>
            <a:r>
              <a:rPr lang="tr-TR" sz="2400" dirty="0" smtClean="0">
                <a:latin typeface="Arial Rounded MT Bold" panose="020F0704030504030204" pitchFamily="34" charset="0"/>
              </a:rPr>
              <a:t> of New </a:t>
            </a:r>
            <a:r>
              <a:rPr lang="tr-TR" sz="2400" dirty="0" err="1" smtClean="0">
                <a:latin typeface="Arial Rounded MT Bold" panose="020F0704030504030204" pitchFamily="34" charset="0"/>
              </a:rPr>
              <a:t>Criticism</a:t>
            </a:r>
            <a:endParaRPr lang="tr-TR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1606574" y="641445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</a:rPr>
              <a:t>Some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assert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different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perspectives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understanding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meaning</a:t>
            </a:r>
            <a:r>
              <a:rPr lang="tr-TR" sz="2000" dirty="0" smtClean="0">
                <a:latin typeface="Arial Rounded MT Bold" panose="020F0704030504030204" pitchFamily="34" charset="0"/>
              </a:rPr>
              <a:t> do,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indeed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exist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help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broaden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what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constitutes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literature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Examining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author’s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lives</a:t>
            </a:r>
            <a:r>
              <a:rPr lang="tr-TR" sz="2000" dirty="0" smtClean="0">
                <a:latin typeface="Arial Rounded MT Bold" panose="020F0704030504030204" pitchFamily="34" charset="0"/>
              </a:rPr>
              <a:t> can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illuminate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their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works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Psychology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sociology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history</a:t>
            </a:r>
            <a:r>
              <a:rPr lang="tr-TR" sz="2000" dirty="0" smtClean="0">
                <a:latin typeface="Arial Rounded MT Bold" panose="020F0704030504030204" pitchFamily="34" charset="0"/>
              </a:rPr>
              <a:t> do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impact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both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individual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writers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their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works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helping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fill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vacuum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created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examining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only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Without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such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analyses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argue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many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miss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out</a:t>
            </a:r>
            <a:r>
              <a:rPr lang="tr-TR" sz="2000" dirty="0" smtClean="0">
                <a:latin typeface="Arial Rounded MT Bold" panose="020F0704030504030204" pitchFamily="34" charset="0"/>
              </a:rPr>
              <a:t> on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some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meanings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purposes</a:t>
            </a:r>
            <a:r>
              <a:rPr lang="tr-TR" sz="2000" dirty="0" smtClean="0">
                <a:latin typeface="Arial Rounded MT Bold" panose="020F07040305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</a:rPr>
              <a:t>Other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argue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methodology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espoused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by</a:t>
            </a:r>
            <a:r>
              <a:rPr lang="tr-TR" sz="2000" dirty="0" smtClean="0">
                <a:latin typeface="Arial Rounded MT Bold" panose="020F0704030504030204" pitchFamily="34" charset="0"/>
              </a:rPr>
              <a:t> New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Criticism</a:t>
            </a:r>
            <a:r>
              <a:rPr lang="tr-TR" sz="2000" dirty="0" smtClean="0">
                <a:latin typeface="Arial Rounded MT Bold" panose="020F0704030504030204" pitchFamily="34" charset="0"/>
              </a:rPr>
              <a:t>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elitist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arrive</a:t>
            </a:r>
            <a:r>
              <a:rPr lang="tr-TR" sz="2000" dirty="0" smtClean="0">
                <a:latin typeface="Arial Rounded MT Bold" panose="020F0704030504030204" pitchFamily="34" charset="0"/>
              </a:rPr>
              <a:t> at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so-called</a:t>
            </a:r>
            <a:r>
              <a:rPr lang="tr-TR" sz="2000" dirty="0" smtClean="0">
                <a:latin typeface="Arial Rounded MT Bold" panose="020F0704030504030204" pitchFamily="34" charset="0"/>
              </a:rPr>
              <a:t> «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correct</a:t>
            </a:r>
            <a:r>
              <a:rPr lang="tr-TR" sz="2000" dirty="0" smtClean="0">
                <a:latin typeface="Arial Rounded MT Bold" panose="020F0704030504030204" pitchFamily="34" charset="0"/>
              </a:rPr>
              <a:t>»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interpretation</a:t>
            </a:r>
            <a:r>
              <a:rPr lang="tr-TR" sz="2000" dirty="0" smtClean="0">
                <a:latin typeface="Arial Rounded MT Bold" panose="020F0704030504030204" pitchFamily="34" charset="0"/>
              </a:rPr>
              <a:t> of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</a:t>
            </a:r>
            <a:r>
              <a:rPr lang="tr-TR" sz="2000" dirty="0" smtClean="0">
                <a:latin typeface="Arial Rounded MT Bold" panose="020F0704030504030204" pitchFamily="34" charset="0"/>
              </a:rPr>
              <a:t>,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reader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must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first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learn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vocabulary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correct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procedures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analysis</a:t>
            </a:r>
            <a:r>
              <a:rPr lang="tr-TR" sz="2000" dirty="0" smtClean="0">
                <a:latin typeface="Arial Rounded MT Bold" panose="020F0704030504030204" pitchFamily="34" charset="0"/>
              </a:rPr>
              <a:t>. Do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no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feelings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ideas</a:t>
            </a:r>
            <a:r>
              <a:rPr lang="tr-TR" sz="2000" dirty="0" smtClean="0">
                <a:latin typeface="Arial Rounded MT Bold" panose="020F0704030504030204" pitchFamily="34" charset="0"/>
              </a:rPr>
              <a:t> of an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actual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reader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who</a:t>
            </a:r>
            <a:r>
              <a:rPr lang="tr-TR" sz="2000" dirty="0" smtClean="0">
                <a:latin typeface="Arial Rounded MT Bold" panose="020F0704030504030204" pitchFamily="34" charset="0"/>
              </a:rPr>
              <a:t> has not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mastered</a:t>
            </a:r>
            <a:r>
              <a:rPr lang="tr-TR" sz="2000" dirty="0" smtClean="0">
                <a:latin typeface="Arial Rounded MT Bold" panose="020F0704030504030204" pitchFamily="34" charset="0"/>
              </a:rPr>
              <a:t> New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Criticism’s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theory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matter</a:t>
            </a:r>
            <a:r>
              <a:rPr lang="tr-TR" sz="2000" dirty="0" smtClean="0">
                <a:latin typeface="Arial Rounded MT Bold" panose="020F0704030504030204" pitchFamily="34" charset="0"/>
              </a:rPr>
              <a:t> at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all</a:t>
            </a:r>
            <a:r>
              <a:rPr lang="tr-TR" sz="2000" dirty="0" smtClean="0">
                <a:latin typeface="Arial Rounded MT Bold" panose="020F0704030504030204" pitchFamily="34" charset="0"/>
              </a:rPr>
              <a:t>?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Does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interpretation</a:t>
            </a:r>
            <a:r>
              <a:rPr lang="tr-TR" sz="2000" dirty="0" smtClean="0">
                <a:latin typeface="Arial Rounded MT Bold" panose="020F0704030504030204" pitchFamily="34" charset="0"/>
              </a:rPr>
              <a:t> of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always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have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be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objective</a:t>
            </a:r>
            <a:r>
              <a:rPr lang="tr-TR" sz="2000" dirty="0" smtClean="0">
                <a:latin typeface="Arial Rounded MT Bold" panose="020F0704030504030204" pitchFamily="34" charset="0"/>
              </a:rPr>
              <a:t>?  </a:t>
            </a: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9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61415" y="987188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obvious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danger</a:t>
            </a:r>
            <a:r>
              <a:rPr lang="tr-TR" sz="2000" dirty="0" smtClean="0">
                <a:latin typeface="Arial Rounded MT Bold" panose="020F0704030504030204" pitchFamily="34" charset="0"/>
              </a:rPr>
              <a:t> in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effort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new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criticism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set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up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criteria</a:t>
            </a:r>
            <a:r>
              <a:rPr lang="tr-TR" sz="2000" dirty="0" smtClean="0">
                <a:latin typeface="Arial Rounded MT Bold" panose="020F0704030504030204" pitchFamily="34" charset="0"/>
              </a:rPr>
              <a:t>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such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criteria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could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become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frozen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rigid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Criticism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demands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acuteness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imagination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sensibility</a:t>
            </a:r>
            <a:r>
              <a:rPr lang="tr-TR" sz="2000" dirty="0" smtClean="0">
                <a:latin typeface="Arial Rounded MT Bold" panose="020F0704030504030204" pitchFamily="34" charset="0"/>
              </a:rPr>
              <a:t>.</a:t>
            </a: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97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02609" y="1219200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driving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force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behind</a:t>
            </a:r>
            <a:r>
              <a:rPr lang="tr-TR" sz="2000" dirty="0" smtClean="0">
                <a:latin typeface="Arial Rounded MT Bold" panose="020F0704030504030204" pitchFamily="34" charset="0"/>
              </a:rPr>
              <a:t> Formalist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theorizing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was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desire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bring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an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methodological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confusion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which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prevailed</a:t>
            </a:r>
            <a:r>
              <a:rPr lang="tr-TR" sz="2000" dirty="0" smtClean="0">
                <a:latin typeface="Arial Rounded MT Bold" panose="020F0704030504030204" pitchFamily="34" charset="0"/>
              </a:rPr>
              <a:t> in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traditional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literary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studies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establish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literary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scholorship</a:t>
            </a:r>
            <a:r>
              <a:rPr lang="tr-TR" sz="2000" dirty="0" smtClean="0">
                <a:latin typeface="Arial Rounded MT Bold" panose="020F0704030504030204" pitchFamily="34" charset="0"/>
              </a:rPr>
              <a:t> as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distinct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integrated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field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intellectual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endeavor</a:t>
            </a:r>
            <a:r>
              <a:rPr lang="tr-TR" sz="2000" dirty="0" smtClean="0">
                <a:latin typeface="Arial Rounded MT Bold" panose="020F0704030504030204" pitchFamily="34" charset="0"/>
              </a:rPr>
              <a:t>. 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</a:t>
            </a:r>
            <a:r>
              <a:rPr lang="tr-TR" sz="2000" dirty="0" smtClean="0">
                <a:latin typeface="Arial Rounded MT Bold" panose="020F0704030504030204" pitchFamily="34" charset="0"/>
              </a:rPr>
              <a:t>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high</a:t>
            </a:r>
            <a:r>
              <a:rPr lang="tr-TR" sz="2000" dirty="0" smtClean="0">
                <a:latin typeface="Arial Rounded MT Bold" panose="020F0704030504030204" pitchFamily="34" charset="0"/>
              </a:rPr>
              <a:t> time,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argued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Formalists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study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literature</a:t>
            </a:r>
            <a:r>
              <a:rPr lang="tr-TR" sz="2000" dirty="0" smtClean="0">
                <a:latin typeface="Arial Rounded MT Bold" panose="020F0704030504030204" pitchFamily="34" charset="0"/>
              </a:rPr>
              <a:t> limit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area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define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subject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inquiry</a:t>
            </a:r>
            <a:r>
              <a:rPr lang="tr-TR" dirty="0" smtClean="0"/>
              <a:t>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2944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138835" y="1014484"/>
            <a:ext cx="8915400" cy="377762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«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subject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literary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scholarship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is not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literature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in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totality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but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literariness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i.e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.,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which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makes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of a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given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work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work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literature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.»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2000" dirty="0">
                <a:latin typeface="Arial Rounded MT Bold" panose="020F0704030504030204" pitchFamily="34" charset="0"/>
                <a:cs typeface="Aharoni" panose="02010803020104030203" pitchFamily="2" charset="-79"/>
              </a:rPr>
              <a:t>	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											Roman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Jakobson</a:t>
            </a:r>
            <a:endParaRPr lang="tr-TR" sz="2000" dirty="0" smtClean="0">
              <a:latin typeface="Arial Rounded MT Bold" panose="020F0704030504030204" pitchFamily="34" charset="0"/>
              <a:cs typeface="Aharoni" panose="02010803020104030203" pitchFamily="2" charset="-79"/>
            </a:endParaRPr>
          </a:p>
          <a:p>
            <a:pPr marL="0" indent="0">
              <a:lnSpc>
                <a:spcPct val="150000"/>
              </a:lnSpc>
              <a:buNone/>
            </a:pPr>
            <a:endParaRPr lang="tr-TR" sz="2000" dirty="0" smtClean="0">
              <a:latin typeface="Arial Rounded MT Bold" panose="020F0704030504030204" pitchFamily="34" charset="0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tr-TR" sz="2000" dirty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«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literary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scholar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ought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be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concerned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solely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with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inquiry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into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distinguishing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features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literary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materials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.»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2000" dirty="0">
                <a:latin typeface="Arial Rounded MT Bold" panose="020F0704030504030204" pitchFamily="34" charset="0"/>
                <a:cs typeface="Aharoni" panose="02010803020104030203" pitchFamily="2" charset="-79"/>
              </a:rPr>
              <a:t>	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										      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Boris</a:t>
            </a:r>
            <a:r>
              <a:rPr lang="tr-TR" sz="20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Eichenbaum</a:t>
            </a:r>
            <a:endParaRPr lang="tr-TR" sz="2000" dirty="0" smtClean="0">
              <a:latin typeface="Arial Rounded MT Bold" panose="020F0704030504030204" pitchFamily="34" charset="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5254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152483" y="905301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tr-TR" sz="2000" dirty="0" smtClean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</a:rPr>
              <a:t>Literariness</a:t>
            </a:r>
            <a:r>
              <a:rPr lang="tr-TR" sz="2000" dirty="0" smtClean="0">
                <a:latin typeface="Arial Rounded MT Bold" panose="020F0704030504030204" pitchFamily="34" charset="0"/>
              </a:rPr>
              <a:t> :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language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used</a:t>
            </a:r>
            <a:r>
              <a:rPr lang="tr-TR" sz="2000" dirty="0" smtClean="0">
                <a:latin typeface="Arial Rounded MT Bold" panose="020F0704030504030204" pitchFamily="34" charset="0"/>
              </a:rPr>
              <a:t> in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</a:t>
            </a:r>
            <a:r>
              <a:rPr lang="tr-TR" sz="2000" dirty="0" smtClean="0">
                <a:latin typeface="Arial Rounded MT Bold" panose="020F07040305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</a:rPr>
              <a:t>According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Formalists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literary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language</a:t>
            </a:r>
            <a:r>
              <a:rPr lang="tr-TR" sz="2000" dirty="0" smtClean="0">
                <a:latin typeface="Arial Rounded MT Bold" panose="020F0704030504030204" pitchFamily="34" charset="0"/>
              </a:rPr>
              <a:t>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different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from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everyday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language</a:t>
            </a:r>
            <a:r>
              <a:rPr lang="tr-TR" sz="2000" dirty="0" smtClean="0">
                <a:latin typeface="Arial Rounded MT Bold" panose="020F0704030504030204" pitchFamily="34" charset="0"/>
              </a:rPr>
              <a:t>.</a:t>
            </a: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78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98144" y="1014483"/>
            <a:ext cx="8915400" cy="37776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tr-TR" sz="2000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locus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peculiarly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literary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was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be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sought</a:t>
            </a:r>
            <a:r>
              <a:rPr lang="tr-TR" sz="2000" dirty="0" smtClean="0">
                <a:latin typeface="Arial Rounded MT Bold" panose="020F0704030504030204" pitchFamily="34" charset="0"/>
              </a:rPr>
              <a:t> not in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author’s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reader’s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pysche</a:t>
            </a:r>
            <a:r>
              <a:rPr lang="tr-TR" sz="2000" dirty="0" smtClean="0">
                <a:latin typeface="Arial Rounded MT Bold" panose="020F0704030504030204" pitchFamily="34" charset="0"/>
              </a:rPr>
              <a:t>, but in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work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itself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difference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between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literature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non-literature</a:t>
            </a:r>
            <a:r>
              <a:rPr lang="tr-TR" sz="2000" dirty="0" smtClean="0">
                <a:latin typeface="Arial Rounded MT Bold" panose="020F0704030504030204" pitchFamily="34" charset="0"/>
              </a:rPr>
              <a:t> had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be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sought</a:t>
            </a:r>
            <a:r>
              <a:rPr lang="tr-TR" sz="2000" dirty="0" smtClean="0">
                <a:latin typeface="Arial Rounded MT Bold" panose="020F0704030504030204" pitchFamily="34" charset="0"/>
              </a:rPr>
              <a:t> in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mode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presentation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952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000" dirty="0" smtClean="0">
                <a:latin typeface="Arial Rounded MT Bold" panose="020F0704030504030204" pitchFamily="34" charset="0"/>
              </a:rPr>
              <a:t>Russian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Formalists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rejected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many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nineteenth</a:t>
            </a:r>
            <a:r>
              <a:rPr lang="tr-TR" sz="2000" dirty="0" smtClean="0">
                <a:latin typeface="Arial Rounded MT Bold" panose="020F0704030504030204" pitchFamily="34" charset="0"/>
              </a:rPr>
              <a:t>-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century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assumptions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textual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analysis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especially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belief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that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work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literature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was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expression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author’s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world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view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their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dismissal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psychological</a:t>
            </a:r>
            <a:r>
              <a:rPr lang="tr-TR" sz="2000" dirty="0" smtClean="0">
                <a:latin typeface="Arial Rounded MT Bold" panose="020F0704030504030204" pitchFamily="34" charset="0"/>
              </a:rPr>
              <a:t> 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biographical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criticism</a:t>
            </a:r>
            <a:r>
              <a:rPr lang="tr-TR" sz="2000" dirty="0" smtClean="0">
                <a:latin typeface="Arial Rounded MT Bold" panose="020F0704030504030204" pitchFamily="34" charset="0"/>
              </a:rPr>
              <a:t> as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being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irrelevant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interpretation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These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scholars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declared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autonomy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literature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poetic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language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advocating</a:t>
            </a:r>
            <a:r>
              <a:rPr lang="tr-TR" sz="2000" dirty="0" smtClean="0">
                <a:latin typeface="Arial Rounded MT Bold" panose="020F0704030504030204" pitchFamily="34" charset="0"/>
              </a:rPr>
              <a:t>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scientific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approach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literary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interpretation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827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study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literature</a:t>
            </a:r>
            <a:r>
              <a:rPr lang="tr-TR" sz="2000" dirty="0" smtClean="0">
                <a:latin typeface="Arial Rounded MT Bold" panose="020F0704030504030204" pitchFamily="34" charset="0"/>
              </a:rPr>
              <a:t> is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to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study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poetics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which</a:t>
            </a:r>
            <a:r>
              <a:rPr lang="tr-TR" sz="2000" dirty="0" smtClean="0">
                <a:latin typeface="Arial Rounded MT Bold" panose="020F0704030504030204" pitchFamily="34" charset="0"/>
              </a:rPr>
              <a:t> is an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analysis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work’s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constituent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parts</a:t>
            </a:r>
            <a:r>
              <a:rPr lang="tr-TR" sz="2000" dirty="0" smtClean="0">
                <a:latin typeface="Arial Rounded MT Bold" panose="020F0704030504030204" pitchFamily="34" charset="0"/>
              </a:rPr>
              <a:t> –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linguistic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structural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features</a:t>
            </a:r>
            <a:r>
              <a:rPr lang="tr-TR" sz="2000" dirty="0" smtClean="0">
                <a:latin typeface="Arial Rounded MT Bold" panose="020F0704030504030204" pitchFamily="34" charset="0"/>
              </a:rPr>
              <a:t> –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form. Form,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asserted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included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internal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mechanics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work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itself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especially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poetic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language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These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internal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mechanics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or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what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Formalists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called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devices</a:t>
            </a:r>
            <a:r>
              <a:rPr lang="tr-TR" sz="2000" dirty="0" smtClean="0">
                <a:latin typeface="Arial Rounded MT Bold" panose="020F0704030504030204" pitchFamily="34" charset="0"/>
              </a:rPr>
              <a:t>,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comprise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the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artfulness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and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literariness</a:t>
            </a:r>
            <a:r>
              <a:rPr lang="tr-TR" sz="2000" dirty="0" smtClean="0">
                <a:latin typeface="Arial Rounded MT Bold" panose="020F0704030504030204" pitchFamily="34" charset="0"/>
              </a:rPr>
              <a:t> of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any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given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text</a:t>
            </a:r>
            <a:r>
              <a:rPr lang="tr-TR" sz="2000" dirty="0" smtClean="0">
                <a:latin typeface="Arial Rounded MT Bold" panose="020F0704030504030204" pitchFamily="34" charset="0"/>
              </a:rPr>
              <a:t>, not a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work’s</a:t>
            </a:r>
            <a:r>
              <a:rPr lang="tr-TR" sz="2000" dirty="0" smtClean="0">
                <a:latin typeface="Arial Rounded MT Bold" panose="020F0704030504030204" pitchFamily="34" charset="0"/>
              </a:rPr>
              <a:t> </a:t>
            </a:r>
            <a:r>
              <a:rPr lang="tr-TR" sz="2000" dirty="0" err="1" smtClean="0">
                <a:latin typeface="Arial Rounded MT Bold" panose="020F0704030504030204" pitchFamily="34" charset="0"/>
              </a:rPr>
              <a:t>content</a:t>
            </a:r>
            <a:r>
              <a:rPr lang="tr-TR" sz="2000" dirty="0" smtClean="0">
                <a:latin typeface="Arial Rounded MT Bold" panose="020F0704030504030204" pitchFamily="34" charset="0"/>
              </a:rPr>
              <a:t>. </a:t>
            </a:r>
            <a:endParaRPr lang="tr-T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828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1118</TotalTime>
  <Words>2565</Words>
  <Application>Microsoft Office PowerPoint</Application>
  <PresentationFormat>Özel</PresentationFormat>
  <Paragraphs>88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35" baseType="lpstr">
      <vt:lpstr>Gündönümü</vt:lpstr>
      <vt:lpstr>   RUSSIAN FORMALISM  AND   NEW CRITICISM</vt:lpstr>
      <vt:lpstr>RUSSIAN FORMALISM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NEW CRITICISM</vt:lpstr>
      <vt:lpstr>Slayt 18</vt:lpstr>
      <vt:lpstr>Slayt 19</vt:lpstr>
      <vt:lpstr>Slayt 20</vt:lpstr>
      <vt:lpstr>Objective Correlative</vt:lpstr>
      <vt:lpstr>Close Reading</vt:lpstr>
      <vt:lpstr>Slayt 23</vt:lpstr>
      <vt:lpstr>Slayt 24</vt:lpstr>
      <vt:lpstr>Affective Fallacy</vt:lpstr>
      <vt:lpstr>Where can we find the poem’s meaning?</vt:lpstr>
      <vt:lpstr>What is the chief concern of the poem?</vt:lpstr>
      <vt:lpstr>Slayt 28</vt:lpstr>
      <vt:lpstr>Methodology </vt:lpstr>
      <vt:lpstr>Slayt 30</vt:lpstr>
      <vt:lpstr>Slayt 31</vt:lpstr>
      <vt:lpstr>Steps of Textual Analysis</vt:lpstr>
      <vt:lpstr>Criticism of New Criticism</vt:lpstr>
      <vt:lpstr>Slayt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RUSSIAN FORMALISM  AND   NEW CRITICISM</dc:title>
  <dc:creator>Demet Karabulut</dc:creator>
  <cp:lastModifiedBy>Toshiba</cp:lastModifiedBy>
  <cp:revision>64</cp:revision>
  <dcterms:created xsi:type="dcterms:W3CDTF">2015-03-14T12:36:02Z</dcterms:created>
  <dcterms:modified xsi:type="dcterms:W3CDTF">2018-03-05T18:28:32Z</dcterms:modified>
</cp:coreProperties>
</file>