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QkFuE+sKgxnjZPiIXSaZCqbPD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SansPr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6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7cc27e2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7cc27e2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fe20ece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fe20ec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2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29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29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9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9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9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9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29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29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9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29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9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9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9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9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9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29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9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9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29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9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9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29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9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29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9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9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9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9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9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9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9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9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9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9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9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9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9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29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9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9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9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9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9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9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9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9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9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29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9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9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9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9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9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29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9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29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38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3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9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3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40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4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40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4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4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4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4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4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42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4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4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43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43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43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43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43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43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43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43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4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4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4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5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4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3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3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3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3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2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2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2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2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2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2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2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2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2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2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2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2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2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2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2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2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2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2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2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CREDIT RATING PREDICTION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/>
              <a:t>CONSTANTINE CONSTANTINIDIS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SOLVING DATA QUALITY PROBLEM</a:t>
            </a:r>
            <a:endParaRPr/>
          </a:p>
        </p:txBody>
      </p:sp>
      <p:sp>
        <p:nvSpPr>
          <p:cNvPr id="296" name="Google Shape;296;p10"/>
          <p:cNvSpPr txBox="1"/>
          <p:nvPr/>
        </p:nvSpPr>
        <p:spPr>
          <a:xfrm>
            <a:off x="904545" y="896759"/>
            <a:ext cx="99059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 startAt="4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credit rating distribution for the 1,848 observations have very few AAA/AAs and B/Cs compared to As, BBBs and BBs which may introduce bias to our learning algorithm.  Need to reduce the classes to 2, 3, or 4 so each class has equal number of training data</a:t>
            </a:r>
            <a:endParaRPr/>
          </a:p>
        </p:txBody>
      </p:sp>
      <p:pic>
        <p:nvPicPr>
          <p:cNvPr descr="Chart, bar chart&#10;&#10;Description automatically generated" id="297" name="Google Shape;29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370" y="1867092"/>
            <a:ext cx="9906000" cy="20762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98" name="Google Shape;2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370" y="3990353"/>
            <a:ext cx="5047115" cy="255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299" name="Google Shape;2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2636" y="3990353"/>
            <a:ext cx="4801734" cy="255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SOLVING DATA QUALITY PROBLEM</a:t>
            </a:r>
            <a:endParaRPr/>
          </a:p>
        </p:txBody>
      </p:sp>
      <p:sp>
        <p:nvSpPr>
          <p:cNvPr id="305" name="Google Shape;305;p11"/>
          <p:cNvSpPr txBox="1"/>
          <p:nvPr/>
        </p:nvSpPr>
        <p:spPr>
          <a:xfrm>
            <a:off x="904545" y="896759"/>
            <a:ext cx="99059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 startAt="5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market makes a large distinction between Investment Grade (AAA-BBB) and Speculative (BB-D).  So this would be a natural place to start and if we can find more data then try to increase # classes</a:t>
            </a:r>
            <a:endParaRPr/>
          </a:p>
        </p:txBody>
      </p:sp>
      <p:pic>
        <p:nvPicPr>
          <p:cNvPr descr="Chart, bar chart&#10;&#10;Description automatically generated" id="306" name="Google Shape;30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46" y="1927767"/>
            <a:ext cx="5271300" cy="354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07" name="Google Shape;30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0002" y="1927767"/>
            <a:ext cx="5490472" cy="3541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PRINCIPAL COMPONENT ANALYSIS</a:t>
            </a:r>
            <a:endParaRPr/>
          </a:p>
        </p:txBody>
      </p:sp>
      <p:sp>
        <p:nvSpPr>
          <p:cNvPr id="313" name="Google Shape;313;p12"/>
          <p:cNvSpPr txBox="1"/>
          <p:nvPr/>
        </p:nvSpPr>
        <p:spPr>
          <a:xfrm>
            <a:off x="814738" y="1102468"/>
            <a:ext cx="99059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Applied PCA to the log(Financial Ratios) and centered them (around their mean).  This gave much better results than PCA on just the centered just Financial Ratios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, scatter chart&#10;&#10;Description automatically generated" id="314" name="Google Shape;31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521" y="1847298"/>
            <a:ext cx="5718000" cy="454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, histogram&#10;&#10;Description automatically generated" id="315" name="Google Shape;3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314" y="1847298"/>
            <a:ext cx="5852171" cy="4546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PRINCIPAL COMPONENT ANALYSIS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814738" y="1102468"/>
            <a:ext cx="99059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 startAt="2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1st component explains 20.8% of variance, with 10 PCs 90% and 13 PCs 95%</a:t>
            </a:r>
            <a:endParaRPr/>
          </a:p>
        </p:txBody>
      </p:sp>
      <p:pic>
        <p:nvPicPr>
          <p:cNvPr descr="Chart, line chart&#10;&#10;Description automatically generated" id="322" name="Google Shape;32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691" y="1949589"/>
            <a:ext cx="4980300" cy="373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23" name="Google Shape;3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0968" y="1949590"/>
            <a:ext cx="4980354" cy="373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TSNE CLUSTERING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847395" y="768023"/>
            <a:ext cx="99059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to visualize high-dimensional data (used the 13 PCs).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Converts similarities between data points to joint probabilities and tries to minimize the KL divergence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apparent clusters seem to emerge across the PC1 vs PC2 dimensions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0" name="Google Shape;330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331" name="Google Shape;3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889" y="1691353"/>
            <a:ext cx="9386208" cy="491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K-MEANS CLUSTERING</a:t>
            </a:r>
            <a:endParaRPr/>
          </a:p>
        </p:txBody>
      </p:sp>
      <p:sp>
        <p:nvSpPr>
          <p:cNvPr id="337" name="Google Shape;337;p15"/>
          <p:cNvSpPr txBox="1"/>
          <p:nvPr/>
        </p:nvSpPr>
        <p:spPr>
          <a:xfrm>
            <a:off x="847395" y="768023"/>
            <a:ext cx="99059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Another technique used to visualize high dimensional data which tries to separate samples in k groups of equal variance by minimizing a criterion known as the inertia. 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apparent clusters seem to emerge across the PC1 vs PC2 dimensions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, treemap chart&#10;&#10;Description automatically generated" id="338" name="Google Shape;33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3871" y="2160649"/>
            <a:ext cx="4722300" cy="35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843" y="1793546"/>
            <a:ext cx="5503729" cy="428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LOGISTIC REGRESSION</a:t>
            </a:r>
            <a:endParaRPr/>
          </a:p>
        </p:txBody>
      </p:sp>
      <p:sp>
        <p:nvSpPr>
          <p:cNvPr id="345" name="Google Shape;345;p16"/>
          <p:cNvSpPr txBox="1"/>
          <p:nvPr/>
        </p:nvSpPr>
        <p:spPr>
          <a:xfrm>
            <a:off x="1263112" y="772159"/>
            <a:ext cx="98414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Applied Logistic Regression using a gradient descent algorithm to minimize the minimization of the multi-class cross-entropy with learning rate=0.2 and 2000 maximum iterations.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Got High Convergence with 0.752 Testing Score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Shape&#10;&#10;Description automatically generated" id="346" name="Google Shape;3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18" y="1879786"/>
            <a:ext cx="5852171" cy="4453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treemap chart&#10;&#10;Description automatically generated" id="347" name="Google Shape;347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1864" y="1879785"/>
            <a:ext cx="4862400" cy="44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reemap chart&#10;&#10;Description automatically generated" id="352" name="Google Shape;3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3786" y="2170468"/>
            <a:ext cx="5369770" cy="4027327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8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NEURAL NETS</a:t>
            </a:r>
            <a:endParaRPr/>
          </a:p>
        </p:txBody>
      </p:sp>
      <p:sp>
        <p:nvSpPr>
          <p:cNvPr id="354" name="Google Shape;354;p18"/>
          <p:cNvSpPr txBox="1"/>
          <p:nvPr/>
        </p:nvSpPr>
        <p:spPr>
          <a:xfrm>
            <a:off x="1263112" y="772159"/>
            <a:ext cx="984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After normalising the 13 PC adjusted centered data, applied a simple neural net with 1 hidden dense layer of 16 weights, tanh() activation function, and a softmax activation function for the output layer.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adam optimizer and run 250 epochs for batch size equal to 32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Got High Convergence with 0.92 for the Testing Score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, line chart&#10;&#10;Description automatically generated" id="355" name="Google Shape;355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450" y="2162719"/>
            <a:ext cx="5376000" cy="4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histogram&#10;&#10;Description automatically generated" id="360" name="Google Shape;36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750" y="1782942"/>
            <a:ext cx="5766300" cy="442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&#10;&#10;Description automatically generated" id="361" name="Google Shape;3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745" y="1782941"/>
            <a:ext cx="5168506" cy="442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0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NEURAL NETS FOR 3 RATINGS CLASSES</a:t>
            </a:r>
            <a:endParaRPr/>
          </a:p>
        </p:txBody>
      </p:sp>
      <p:sp>
        <p:nvSpPr>
          <p:cNvPr id="363" name="Google Shape;363;p20"/>
          <p:cNvSpPr txBox="1"/>
          <p:nvPr/>
        </p:nvSpPr>
        <p:spPr>
          <a:xfrm>
            <a:off x="1263112" y="772159"/>
            <a:ext cx="984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using a different mix of 32 financial ratios was able to increase observations to 2,760 and applied the NN to classifying 3 classes of credit ratings:  I(Investment grade), S(Speculative/BB), J(Junk/B/CCC-D)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 3 RATINGS CLASSES</a:t>
            </a:r>
            <a:endParaRPr/>
          </a:p>
        </p:txBody>
      </p:sp>
      <p:sp>
        <p:nvSpPr>
          <p:cNvPr id="369" name="Google Shape;369;p22"/>
          <p:cNvSpPr txBox="1"/>
          <p:nvPr/>
        </p:nvSpPr>
        <p:spPr>
          <a:xfrm>
            <a:off x="1263112" y="772159"/>
            <a:ext cx="98414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Left model parameters unchanged and got 0.778 for the Testing Score for PCA adjusted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&#10;&#10;Description automatically generated"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9" y="1782967"/>
            <a:ext cx="5280915" cy="39606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71" name="Google Shape;371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085" y="1782967"/>
            <a:ext cx="5280900" cy="39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ARE CREDIT RATINGS ?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5000"/>
              <a:buChar char="•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Q</a:t>
            </a:r>
            <a:r>
              <a:rPr b="0" i="0" lang="en-US">
                <a:latin typeface="Source Sans Pro"/>
                <a:ea typeface="Source Sans Pro"/>
                <a:cs typeface="Source Sans Pro"/>
                <a:sym typeface="Source Sans Pro"/>
              </a:rPr>
              <a:t>uantified assessments of a borrower's creditworthiness</a:t>
            </a:r>
            <a:endParaRPr/>
          </a:p>
          <a:p>
            <a:pPr indent="-216693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25000"/>
              <a:buChar char="•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Qualify default </a:t>
            </a:r>
            <a:r>
              <a:rPr b="0" i="0" lang="en-US">
                <a:latin typeface="Source Sans Pro"/>
                <a:ea typeface="Source Sans Pro"/>
                <a:cs typeface="Source Sans Pro"/>
                <a:sym typeface="Source Sans Pro"/>
              </a:rPr>
              <a:t>probability brackets for a Borrower with respect to its debt obligations and its capability to service its existing debt obligations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25000"/>
              <a:buChar char="•"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Credit Ratings</a:t>
            </a:r>
            <a:r>
              <a:rPr b="0" i="0" lang="en-US">
                <a:latin typeface="Source Sans Pro"/>
                <a:ea typeface="Source Sans Pro"/>
                <a:cs typeface="Source Sans Pro"/>
                <a:sym typeface="Source Sans Pro"/>
              </a:rPr>
              <a:t> are calculated and published by Rating Agencies such as S&amp;P, Moody’s, Fitch, AM Best, DBRS, etc.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Corporate Long Term Credit Ratings range from AAA to D (each agency uses similar tiering symbols)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n-US"/>
              <a:t>Rating Agencies mainly use financial data (such as financial ratios) based on a company's balance sheet, cash flow and income statements, as well as macroeconomic data to determine the credit rating for each company and for each debt issuance.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376" name="Google Shape;376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27" y="1932871"/>
            <a:ext cx="5463000" cy="409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line chart&#10;&#10;Description automatically generated" id="377" name="Google Shape;3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067" y="1932871"/>
            <a:ext cx="5462902" cy="409717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3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 3 RATINGS CLASSES</a:t>
            </a:r>
            <a:endParaRPr/>
          </a:p>
        </p:txBody>
      </p:sp>
      <p:sp>
        <p:nvSpPr>
          <p:cNvPr id="379" name="Google Shape;379;p23"/>
          <p:cNvSpPr txBox="1"/>
          <p:nvPr/>
        </p:nvSpPr>
        <p:spPr>
          <a:xfrm>
            <a:off x="1263112" y="772159"/>
            <a:ext cx="98414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Got 0.736 for the Testing Score if using only 11 PCs when adjusting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 3 RATINGS CLASSES</a:t>
            </a:r>
            <a:endParaRPr/>
          </a:p>
        </p:txBody>
      </p:sp>
      <p:sp>
        <p:nvSpPr>
          <p:cNvPr id="385" name="Google Shape;385;p24"/>
          <p:cNvSpPr txBox="1"/>
          <p:nvPr/>
        </p:nvSpPr>
        <p:spPr>
          <a:xfrm>
            <a:off x="1263112" y="772159"/>
            <a:ext cx="9841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Dropping the requirement to sample equal amounts of each label/class actually improves results. Shouldn’t introducing such bias reduce the prediction score for Junk class?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 answer could be that by not restricting the sampling a larger training set of 2,208 is possible vs. only 840 if all labels have to sampled equally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, line chart&#10;&#10;Description automatically generated" id="386" name="Google Shape;38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9" y="2024758"/>
            <a:ext cx="5535083" cy="4389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&#10;&#10;Description automatically generated" id="387" name="Google Shape;38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0606" y="2024758"/>
            <a:ext cx="5852172" cy="438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 4 RATINGS CLASSES</a:t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1263112" y="772159"/>
            <a:ext cx="98414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Applied same to 4 credit rating classes As(AAA/AA/A), BBB, BB, J(unk/B/CCC-D)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, bar chart&#10;&#10;Description automatically generated" id="394" name="Google Shape;39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2931" y="1921002"/>
            <a:ext cx="4722300" cy="354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histogram&#10;&#10;Description automatically generated" id="395" name="Google Shape;3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6776" y="1435736"/>
            <a:ext cx="5473495" cy="457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&#10;&#10;Description automatically generated" id="400" name="Google Shape;4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9627" y="1803329"/>
            <a:ext cx="5413450" cy="406008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6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FOR 4 RATINGS CLASSES</a:t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1263112" y="772159"/>
            <a:ext cx="99699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Equal sampling of labels produced worst results (0.684 vs 0.767) than random uneven sampling of labels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Again the reason could be we are using only 1380 observations vs. 2208 in the uneven case for training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Chart&#10;&#10;Description automatically generated" id="403" name="Google Shape;403;p2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8913" y="1803329"/>
            <a:ext cx="5413500" cy="40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7cc27e2e7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Increasing epochs for NN</a:t>
            </a:r>
            <a:endParaRPr/>
          </a:p>
        </p:txBody>
      </p:sp>
      <p:sp>
        <p:nvSpPr>
          <p:cNvPr id="409" name="Google Shape;409;g107cc27e2e7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g107cc27e2e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075" y="1939550"/>
            <a:ext cx="5054661" cy="37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07cc27e2e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265" y="1939550"/>
            <a:ext cx="5054661" cy="37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fe20ecec3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Reducing </a:t>
            </a:r>
            <a:r>
              <a:rPr lang="en-US"/>
              <a:t>Principal</a:t>
            </a:r>
            <a:r>
              <a:rPr lang="en-US"/>
              <a:t> Components removes overtraining</a:t>
            </a:r>
            <a:endParaRPr/>
          </a:p>
        </p:txBody>
      </p:sp>
      <p:pic>
        <p:nvPicPr>
          <p:cNvPr id="417" name="Google Shape;417;gcfe20ece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175" y="2131725"/>
            <a:ext cx="5201299" cy="390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AREAS OF IMPROVEMENT</a:t>
            </a:r>
            <a:endParaRPr/>
          </a:p>
        </p:txBody>
      </p:sp>
      <p:sp>
        <p:nvSpPr>
          <p:cNvPr id="423" name="Google Shape;423;p27"/>
          <p:cNvSpPr txBox="1"/>
          <p:nvPr>
            <p:ph idx="1" type="body"/>
          </p:nvPr>
        </p:nvSpPr>
        <p:spPr>
          <a:xfrm>
            <a:off x="1141412" y="929898"/>
            <a:ext cx="9905999" cy="4861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Data of Quality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More full data observations from previous years and more companies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COVID-19 related deterioration of financial ratios in 2019/2020 did not result in immediate credit ratings adjustments as Rating Agencies considered the effect to be temporary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Apply model to Moody’s, Fitch, AM Best, DBRS credit ratings as well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Test more complex neural networks (data availability permitting)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Increase classes to the full set of 23 sub-ratings categories (+/-)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Predict credit ratings changes and arbitrage opportunities to go long/short bonds prior to their ratings increase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3000" y="2442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TYPES OF RATINGS</a:t>
            </a:r>
            <a:endParaRPr/>
          </a:p>
        </p:txBody>
      </p:sp>
      <p:pic>
        <p:nvPicPr>
          <p:cNvPr id="247" name="Google Shape;24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763" y="1446423"/>
            <a:ext cx="4713300" cy="43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"/>
          <p:cNvSpPr txBox="1"/>
          <p:nvPr/>
        </p:nvSpPr>
        <p:spPr>
          <a:xfrm>
            <a:off x="767400" y="1496066"/>
            <a:ext cx="57732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Bonds BBB and above are called Investment Grade and these Borrowers are expected to easily meet payment obligations. 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They are the most </a:t>
            </a:r>
            <a:r>
              <a:rPr lang="en-US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sought</a:t>
            </a: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after by banks, pension funds, insurance companies and institutional investors.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Bonds BB and below that are called Speculative Bonds also known as High Yield bonds or “Junk” bonds having the highest probability of default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PROPRIETARY RATING AGENCY MODELS</a:t>
            </a:r>
            <a:endParaRPr/>
          </a:p>
        </p:txBody>
      </p:sp>
      <p:sp>
        <p:nvSpPr>
          <p:cNvPr id="254" name="Google Shape;254;p4"/>
          <p:cNvSpPr txBox="1"/>
          <p:nvPr>
            <p:ph idx="1" type="body"/>
          </p:nvPr>
        </p:nvSpPr>
        <p:spPr>
          <a:xfrm>
            <a:off x="1141425" y="20471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The methodology used by credit rating agencies and their models are highly proprietary.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The Financial Credit Crisis of 2008 caused tighter regulations for sharing with the public credit rating models (Dodd Frank Act)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In certain cases sharing credit rating models with the financial intermediaries and the public could be a criminal offense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Credit rating models have become black boxes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MY PROPOSAL</a:t>
            </a:r>
            <a:endParaRPr/>
          </a:p>
        </p:txBody>
      </p:sp>
      <p:sp>
        <p:nvSpPr>
          <p:cNvPr id="260" name="Google Shape;260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Develop an appropriate machine learning algorithm to accurately predict the credit rating for long term senior corporate debt listed by US companies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Train model on publicly available credit ratings and financial stats obtained from S&amp;P, Capital IQ and CRSP databases obtained from WRDS (Wharton Research Data Services)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1143001" y="3847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FIRST CHALLENGE : OBTAIN QUALITY DATA</a:t>
            </a:r>
            <a:endParaRPr/>
          </a:p>
        </p:txBody>
      </p:sp>
      <p:pic>
        <p:nvPicPr>
          <p:cNvPr id="266" name="Google Shape;26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096" y="1816872"/>
            <a:ext cx="5770191" cy="450148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"/>
          <p:cNvSpPr txBox="1"/>
          <p:nvPr/>
        </p:nvSpPr>
        <p:spPr>
          <a:xfrm>
            <a:off x="645721" y="1470371"/>
            <a:ext cx="44256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Created database for S&amp;P Long Term Credit Ratings for close to 6500 observations from 2017 to 2021 by using pandas library to cross reference three databases: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122,418 quarterly, semi, or annual S&amp;P credit ratings of 8,635 US companies since 2017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480,738 monthly, quarterly, annual observations of 66 financial ratios for 7,103 US companies since 2017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1,048,575 company id vs cusip index database associating companies with debt issuances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obtained 6,588 observations of rated company financial ratios but with significant gaps across various of the 66 ratios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SOLVING DATA QUALITY PROBLEM</a:t>
            </a:r>
            <a:endParaRPr/>
          </a:p>
        </p:txBody>
      </p:sp>
      <p:pic>
        <p:nvPicPr>
          <p:cNvPr descr="Chart&#10;&#10;Description automatically generated with medium confidence" id="273" name="Google Shape;27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441" y="1694815"/>
            <a:ext cx="9041100" cy="45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904545" y="896759"/>
            <a:ext cx="99059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we eliminated all financial ratio observations without full set of 66 ratio we would be left with only 855 observations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SOLVING DATA QUALITY PROBLEM</a:t>
            </a:r>
            <a:endParaRPr/>
          </a:p>
        </p:txBody>
      </p:sp>
      <p:sp>
        <p:nvSpPr>
          <p:cNvPr id="280" name="Google Shape;280;p8"/>
          <p:cNvSpPr txBox="1"/>
          <p:nvPr/>
        </p:nvSpPr>
        <p:spPr>
          <a:xfrm>
            <a:off x="904545" y="896759"/>
            <a:ext cx="99059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 startAt="2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Many Financial Ratios are highly correlated between them enabling me to eliminate those that have the most non-zero non-NaN observations by setting the threshold at covariance &gt; 0.80</a:t>
            </a:r>
            <a:endParaRPr/>
          </a:p>
        </p:txBody>
      </p:sp>
      <p:pic>
        <p:nvPicPr>
          <p:cNvPr descr="Chart, histogram&#10;&#10;Description automatically generated" id="281" name="Google Shape;28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58" y="1664464"/>
            <a:ext cx="5639400" cy="456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scatter chart&#10;&#10;Description automatically generated" id="282" name="Google Shape;28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0382" y="1664463"/>
            <a:ext cx="5754846" cy="456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/>
          <p:nvPr>
            <p:ph type="title"/>
          </p:nvPr>
        </p:nvSpPr>
        <p:spPr>
          <a:xfrm>
            <a:off x="1143001" y="132135"/>
            <a:ext cx="9905998" cy="970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SOLVING DATA QUALITY PROBLEM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904544" y="896759"/>
            <a:ext cx="104867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AutoNum type="arabicPeriod" startAt="3"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 eliminating those financial ratios from the database, I managed to obtain a set of 1,848 (from 6,587 orig) observations with a full 34 financial ratios each &amp; less than 0.80 co-variance between them</a:t>
            </a:r>
            <a:endParaRPr/>
          </a:p>
        </p:txBody>
      </p:sp>
      <p:pic>
        <p:nvPicPr>
          <p:cNvPr descr="Chart, scatter chart&#10;&#10;Description automatically generated" id="289" name="Google Shape;28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243" y="1666862"/>
            <a:ext cx="5575800" cy="472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, bar chart, histogram&#10;&#10;Description automatically generated" id="290" name="Google Shape;29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091" y="1666862"/>
            <a:ext cx="5108672" cy="47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2021-12-11T23:53:08Z</dcterms:created>
  <dc:creator>Constantine Constantinidis</dc:creator>
</cp:coreProperties>
</file>