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0"/>
  </p:notesMasterIdLst>
  <p:handoutMasterIdLst>
    <p:handoutMasterId r:id="rId31"/>
  </p:handoutMasterIdLst>
  <p:sldIdLst>
    <p:sldId id="257" r:id="rId2"/>
    <p:sldId id="273" r:id="rId3"/>
    <p:sldId id="271" r:id="rId4"/>
    <p:sldId id="300" r:id="rId5"/>
    <p:sldId id="299" r:id="rId6"/>
    <p:sldId id="259" r:id="rId7"/>
    <p:sldId id="260" r:id="rId8"/>
    <p:sldId id="261" r:id="rId9"/>
    <p:sldId id="294" r:id="rId10"/>
    <p:sldId id="295" r:id="rId11"/>
    <p:sldId id="264" r:id="rId12"/>
    <p:sldId id="265" r:id="rId13"/>
    <p:sldId id="267" r:id="rId14"/>
    <p:sldId id="268" r:id="rId15"/>
    <p:sldId id="269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297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94" y="-84"/>
      </p:cViewPr>
      <p:guideLst>
        <p:guide orient="horz" pos="144"/>
        <p:guide orient="horz" pos="4176"/>
        <p:guide pos="3120"/>
        <p:guide pos="5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F2468AD-606A-47D6-AA84-7B6B26C4A255}" type="datetime1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6E39B3-3DA7-4787-A6E6-E7B626AF9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19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D79210-73F5-4E1E-A353-0D1CB70035B7}" type="datetime1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58711E3-C4EE-4976-81DF-DF939C5DF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2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ＭＳ Ｐゴシック" pitchFamily="4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FBD37DE-4C0A-49F0-AA92-3535C2141513}" type="slidenum">
              <a:rPr lang="en-US" sz="1200" smtClean="0">
                <a:ea typeface="ＭＳ Ｐゴシック" pitchFamily="34" charset="-128"/>
              </a:rPr>
              <a:pPr eaLnBrk="1" hangingPunct="1"/>
              <a:t>1</a:t>
            </a:fld>
            <a:endParaRPr lang="en-US" sz="1200" smtClean="0">
              <a:ea typeface="ＭＳ Ｐゴシック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7CE5962-F619-401A-B007-F029715338BE}" type="slidenum">
              <a:rPr lang="en-US" sz="1200" smtClean="0">
                <a:ea typeface="ＭＳ Ｐゴシック" pitchFamily="34" charset="-128"/>
              </a:rPr>
              <a:pPr eaLnBrk="1" hangingPunct="1"/>
              <a:t>12</a:t>
            </a:fld>
            <a:endParaRPr lang="en-US" sz="12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ew_DOE_Logo_Color_0428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ORNL_managed by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38" y="6202363"/>
            <a:ext cx="35052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5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62738"/>
            <a:ext cx="2895600" cy="1825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62738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1125" y="177800"/>
            <a:ext cx="82296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125" y="1344613"/>
            <a:ext cx="822960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38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73038">
              <a:lnSpc>
                <a:spcPct val="90000"/>
              </a:lnSpc>
              <a:tabLst>
                <a:tab pos="230188" algn="l"/>
              </a:tabLst>
              <a:defRPr/>
            </a:pPr>
            <a:fld id="{38C157EE-F2B7-4D6E-A4AA-AAAF11F2F425}" type="slidenum">
              <a:rPr lang="en-US" sz="900">
                <a:solidFill>
                  <a:srgbClr val="BFBFBF"/>
                </a:solidFill>
                <a:latin typeface="Times New Roman" pitchFamily="-107" charset="0"/>
                <a:cs typeface="Times New Roman" pitchFamily="-107" charset="0"/>
              </a:rPr>
              <a:pPr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>
                <a:solidFill>
                  <a:srgbClr val="BFBFBF"/>
                </a:solidFill>
                <a:latin typeface="Times New Roman" pitchFamily="-107" charset="0"/>
                <a:cs typeface="Times New Roman" pitchFamily="-107" charset="0"/>
              </a:rPr>
              <a:t>	Managed by UT-Battelle</a:t>
            </a:r>
            <a:br>
              <a:rPr lang="en-US" sz="900">
                <a:solidFill>
                  <a:srgbClr val="BFBFBF"/>
                </a:solidFill>
                <a:latin typeface="Times New Roman" pitchFamily="-107" charset="0"/>
                <a:cs typeface="Times New Roman" pitchFamily="-107" charset="0"/>
              </a:rPr>
            </a:br>
            <a:r>
              <a:rPr lang="en-US" sz="900">
                <a:solidFill>
                  <a:srgbClr val="BFBFBF"/>
                </a:solidFill>
                <a:latin typeface="Times New Roman" pitchFamily="-107" charset="0"/>
                <a:cs typeface="Times New Roman" pitchFamily="-107" charset="0"/>
              </a:rPr>
              <a:t>	for the U.S. Department of Energy</a:t>
            </a:r>
          </a:p>
        </p:txBody>
      </p:sp>
      <p:pic>
        <p:nvPicPr>
          <p:cNvPr id="1029" name="Content Placeholder 10" descr="ORNL emboss_2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7" r:id="rId2"/>
    <p:sldLayoutId id="2147484000" r:id="rId3"/>
    <p:sldLayoutId id="2147484001" r:id="rId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ts val="1400"/>
        </a:spcBef>
        <a:spcAft>
          <a:spcPct val="0"/>
        </a:spcAft>
        <a:buClr>
          <a:srgbClr val="006C3A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ＭＳ Ｐゴシック" pitchFamily="47" charset="-128"/>
        </a:defRPr>
      </a:lvl1pPr>
      <a:lvl2pPr marL="625475" indent="-2794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pitchFamily="34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2pPr>
      <a:lvl3pPr marL="914400" indent="-230188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3pPr>
      <a:lvl4pPr marL="1144588" indent="-173038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pitchFamily="34" charset="0"/>
        <a:buChar char="–"/>
        <a:defRPr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4pPr>
      <a:lvl5pPr marL="1482725" indent="-22225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006C3A"/>
        </a:buClr>
        <a:buFont typeface="Arial" pitchFamily="34" charset="0"/>
        <a:buChar char="»"/>
        <a:defRPr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semirk@or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sourceforge.net/apps/trac/cs-studio/wiki/BEA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.ornl.gov/sites/publications/files/Pub2252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7163"/>
            <a:ext cx="9029700" cy="461962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00361D"/>
                </a:solidFill>
                <a:ea typeface="ＭＳ Ｐゴシック" pitchFamily="34" charset="-128"/>
              </a:rPr>
              <a:t>B</a:t>
            </a:r>
            <a:r>
              <a:rPr lang="en-US" smtClean="0">
                <a:ea typeface="ＭＳ Ｐゴシック" pitchFamily="34" charset="-128"/>
              </a:rPr>
              <a:t>est </a:t>
            </a:r>
            <a:r>
              <a:rPr lang="en-US" smtClean="0">
                <a:solidFill>
                  <a:srgbClr val="00341F"/>
                </a:solidFill>
                <a:ea typeface="ＭＳ Ｐゴシック" pitchFamily="34" charset="-128"/>
              </a:rPr>
              <a:t>E</a:t>
            </a:r>
            <a:r>
              <a:rPr lang="en-US" smtClean="0">
                <a:ea typeface="ＭＳ Ｐゴシック" pitchFamily="34" charset="-128"/>
              </a:rPr>
              <a:t>ver </a:t>
            </a:r>
            <a:r>
              <a:rPr lang="en-US" smtClean="0">
                <a:solidFill>
                  <a:srgbClr val="00341F"/>
                </a:solidFill>
                <a:ea typeface="ＭＳ Ｐゴシック" pitchFamily="34" charset="-128"/>
              </a:rPr>
              <a:t>A</a:t>
            </a:r>
            <a:r>
              <a:rPr lang="en-US" smtClean="0">
                <a:ea typeface="ＭＳ Ｐゴシック" pitchFamily="34" charset="-128"/>
              </a:rPr>
              <a:t>larm </a:t>
            </a:r>
            <a:r>
              <a:rPr lang="en-US" smtClean="0">
                <a:solidFill>
                  <a:srgbClr val="00341F"/>
                </a:solidFill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ystem </a:t>
            </a:r>
            <a:r>
              <a:rPr lang="en-US" smtClean="0">
                <a:solidFill>
                  <a:srgbClr val="00341F"/>
                </a:solidFill>
                <a:ea typeface="ＭＳ Ｐゴシック" pitchFamily="34" charset="-128"/>
              </a:rPr>
              <a:t>T</a:t>
            </a:r>
            <a:r>
              <a:rPr lang="en-US" smtClean="0">
                <a:ea typeface="ＭＳ Ｐゴシック" pitchFamily="34" charset="-128"/>
              </a:rPr>
              <a:t>oolkit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1676400"/>
            <a:ext cx="3276600" cy="3108543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pitchFamily="34" charset="-128"/>
              </a:rPr>
              <a:t>Kay Kasemir,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Xihui Chen,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Katia </a:t>
            </a:r>
            <a:r>
              <a:rPr lang="en-US" sz="2000" dirty="0" smtClean="0">
                <a:ea typeface="ＭＳ Ｐゴシック" pitchFamily="34" charset="-128"/>
              </a:rPr>
              <a:t>Danilova</a:t>
            </a:r>
            <a:endParaRPr lang="en-US" sz="2000" dirty="0" smtClean="0">
              <a:ea typeface="ＭＳ Ｐゴシック" pitchFamily="34" charset="-128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SNS/ORNL</a:t>
            </a:r>
          </a:p>
          <a:p>
            <a:pPr eaLnBrk="1" hangingPunct="1">
              <a:buFont typeface="Symbol" pitchFamily="18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sz="2000" dirty="0" smtClean="0">
                <a:ea typeface="ＭＳ Ｐゴシック" pitchFamily="34" charset="-128"/>
                <a:hlinkClick r:id="rId3"/>
              </a:rPr>
              <a:t>kasemirk@ornl.gov</a:t>
            </a:r>
            <a:endParaRPr lang="en-US" sz="2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000" dirty="0">
                <a:ea typeface="ＭＳ Ｐゴシック" pitchFamily="34" charset="-128"/>
              </a:rPr>
              <a:t>April, </a:t>
            </a:r>
            <a:r>
              <a:rPr lang="en-US" sz="2000" dirty="0" smtClean="0">
                <a:ea typeface="ＭＳ Ｐゴシック" pitchFamily="34" charset="-128"/>
              </a:rPr>
              <a:t>2013</a:t>
            </a: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5124" name="Picture 6" descr="http://www.jamiesonbrewery.com.au/images/beast_transp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" y="1828800"/>
            <a:ext cx="53641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888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 Browser </a:t>
            </a:r>
            <a:r>
              <a:rPr lang="en-US" sz="2800" smtClean="0">
                <a:latin typeface="Wingdings" pitchFamily="2" charset="2"/>
                <a:ea typeface="ＭＳ Ｐゴシック" pitchFamily="34" charset="-128"/>
              </a:rPr>
              <a:t> </a:t>
            </a:r>
            <a:r>
              <a:rPr lang="en-US" smtClean="0">
                <a:ea typeface="ＭＳ Ｐゴシック" pitchFamily="34" charset="-128"/>
              </a:rPr>
              <a:t>Electronic Logbook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120650" y="831850"/>
            <a:ext cx="5127625" cy="5056188"/>
          </a:xfrm>
        </p:spPr>
        <p:txBody>
          <a:bodyPr/>
          <a:lstStyle/>
          <a:p>
            <a:pPr indent="0">
              <a:buFont typeface="Symbol" pitchFamily="18" charset="2"/>
              <a:buNone/>
            </a:pPr>
            <a:r>
              <a:rPr lang="en-US" smtClean="0">
                <a:ea typeface="ＭＳ Ｐゴシック" pitchFamily="34" charset="-128"/>
              </a:rPr>
              <a:t>After inspecting alarm PV’s history, post commented plot to E-Log</a:t>
            </a:r>
          </a:p>
        </p:txBody>
      </p:sp>
      <p:pic>
        <p:nvPicPr>
          <p:cNvPr id="12292" name="Picture 4" descr="browser_e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3363"/>
            <a:ext cx="6213475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rowser_elog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2900" y="1260475"/>
            <a:ext cx="3576638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</p:pic>
      <p:cxnSp>
        <p:nvCxnSpPr>
          <p:cNvPr id="7" name="Curved Connector 6"/>
          <p:cNvCxnSpPr>
            <a:cxnSpLocks noChangeShapeType="1"/>
          </p:cNvCxnSpPr>
          <p:nvPr/>
        </p:nvCxnSpPr>
        <p:spPr bwMode="auto">
          <a:xfrm flipV="1">
            <a:off x="1989138" y="3970338"/>
            <a:ext cx="3433762" cy="1614487"/>
          </a:xfrm>
          <a:prstGeom prst="curvedConnector3">
            <a:avLst>
              <a:gd name="adj1" fmla="val 50000"/>
            </a:avLst>
          </a:prstGeom>
          <a:noFill/>
          <a:ln w="38100" cmpd="dbl">
            <a:solidFill>
              <a:srgbClr val="FF6600"/>
            </a:solidFill>
            <a:round/>
            <a:headEnd/>
            <a:tailEnd type="arrow" w="med" len="med"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888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Directly from Alarm to E-Log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>
          <a:xfrm>
            <a:off x="120650" y="2381250"/>
            <a:ext cx="8510588" cy="24257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“Logbook”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from context menu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creates text w/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basic info about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selected alarms.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Edit, submit.</a:t>
            </a:r>
          </a:p>
        </p:txBody>
      </p:sp>
      <p:pic>
        <p:nvPicPr>
          <p:cNvPr id="13316" name="Content Placeholder 4" descr="contex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674688"/>
            <a:ext cx="36290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 descr="e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823913"/>
            <a:ext cx="4176713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8" name="Curved Connector 9"/>
          <p:cNvCxnSpPr>
            <a:cxnSpLocks noChangeShapeType="1"/>
          </p:cNvCxnSpPr>
          <p:nvPr/>
        </p:nvCxnSpPr>
        <p:spPr bwMode="auto">
          <a:xfrm>
            <a:off x="2927350" y="1804988"/>
            <a:ext cx="1720850" cy="9382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724400" y="3810000"/>
            <a:ext cx="35814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7" charset="0"/>
              <a:cs typeface="Arial" charset="0"/>
            </a:endParaRPr>
          </a:p>
        </p:txBody>
      </p:sp>
      <p:cxnSp>
        <p:nvCxnSpPr>
          <p:cNvPr id="13320" name="Curved Connector 9"/>
          <p:cNvCxnSpPr>
            <a:cxnSpLocks noChangeShapeType="1"/>
            <a:endCxn id="8" idx="1"/>
          </p:cNvCxnSpPr>
          <p:nvPr/>
        </p:nvCxnSpPr>
        <p:spPr bwMode="auto">
          <a:xfrm>
            <a:off x="2743200" y="3810000"/>
            <a:ext cx="1981200" cy="533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20650" y="684213"/>
            <a:ext cx="8870950" cy="10541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</a:rPr>
              <a:t>.. may require Authentication/Authorization (LDAP)</a:t>
            </a:r>
          </a:p>
          <a:p>
            <a:pPr>
              <a:buFont typeface="Wingdings" pitchFamily="2" charset="2"/>
              <a:buChar char=""/>
            </a:pPr>
            <a:r>
              <a:rPr lang="en-US" dirty="0" smtClean="0">
                <a:ea typeface="ＭＳ Ｐゴシック" pitchFamily="34" charset="-128"/>
              </a:rPr>
              <a:t>Log in/out</a:t>
            </a:r>
          </a:p>
        </p:txBody>
      </p:sp>
      <p:pic>
        <p:nvPicPr>
          <p:cNvPr id="14339" name="Picture 6" descr="addp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773363"/>
            <a:ext cx="3155950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Online Configuration Changes</a:t>
            </a:r>
          </a:p>
        </p:txBody>
      </p:sp>
      <p:pic>
        <p:nvPicPr>
          <p:cNvPr id="14341" name="Picture 4" descr="login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606675"/>
            <a:ext cx="35369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login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1966913"/>
            <a:ext cx="3556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3" name="Curved Connector 9"/>
          <p:cNvCxnSpPr>
            <a:cxnSpLocks noChangeShapeType="1"/>
          </p:cNvCxnSpPr>
          <p:nvPr/>
        </p:nvCxnSpPr>
        <p:spPr bwMode="auto">
          <a:xfrm flipV="1">
            <a:off x="1123950" y="2838450"/>
            <a:ext cx="1550988" cy="841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Curved Connector 9"/>
          <p:cNvCxnSpPr>
            <a:cxnSpLocks noChangeShapeType="1"/>
          </p:cNvCxnSpPr>
          <p:nvPr/>
        </p:nvCxnSpPr>
        <p:spPr bwMode="auto">
          <a:xfrm rot="16200000" flipH="1">
            <a:off x="4533900" y="5022851"/>
            <a:ext cx="3044825" cy="114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Curved Connector 9"/>
          <p:cNvCxnSpPr>
            <a:cxnSpLocks noChangeShapeType="1"/>
            <a:stCxn id="14348" idx="0"/>
          </p:cNvCxnSpPr>
          <p:nvPr/>
        </p:nvCxnSpPr>
        <p:spPr bwMode="auto">
          <a:xfrm rot="5400000" flipH="1" flipV="1">
            <a:off x="6212681" y="5252244"/>
            <a:ext cx="1465263" cy="12350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Curved Connector 9"/>
          <p:cNvCxnSpPr>
            <a:cxnSpLocks noChangeShapeType="1"/>
            <a:stCxn id="14347" idx="0"/>
          </p:cNvCxnSpPr>
          <p:nvPr/>
        </p:nvCxnSpPr>
        <p:spPr bwMode="auto">
          <a:xfrm rot="5400000" flipH="1" flipV="1">
            <a:off x="604044" y="5090319"/>
            <a:ext cx="1358900" cy="11763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Rounded Rectangle 25"/>
          <p:cNvSpPr>
            <a:spLocks noChangeArrowheads="1"/>
          </p:cNvSpPr>
          <p:nvPr/>
        </p:nvSpPr>
        <p:spPr bwMode="auto">
          <a:xfrm>
            <a:off x="211138" y="6357938"/>
            <a:ext cx="969962" cy="3095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Rounded Rectangle 27"/>
          <p:cNvSpPr>
            <a:spLocks noChangeArrowheads="1"/>
          </p:cNvSpPr>
          <p:nvPr/>
        </p:nvSpPr>
        <p:spPr bwMode="auto">
          <a:xfrm>
            <a:off x="5907088" y="6602413"/>
            <a:ext cx="841375" cy="2555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Configure PV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890963" y="1001713"/>
            <a:ext cx="5245100" cy="5856287"/>
            <a:chOff x="3427219" y="1001376"/>
            <a:chExt cx="5244603" cy="5856624"/>
          </a:xfrm>
        </p:grpSpPr>
        <p:pic>
          <p:nvPicPr>
            <p:cNvPr id="15367" name="Picture 4" descr="config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219" y="1001376"/>
              <a:ext cx="3912450" cy="585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5" descr="configure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870" y="3908603"/>
              <a:ext cx="2678952" cy="1866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5" name="Picture 7" descr="addp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" y="5029200"/>
            <a:ext cx="3328988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6" name="Curved Connector 9"/>
          <p:cNvCxnSpPr>
            <a:cxnSpLocks noChangeShapeType="1"/>
            <a:endCxn id="15367" idx="1"/>
          </p:cNvCxnSpPr>
          <p:nvPr/>
        </p:nvCxnSpPr>
        <p:spPr bwMode="auto">
          <a:xfrm rot="5400000" flipH="1" flipV="1">
            <a:off x="2434732" y="4305234"/>
            <a:ext cx="1831607" cy="1080855"/>
          </a:xfrm>
          <a:prstGeom prst="curvedConnector2">
            <a:avLst/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11162" y="3385553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a typeface="ＭＳ Ｐゴシック" pitchFamily="34" charset="-128"/>
              </a:rPr>
              <a:t>formula-based alarm enablement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96862" y="2254106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a typeface="ＭＳ Ｐゴシック" pitchFamily="34" charset="-128"/>
              </a:rPr>
              <a:t>Latch highest severity, require </a:t>
            </a:r>
            <a:r>
              <a:rPr lang="en-US" sz="1600" dirty="0" smtClean="0">
                <a:ea typeface="ＭＳ Ｐゴシック" pitchFamily="34" charset="-128"/>
              </a:rPr>
              <a:t>acknowledgement</a:t>
            </a:r>
            <a:endParaRPr lang="en-US" sz="1600" dirty="0"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8523" y="1295922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ea typeface="ＭＳ Ｐゴシック" pitchFamily="34" charset="-128"/>
              </a:rPr>
              <a:t>Chatter filter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90963" y="1828801"/>
            <a:ext cx="3905497" cy="457200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2239943" y="1480588"/>
            <a:ext cx="1651020" cy="348213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</p:cNvCxnSpPr>
          <p:nvPr/>
        </p:nvCxnSpPr>
        <p:spPr>
          <a:xfrm flipV="1">
            <a:off x="3268662" y="2438400"/>
            <a:ext cx="2293938" cy="10809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370130" y="2667000"/>
            <a:ext cx="1744670" cy="978306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Logging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650" y="1025525"/>
            <a:ext cx="9023350" cy="56388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..into generic CSS log also used for error/warn/info/debug messages</a:t>
            </a:r>
          </a:p>
          <a:p>
            <a:r>
              <a:rPr lang="en-US" smtClean="0">
                <a:ea typeface="ＭＳ Ｐゴシック" pitchFamily="34" charset="-128"/>
              </a:rPr>
              <a:t>Alarm Server: State transitions, Annunciations</a:t>
            </a:r>
          </a:p>
          <a:p>
            <a:r>
              <a:rPr lang="en-US" smtClean="0">
                <a:ea typeface="ＭＳ Ｐゴシック" pitchFamily="34" charset="-128"/>
              </a:rPr>
              <a:t>Alarm GUI: Ack/Un-Ack requests, Config changes</a:t>
            </a:r>
          </a:p>
          <a:p>
            <a:r>
              <a:rPr lang="en-US" smtClean="0">
                <a:ea typeface="ＭＳ Ｐゴシック" pitchFamily="34" charset="-128"/>
              </a:rPr>
              <a:t>Generic Message History Viewer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Example w/ Filter on TEXT=CONFIG</a:t>
            </a:r>
          </a:p>
        </p:txBody>
      </p:sp>
      <p:pic>
        <p:nvPicPr>
          <p:cNvPr id="19460" name="Picture 9" descr="lo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200525"/>
            <a:ext cx="74326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Logging: Get timeline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197850" cy="56991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>
                <a:ea typeface="ＭＳ Ｐゴシック" pitchFamily="34" charset="-128"/>
              </a:rPr>
              <a:t>Filter on TYPE,    PV</a:t>
            </a:r>
          </a:p>
        </p:txBody>
      </p:sp>
      <p:pic>
        <p:nvPicPr>
          <p:cNvPr id="20484" name="Picture 4" descr="lo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836863"/>
            <a:ext cx="8936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Line Callout 1 (No Border) 7"/>
          <p:cNvSpPr>
            <a:spLocks/>
          </p:cNvSpPr>
          <p:nvPr/>
        </p:nvSpPr>
        <p:spPr bwMode="auto">
          <a:xfrm>
            <a:off x="6797675" y="5453063"/>
            <a:ext cx="1311275" cy="738187"/>
          </a:xfrm>
          <a:prstGeom prst="callout1">
            <a:avLst>
              <a:gd name="adj1" fmla="val 18750"/>
              <a:gd name="adj2" fmla="val -8333"/>
              <a:gd name="adj3" fmla="val -81565"/>
              <a:gd name="adj4" fmla="val -46560"/>
            </a:avLst>
          </a:prstGeom>
          <a:solidFill>
            <a:schemeClr val="bg1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1. PV triggers,</a:t>
            </a:r>
            <a:br>
              <a:rPr lang="en-US" sz="1400"/>
            </a:br>
            <a:r>
              <a:rPr lang="en-US" sz="1400"/>
              <a:t>clears, triggers again</a:t>
            </a:r>
          </a:p>
        </p:txBody>
      </p:sp>
      <p:sp>
        <p:nvSpPr>
          <p:cNvPr id="20486" name="Line Callout 1 (No Border) 8"/>
          <p:cNvSpPr>
            <a:spLocks/>
          </p:cNvSpPr>
          <p:nvPr/>
        </p:nvSpPr>
        <p:spPr bwMode="auto">
          <a:xfrm>
            <a:off x="4003675" y="5597525"/>
            <a:ext cx="1574800" cy="603250"/>
          </a:xfrm>
          <a:prstGeom prst="callout1">
            <a:avLst>
              <a:gd name="adj1" fmla="val 36648"/>
              <a:gd name="adj2" fmla="val 98713"/>
              <a:gd name="adj3" fmla="val -125616"/>
              <a:gd name="adj4" fmla="val 114065"/>
            </a:avLst>
          </a:prstGeom>
          <a:solidFill>
            <a:schemeClr val="bg1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2. Alarm Server latches alarm</a:t>
            </a:r>
          </a:p>
        </p:txBody>
      </p:sp>
      <p:sp>
        <p:nvSpPr>
          <p:cNvPr id="20487" name="Line Callout 1 (No Border) 9"/>
          <p:cNvSpPr>
            <a:spLocks/>
          </p:cNvSpPr>
          <p:nvPr/>
        </p:nvSpPr>
        <p:spPr bwMode="auto">
          <a:xfrm>
            <a:off x="6815138" y="4005263"/>
            <a:ext cx="1554162" cy="366712"/>
          </a:xfrm>
          <a:prstGeom prst="callout1">
            <a:avLst>
              <a:gd name="adj1" fmla="val 48162"/>
              <a:gd name="adj2" fmla="val -1384"/>
              <a:gd name="adj3" fmla="val 3556"/>
              <a:gd name="adj4" fmla="val -27060"/>
            </a:avLst>
          </a:prstGeom>
          <a:solidFill>
            <a:schemeClr val="bg1">
              <a:alpha val="8392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4. Problem fixed</a:t>
            </a:r>
          </a:p>
        </p:txBody>
      </p:sp>
      <p:pic>
        <p:nvPicPr>
          <p:cNvPr id="20488" name="Picture 10" descr="talk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485900"/>
            <a:ext cx="74676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5" descr="log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0"/>
            <a:ext cx="343376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Line Callout 1 (No Border) 11"/>
          <p:cNvSpPr>
            <a:spLocks/>
          </p:cNvSpPr>
          <p:nvPr/>
        </p:nvSpPr>
        <p:spPr bwMode="auto">
          <a:xfrm>
            <a:off x="1217613" y="5432425"/>
            <a:ext cx="1573212" cy="603250"/>
          </a:xfrm>
          <a:prstGeom prst="callout1">
            <a:avLst>
              <a:gd name="adj1" fmla="val 2889"/>
              <a:gd name="adj2" fmla="val 50616"/>
              <a:gd name="adj3" fmla="val -495606"/>
              <a:gd name="adj4" fmla="val 46315"/>
            </a:avLst>
          </a:prstGeom>
          <a:solidFill>
            <a:schemeClr val="bg1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3. Alarm Server annunciates</a:t>
            </a:r>
          </a:p>
        </p:txBody>
      </p:sp>
      <p:sp>
        <p:nvSpPr>
          <p:cNvPr id="24587" name="Line Callout 1 (No Border) 12"/>
          <p:cNvSpPr>
            <a:spLocks/>
          </p:cNvSpPr>
          <p:nvPr/>
        </p:nvSpPr>
        <p:spPr bwMode="auto">
          <a:xfrm>
            <a:off x="2727325" y="4329113"/>
            <a:ext cx="1871663" cy="334962"/>
          </a:xfrm>
          <a:prstGeom prst="callout1">
            <a:avLst>
              <a:gd name="adj1" fmla="val -9005"/>
              <a:gd name="adj2" fmla="val 48319"/>
              <a:gd name="adj3" fmla="val -136051"/>
              <a:gd name="adj4" fmla="val 32537"/>
            </a:avLst>
          </a:prstGeom>
          <a:solidFill>
            <a:schemeClr val="tx2">
              <a:lumMod val="60000"/>
              <a:lumOff val="40000"/>
              <a:alpha val="8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C00000"/>
                </a:solidFill>
                <a:latin typeface="Arial" charset="0"/>
                <a:cs typeface="Arial" charset="0"/>
              </a:rPr>
              <a:t>5. </a:t>
            </a:r>
            <a:r>
              <a:rPr lang="en-US" sz="1400" dirty="0" err="1">
                <a:solidFill>
                  <a:srgbClr val="C00000"/>
                </a:solidFill>
                <a:latin typeface="Arial" charset="0"/>
                <a:cs typeface="Arial" charset="0"/>
              </a:rPr>
              <a:t>Ack’ed</a:t>
            </a:r>
            <a:r>
              <a:rPr lang="en-US" sz="1400" dirty="0">
                <a:solidFill>
                  <a:srgbClr val="C00000"/>
                </a:solidFill>
                <a:latin typeface="Arial" charset="0"/>
                <a:cs typeface="Arial" charset="0"/>
              </a:rPr>
              <a:t> by operator</a:t>
            </a:r>
          </a:p>
        </p:txBody>
      </p:sp>
      <p:sp>
        <p:nvSpPr>
          <p:cNvPr id="20492" name="Line Callout 1 (No Border) 13"/>
          <p:cNvSpPr>
            <a:spLocks/>
          </p:cNvSpPr>
          <p:nvPr/>
        </p:nvSpPr>
        <p:spPr bwMode="auto">
          <a:xfrm>
            <a:off x="6281738" y="2921000"/>
            <a:ext cx="898525" cy="366713"/>
          </a:xfrm>
          <a:prstGeom prst="callout1">
            <a:avLst>
              <a:gd name="adj1" fmla="val 99588"/>
              <a:gd name="adj2" fmla="val 48319"/>
              <a:gd name="adj3" fmla="val 191991"/>
              <a:gd name="adj4" fmla="val -34981"/>
            </a:avLst>
          </a:prstGeom>
          <a:solidFill>
            <a:schemeClr val="bg1">
              <a:alpha val="8392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6. All OK</a:t>
            </a:r>
          </a:p>
        </p:txBody>
      </p:sp>
      <p:cxnSp>
        <p:nvCxnSpPr>
          <p:cNvPr id="20493" name="Curved Connector 9"/>
          <p:cNvCxnSpPr>
            <a:cxnSpLocks noChangeShapeType="1"/>
          </p:cNvCxnSpPr>
          <p:nvPr/>
        </p:nvCxnSpPr>
        <p:spPr bwMode="auto">
          <a:xfrm>
            <a:off x="1828800" y="1219200"/>
            <a:ext cx="533400" cy="304800"/>
          </a:xfrm>
          <a:prstGeom prst="curvedConnector3">
            <a:avLst>
              <a:gd name="adj1" fmla="val 100597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Curved Connector 9"/>
          <p:cNvCxnSpPr>
            <a:cxnSpLocks noChangeShapeType="1"/>
          </p:cNvCxnSpPr>
          <p:nvPr/>
        </p:nvCxnSpPr>
        <p:spPr bwMode="auto">
          <a:xfrm flipV="1">
            <a:off x="3124200" y="838200"/>
            <a:ext cx="2590800" cy="304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Curved Connector 9"/>
          <p:cNvCxnSpPr>
            <a:cxnSpLocks noChangeShapeType="1"/>
          </p:cNvCxnSpPr>
          <p:nvPr/>
        </p:nvCxnSpPr>
        <p:spPr bwMode="auto">
          <a:xfrm rot="5400000">
            <a:off x="8382000" y="2438400"/>
            <a:ext cx="457200" cy="304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Web Report Examples</a:t>
            </a:r>
          </a:p>
        </p:txBody>
      </p:sp>
      <p:pic>
        <p:nvPicPr>
          <p:cNvPr id="4" name="Picture 3" descr="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0"/>
            <a:ext cx="3454400" cy="49323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march17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3316288"/>
            <a:ext cx="2492375" cy="20383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10day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35000"/>
            <a:ext cx="4702175" cy="2463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ta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5573713"/>
            <a:ext cx="4124325" cy="876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Content Placeholder 2"/>
          <p:cNvSpPr>
            <a:spLocks noGrp="1"/>
          </p:cNvSpPr>
          <p:nvPr>
            <p:ph idx="1"/>
          </p:nvPr>
        </p:nvSpPr>
        <p:spPr>
          <a:xfrm>
            <a:off x="0" y="5040313"/>
            <a:ext cx="4719638" cy="970522"/>
          </a:xfrm>
        </p:spPr>
        <p:txBody>
          <a:bodyPr/>
          <a:lstStyle/>
          <a:p>
            <a:r>
              <a:rPr lang="en-US" sz="2000" dirty="0" smtClean="0">
                <a:ea typeface="ＭＳ Ｐゴシック" pitchFamily="34" charset="-128"/>
              </a:rPr>
              <a:t>Examples from SNS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Code would need some rework to port to other sites</a:t>
            </a:r>
          </a:p>
        </p:txBody>
      </p:sp>
    </p:spTree>
    <p:extLst>
      <p:ext uri="{BB962C8B-B14F-4D97-AF65-F5344CB8AC3E}">
        <p14:creationId xmlns:p14="http://schemas.microsoft.com/office/powerpoint/2010/main" val="4668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a good Alarm Configuration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12763" y="3935413"/>
            <a:ext cx="5335587" cy="2259012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buFont typeface="Symbol" pitchFamily="18" charset="2"/>
              <a:buNone/>
            </a:pPr>
            <a:r>
              <a:rPr lang="en-US" sz="2000" smtClean="0">
                <a:ea typeface="ＭＳ Ｐゴシック" pitchFamily="34" charset="-128"/>
              </a:rPr>
              <a:t>	B. Hollifield, E. Habibi,</a:t>
            </a:r>
            <a:br>
              <a:rPr lang="en-US" sz="2000" smtClean="0">
                <a:ea typeface="ＭＳ Ｐゴシック" pitchFamily="34" charset="-128"/>
              </a:rPr>
            </a:br>
            <a:r>
              <a:rPr lang="en-US" sz="2000" smtClean="0">
                <a:ea typeface="ＭＳ Ｐゴシック" pitchFamily="34" charset="-128"/>
              </a:rPr>
              <a:t>"Alarm Management:</a:t>
            </a:r>
            <a:br>
              <a:rPr lang="en-US" sz="2000" smtClean="0">
                <a:ea typeface="ＭＳ Ｐゴシック" pitchFamily="34" charset="-128"/>
              </a:rPr>
            </a:br>
            <a:r>
              <a:rPr lang="en-US" sz="2000" smtClean="0">
                <a:ea typeface="ＭＳ Ｐゴシック" pitchFamily="34" charset="-128"/>
              </a:rPr>
              <a:t> Seven Effective Methods</a:t>
            </a:r>
            <a:br>
              <a:rPr lang="en-US" sz="2000" smtClean="0">
                <a:ea typeface="ＭＳ Ｐゴシック" pitchFamily="34" charset="-128"/>
              </a:rPr>
            </a:br>
            <a:r>
              <a:rPr lang="en-US" sz="2000" smtClean="0">
                <a:ea typeface="ＭＳ Ｐゴシック" pitchFamily="34" charset="-128"/>
              </a:rPr>
              <a:t> for Optimum Performance", ISA, 2007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881188"/>
            <a:ext cx="15525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>
            <a:spLocks noChangeArrowheads="1"/>
          </p:cNvSpPr>
          <p:nvPr/>
        </p:nvSpPr>
        <p:spPr bwMode="auto">
          <a:xfrm>
            <a:off x="7837488" y="217488"/>
            <a:ext cx="1039812" cy="2282825"/>
          </a:xfrm>
          <a:prstGeom prst="down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EAEDF4"/>
              </a:gs>
              <a:gs pos="24001">
                <a:srgbClr val="C8CFE0"/>
              </a:gs>
              <a:gs pos="100000">
                <a:srgbClr val="FF6600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8012113" y="2617788"/>
            <a:ext cx="68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3751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Alarm Philosophy</a:t>
            </a:r>
          </a:p>
        </p:txBody>
      </p:sp>
      <p:sp>
        <p:nvSpPr>
          <p:cNvPr id="24578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>
                <a:solidFill>
                  <a:srgbClr val="0070C0"/>
                </a:solidFill>
                <a:ea typeface="ＭＳ Ｐゴシック" pitchFamily="34" charset="-128"/>
              </a:rPr>
              <a:t>Goal: </a:t>
            </a:r>
            <a:br>
              <a:rPr lang="en-US" dirty="0" smtClean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rgbClr val="0070C0"/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rgbClr val="0070C0"/>
                </a:solidFill>
                <a:ea typeface="ＭＳ Ｐゴシック" pitchFamily="34" charset="-128"/>
              </a:rPr>
              <a:t>  Help operators take correct actions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Alarms with guidance, related displays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Manageable alarm rate (&lt;150/day)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Operators will respond to every alarm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solidFill>
                  <a:srgbClr val="A6A6A6"/>
                </a:solidFill>
                <a:ea typeface="ＭＳ Ｐゴシック" pitchFamily="34" charset="-128"/>
              </a:rPr>
              <a:t>(corollary to manageable rate)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25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Placeholder 1"/>
          <p:cNvSpPr>
            <a:spLocks noGrp="1"/>
          </p:cNvSpPr>
          <p:nvPr>
            <p:ph type="body" idx="4294967295"/>
          </p:nvPr>
        </p:nvSpPr>
        <p:spPr>
          <a:xfrm>
            <a:off x="120650" y="898525"/>
            <a:ext cx="8878888" cy="5791200"/>
          </a:xfrm>
        </p:spPr>
        <p:txBody>
          <a:bodyPr/>
          <a:lstStyle/>
          <a:p>
            <a:r>
              <a:rPr lang="en-US" i="1" u="sng" smtClean="0">
                <a:solidFill>
                  <a:srgbClr val="FF0000"/>
                </a:solidFill>
                <a:ea typeface="ＭＳ Ｐゴシック" pitchFamily="34" charset="-128"/>
              </a:rPr>
              <a:t>DOES IT REQUIRE IMMEDIATE OPERATOR ACTION?</a:t>
            </a:r>
          </a:p>
          <a:p>
            <a:endParaRPr lang="en-US" i="1" u="sng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What action? Alarm guidance!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Not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make elog entry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,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tell next shift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, …</a:t>
            </a:r>
          </a:p>
          <a:p>
            <a:pPr lvl="2"/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Consequence of not reacting?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How much time to react?</a:t>
            </a:r>
          </a:p>
        </p:txBody>
      </p:sp>
      <p:sp>
        <p:nvSpPr>
          <p:cNvPr id="2560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 valid alarm?</a:t>
            </a:r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48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888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 is BEAST?</a:t>
            </a:r>
          </a:p>
        </p:txBody>
      </p:sp>
      <p:grpSp>
        <p:nvGrpSpPr>
          <p:cNvPr id="6148" name="Group 9"/>
          <p:cNvGrpSpPr>
            <a:grpSpLocks/>
          </p:cNvGrpSpPr>
          <p:nvPr/>
        </p:nvGrpSpPr>
        <p:grpSpPr bwMode="auto">
          <a:xfrm>
            <a:off x="1935948" y="3810000"/>
            <a:ext cx="5181600" cy="1905000"/>
            <a:chOff x="152400" y="838200"/>
            <a:chExt cx="8686800" cy="2971800"/>
          </a:xfrm>
        </p:grpSpPr>
        <p:pic>
          <p:nvPicPr>
            <p:cNvPr id="6150" name="Picture 4" descr="puzzlefour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990600"/>
              <a:ext cx="3286125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Callout 2 5"/>
            <p:cNvSpPr>
              <a:spLocks/>
            </p:cNvSpPr>
            <p:nvPr/>
          </p:nvSpPr>
          <p:spPr bwMode="auto">
            <a:xfrm>
              <a:off x="6475879" y="3428619"/>
              <a:ext cx="2363321" cy="3813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7866"/>
                <a:gd name="adj6" fmla="val -53792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 type="triangle" w="lg" len="lg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Control System</a:t>
              </a:r>
            </a:p>
          </p:txBody>
        </p:sp>
        <p:sp>
          <p:nvSpPr>
            <p:cNvPr id="7" name="Line Callout 2 6"/>
            <p:cNvSpPr>
              <a:spLocks/>
            </p:cNvSpPr>
            <p:nvPr/>
          </p:nvSpPr>
          <p:spPr bwMode="auto">
            <a:xfrm>
              <a:off x="304100" y="3351848"/>
              <a:ext cx="2363321" cy="381381"/>
            </a:xfrm>
            <a:prstGeom prst="borderCallout2">
              <a:avLst>
                <a:gd name="adj1" fmla="val -2894"/>
                <a:gd name="adj2" fmla="val 49972"/>
                <a:gd name="adj3" fmla="val -137088"/>
                <a:gd name="adj4" fmla="val 78644"/>
                <a:gd name="adj5" fmla="val -131458"/>
                <a:gd name="adj6" fmla="val 113787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 type="triangle" w="lg" len="lg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Alarm Server</a:t>
              </a:r>
            </a:p>
          </p:txBody>
        </p:sp>
        <p:sp>
          <p:nvSpPr>
            <p:cNvPr id="8" name="Line Callout 2 7"/>
            <p:cNvSpPr>
              <a:spLocks/>
            </p:cNvSpPr>
            <p:nvPr/>
          </p:nvSpPr>
          <p:spPr bwMode="auto">
            <a:xfrm>
              <a:off x="152400" y="991743"/>
              <a:ext cx="2363321" cy="378905"/>
            </a:xfrm>
            <a:prstGeom prst="borderCallout2">
              <a:avLst>
                <a:gd name="adj1" fmla="val 105329"/>
                <a:gd name="adj2" fmla="val 49625"/>
                <a:gd name="adj3" fmla="val 202727"/>
                <a:gd name="adj4" fmla="val 75852"/>
                <a:gd name="adj5" fmla="val 223509"/>
                <a:gd name="adj6" fmla="val 119722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 type="triangle" w="lg" len="lg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Cool UI</a:t>
              </a:r>
            </a:p>
          </p:txBody>
        </p:sp>
        <p:sp>
          <p:nvSpPr>
            <p:cNvPr id="9" name="Line Callout 2 8"/>
            <p:cNvSpPr>
              <a:spLocks/>
            </p:cNvSpPr>
            <p:nvPr/>
          </p:nvSpPr>
          <p:spPr bwMode="auto">
            <a:xfrm>
              <a:off x="6401360" y="838200"/>
              <a:ext cx="2360660" cy="381381"/>
            </a:xfrm>
            <a:prstGeom prst="borderCallout2">
              <a:avLst>
                <a:gd name="adj1" fmla="val 105329"/>
                <a:gd name="adj2" fmla="val 49625"/>
                <a:gd name="adj3" fmla="val 191903"/>
                <a:gd name="adj4" fmla="val 25926"/>
                <a:gd name="adj5" fmla="val 238662"/>
                <a:gd name="adj6" fmla="val -34593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Configuration</a:t>
              </a: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1823063"/>
          </a:xfrm>
        </p:spPr>
        <p:txBody>
          <a:bodyPr/>
          <a:lstStyle/>
          <a:p>
            <a:r>
              <a:rPr lang="en-US" dirty="0" smtClean="0"/>
              <a:t>An alarm system  that monitors Process Variables (PVs)  in a Control System</a:t>
            </a:r>
          </a:p>
          <a:p>
            <a:r>
              <a:rPr lang="en-US" dirty="0" smtClean="0"/>
              <a:t>Effectively help operators take the correct action at the correct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How are alarms added?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type="body" idx="4294967295"/>
          </p:nvPr>
        </p:nvSpPr>
        <p:spPr>
          <a:xfrm>
            <a:off x="120650" y="1008063"/>
            <a:ext cx="8375650" cy="47572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Alarm triggers: PVs on IOCs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But more than just setting HIGH, HIHI, HSV, HHSV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HYST (alarm </a:t>
            </a:r>
            <a:r>
              <a:rPr lang="en-US" dirty="0" err="1" smtClean="0">
                <a:ea typeface="ＭＳ Ｐゴシック" pitchFamily="34" charset="-128"/>
              </a:rPr>
              <a:t>deadband</a:t>
            </a:r>
            <a:r>
              <a:rPr lang="en-US" dirty="0" smtClean="0">
                <a:ea typeface="ＭＳ Ｐゴシック" pitchFamily="34" charset="-128"/>
              </a:rPr>
              <a:t>) is good idea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Dynamic limits, enable based on machine state,...</a:t>
            </a:r>
          </a:p>
          <a:p>
            <a:pPr lvl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u="sng" dirty="0" smtClean="0">
                <a:ea typeface="ＭＳ Ｐゴシック" pitchFamily="34" charset="-128"/>
              </a:rPr>
              <a:t>Requires thought, communication, documentation</a:t>
            </a:r>
          </a:p>
          <a:p>
            <a:r>
              <a:rPr lang="en-US" dirty="0" smtClean="0">
                <a:ea typeface="ＭＳ Ｐゴシック" pitchFamily="34" charset="-128"/>
              </a:rPr>
              <a:t>Added to alarm server with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Guidance: How to respond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Related screen: Reason for alarm (limits, …), link to screens mentioned in guidance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Link to rationalization info (wiki)</a:t>
            </a:r>
          </a:p>
        </p:txBody>
      </p:sp>
    </p:spTree>
    <p:extLst>
      <p:ext uri="{BB962C8B-B14F-4D97-AF65-F5344CB8AC3E}">
        <p14:creationId xmlns:p14="http://schemas.microsoft.com/office/powerpoint/2010/main" val="39038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>
          <a:xfrm>
            <a:off x="120650" y="153988"/>
            <a:ext cx="9023350" cy="50482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Elevated Temp/Press/Res.Err./…</a:t>
            </a:r>
          </a:p>
        </p:txBody>
      </p:sp>
      <p:sp>
        <p:nvSpPr>
          <p:cNvPr id="27650" name="Text Placeholder 2"/>
          <p:cNvSpPr>
            <a:spLocks noGrp="1"/>
          </p:cNvSpPr>
          <p:nvPr>
            <p:ph type="body" idx="4294967295"/>
          </p:nvPr>
        </p:nvSpPr>
        <p:spPr>
          <a:xfrm>
            <a:off x="120650" y="962025"/>
            <a:ext cx="8769350" cy="4502771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Immediate action required?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Do something to prevent interlock trip</a:t>
            </a:r>
          </a:p>
          <a:p>
            <a:r>
              <a:rPr lang="en-US" sz="2400" dirty="0" smtClean="0">
                <a:ea typeface="ＭＳ Ｐゴシック" pitchFamily="34" charset="-128"/>
              </a:rPr>
              <a:t>Impact, Consequence?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Beam off if interlock tripped</a:t>
            </a:r>
          </a:p>
          <a:p>
            <a:r>
              <a:rPr lang="en-US" sz="2400" dirty="0" smtClean="0">
                <a:ea typeface="ＭＳ Ｐゴシック" pitchFamily="34" charset="-128"/>
              </a:rPr>
              <a:t>Time to respond?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 10 minutes to prevent interlock</a:t>
            </a:r>
          </a:p>
          <a:p>
            <a:pPr marL="346075" lvl="1" indent="0">
              <a:buNone/>
            </a:pPr>
            <a:r>
              <a:rPr lang="en-US" sz="2000" dirty="0" smtClean="0">
                <a:latin typeface="Wingdings" pitchFamily="2" charset="2"/>
                <a:ea typeface="ＭＳ Ｐゴシック" pitchFamily="34" charset="-128"/>
              </a:rPr>
              <a:t>             </a:t>
            </a:r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solidFill>
                  <a:srgbClr val="FFA203"/>
                </a:solidFill>
                <a:ea typeface="ＭＳ Ｐゴシック" pitchFamily="34" charset="-128"/>
              </a:rPr>
              <a:t>MINOR?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MAJOR?</a:t>
            </a: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Guidance: 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Open Valve 47 a bit, …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endParaRPr lang="en-US" altLang="ja-JP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Related Displays: Screen that shows Temp, Valve, …</a:t>
            </a:r>
          </a:p>
        </p:txBody>
      </p:sp>
    </p:spTree>
    <p:extLst>
      <p:ext uri="{BB962C8B-B14F-4D97-AF65-F5344CB8AC3E}">
        <p14:creationId xmlns:p14="http://schemas.microsoft.com/office/powerpoint/2010/main" val="8949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Avoid Multiple Alarm Levels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4294967295"/>
          </p:nvPr>
        </p:nvSpPr>
        <p:spPr>
          <a:xfrm>
            <a:off x="120650" y="788988"/>
            <a:ext cx="8229600" cy="5634037"/>
          </a:xfrm>
          <a:ln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Symbol" charset="2"/>
              <a:buChar char="·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Analog PVs for Temp/Press/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Res.Err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./…: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Easy to set LOLO, LOW, HIGH, HIHI</a:t>
            </a:r>
          </a:p>
          <a:p>
            <a:pPr>
              <a:buFont typeface="Symbol" charset="2"/>
              <a:buChar char="·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Consider: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ln>
                  <a:solidFill>
                    <a:srgbClr val="FF6600"/>
                  </a:solidFill>
                </a:ln>
              </a:rPr>
              <a:t>Do they require </a:t>
            </a:r>
            <a:r>
              <a:rPr lang="en-US" i="1" dirty="0" smtClean="0">
                <a:ln>
                  <a:solidFill>
                    <a:srgbClr val="FF6600"/>
                  </a:solidFill>
                </a:ln>
              </a:rPr>
              <a:t>significantly different </a:t>
            </a:r>
            <a:r>
              <a:rPr lang="en-US" dirty="0" smtClean="0">
                <a:ln>
                  <a:solidFill>
                    <a:srgbClr val="FF6600"/>
                  </a:solidFill>
                </a:ln>
              </a:rPr>
              <a:t>operator actions?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ln>
                  <a:solidFill>
                    <a:srgbClr val="FF6600"/>
                  </a:solidFill>
                </a:ln>
              </a:rPr>
              <a:t>Will there be a lot of time after the HIGH to react before a follow-up HIHI alarm?</a:t>
            </a:r>
          </a:p>
          <a:p>
            <a:pPr>
              <a:buFont typeface="Symbol" charset="2"/>
              <a:buChar char="·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In most cases, HIGH &amp; HIHI only double the alarm traffic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Set only HSV to generate single, early alarm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Adding HHSV alarm assuming that the first one is ignored only worsens the problem</a:t>
            </a:r>
          </a:p>
        </p:txBody>
      </p:sp>
    </p:spTree>
    <p:extLst>
      <p:ext uri="{BB962C8B-B14F-4D97-AF65-F5344CB8AC3E}">
        <p14:creationId xmlns:p14="http://schemas.microsoft.com/office/powerpoint/2010/main" val="2662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Alarms for Redundant Pumps</a:t>
            </a:r>
          </a:p>
        </p:txBody>
      </p:sp>
      <p:pic>
        <p:nvPicPr>
          <p:cNvPr id="30722" name="Picture 2" descr="2008_12_19_06_15_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644525"/>
            <a:ext cx="8628062" cy="58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Alarm Generation: Redundant Pumps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                   the wrong way</a:t>
            </a:r>
          </a:p>
        </p:txBody>
      </p:sp>
      <p:sp>
        <p:nvSpPr>
          <p:cNvPr id="31746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354138"/>
            <a:ext cx="8285163" cy="45339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Control System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Pump1 on/off status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Pump2 on/off status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Simple Config setting: Pump Off  =&gt; Alarm: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normal for the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ea typeface="ＭＳ Ｐゴシック" pitchFamily="34" charset="-128"/>
              </a:rPr>
              <a:t>backup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to be off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Both running is usually bad as well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Except during tests or switchover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During maintenance, both can be off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9863" y="930275"/>
            <a:ext cx="746125" cy="27463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6140450" y="930275"/>
            <a:ext cx="773113" cy="6937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1749" name="Straight Connector 6"/>
          <p:cNvCxnSpPr>
            <a:cxnSpLocks noChangeShapeType="1"/>
            <a:endCxn id="4" idx="2"/>
          </p:cNvCxnSpPr>
          <p:nvPr/>
        </p:nvCxnSpPr>
        <p:spPr bwMode="auto">
          <a:xfrm flipV="1">
            <a:off x="4830763" y="1276350"/>
            <a:ext cx="1309687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Straight Connector 8"/>
          <p:cNvCxnSpPr>
            <a:cxnSpLocks noChangeShapeType="1"/>
            <a:stCxn id="5" idx="3"/>
          </p:cNvCxnSpPr>
          <p:nvPr/>
        </p:nvCxnSpPr>
        <p:spPr bwMode="auto">
          <a:xfrm>
            <a:off x="7265988" y="1066800"/>
            <a:ext cx="930275" cy="206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6502400" y="1933575"/>
            <a:ext cx="746125" cy="274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Oval 12"/>
          <p:cNvSpPr>
            <a:spLocks noChangeArrowheads="1"/>
          </p:cNvSpPr>
          <p:nvPr/>
        </p:nvSpPr>
        <p:spPr bwMode="auto">
          <a:xfrm>
            <a:off x="6122988" y="1933575"/>
            <a:ext cx="773112" cy="6937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3" name="Shape 25"/>
          <p:cNvCxnSpPr>
            <a:cxnSpLocks noChangeShapeType="1"/>
            <a:endCxn id="31752" idx="2"/>
          </p:cNvCxnSpPr>
          <p:nvPr/>
        </p:nvCxnSpPr>
        <p:spPr bwMode="auto">
          <a:xfrm rot="16200000" flipH="1">
            <a:off x="5247482" y="1404144"/>
            <a:ext cx="969962" cy="781050"/>
          </a:xfrm>
          <a:prstGeom prst="bentConnector2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hape 26"/>
          <p:cNvCxnSpPr>
            <a:cxnSpLocks noChangeShapeType="1"/>
            <a:endCxn id="31751" idx="3"/>
          </p:cNvCxnSpPr>
          <p:nvPr/>
        </p:nvCxnSpPr>
        <p:spPr bwMode="auto">
          <a:xfrm rot="5400000">
            <a:off x="7041357" y="1294606"/>
            <a:ext cx="982662" cy="568325"/>
          </a:xfrm>
          <a:prstGeom prst="bentConnector2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222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Redundant Pumps</a:t>
            </a:r>
          </a:p>
        </p:txBody>
      </p:sp>
      <p:sp>
        <p:nvSpPr>
          <p:cNvPr id="32770" name="Text Placeholder 2"/>
          <p:cNvSpPr>
            <a:spLocks noGrp="1"/>
          </p:cNvSpPr>
          <p:nvPr>
            <p:ph type="body" idx="4294967295"/>
          </p:nvPr>
        </p:nvSpPr>
        <p:spPr>
          <a:xfrm>
            <a:off x="120650" y="1354138"/>
            <a:ext cx="8647113" cy="51943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Control System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Pump1 on/off status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Pump2 on/off status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Number of running pumps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Configurable number of desired pumps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Alarm System: Running == Desired?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… with delay to handle tests, switchover</a:t>
            </a:r>
          </a:p>
          <a:p>
            <a:r>
              <a:rPr lang="en-US" dirty="0" smtClean="0">
                <a:ea typeface="ＭＳ Ｐゴシック" pitchFamily="34" charset="-128"/>
              </a:rPr>
              <a:t>Same applies to devices that are only needed on-demand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9863" y="930275"/>
            <a:ext cx="746125" cy="27463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140450" y="930275"/>
            <a:ext cx="773113" cy="6937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2773" name="Straight Connector 5"/>
          <p:cNvCxnSpPr>
            <a:cxnSpLocks noChangeShapeType="1"/>
            <a:endCxn id="5" idx="2"/>
          </p:cNvCxnSpPr>
          <p:nvPr/>
        </p:nvCxnSpPr>
        <p:spPr bwMode="auto">
          <a:xfrm flipV="1">
            <a:off x="4830763" y="1276350"/>
            <a:ext cx="1309687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4" name="Straight Connector 6"/>
          <p:cNvCxnSpPr>
            <a:cxnSpLocks noChangeShapeType="1"/>
            <a:stCxn id="4" idx="3"/>
          </p:cNvCxnSpPr>
          <p:nvPr/>
        </p:nvCxnSpPr>
        <p:spPr bwMode="auto">
          <a:xfrm>
            <a:off x="7265988" y="1066800"/>
            <a:ext cx="930275" cy="206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6502400" y="1933575"/>
            <a:ext cx="746125" cy="27463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122988" y="1933575"/>
            <a:ext cx="773112" cy="693738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2777" name="Shape 9"/>
          <p:cNvCxnSpPr>
            <a:cxnSpLocks noChangeShapeType="1"/>
            <a:endCxn id="9" idx="2"/>
          </p:cNvCxnSpPr>
          <p:nvPr/>
        </p:nvCxnSpPr>
        <p:spPr bwMode="auto">
          <a:xfrm rot="16200000" flipH="1">
            <a:off x="5247482" y="1404144"/>
            <a:ext cx="969962" cy="781050"/>
          </a:xfrm>
          <a:prstGeom prst="bentConnector2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hape 10"/>
          <p:cNvCxnSpPr>
            <a:cxnSpLocks noChangeShapeType="1"/>
            <a:endCxn id="8" idx="3"/>
          </p:cNvCxnSpPr>
          <p:nvPr/>
        </p:nvCxnSpPr>
        <p:spPr bwMode="auto">
          <a:xfrm rot="5400000">
            <a:off x="7041357" y="1294606"/>
            <a:ext cx="982662" cy="568325"/>
          </a:xfrm>
          <a:prstGeom prst="bentConnector2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00925" y="468313"/>
            <a:ext cx="328613" cy="395287"/>
          </a:xfrm>
          <a:prstGeom prst="rect">
            <a:avLst/>
          </a:prstGeom>
          <a:noFill/>
          <a:ln w="9525">
            <a:solidFill>
              <a:srgbClr val="0E9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83163" y="469900"/>
            <a:ext cx="2417762" cy="3937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Arial" charset="0"/>
                <a:ea typeface="ＭＳ Ｐゴシック" charset="-128"/>
                <a:cs typeface="ＭＳ Ｐゴシック" charset="-128"/>
              </a:rPr>
              <a:t>Required Pumps:</a:t>
            </a:r>
          </a:p>
        </p:txBody>
      </p:sp>
    </p:spTree>
    <p:extLst>
      <p:ext uri="{BB962C8B-B14F-4D97-AF65-F5344CB8AC3E}">
        <p14:creationId xmlns:p14="http://schemas.microsoft.com/office/powerpoint/2010/main" val="35697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Weekly Review: How Many? Top 10?</a:t>
            </a:r>
          </a:p>
        </p:txBody>
      </p:sp>
      <p:pic>
        <p:nvPicPr>
          <p:cNvPr id="5" name="Picture 4" descr="march17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3751263"/>
            <a:ext cx="3797300" cy="31067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10da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809625"/>
            <a:ext cx="5486400" cy="2874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96" name="Curved Connector 9"/>
          <p:cNvCxnSpPr>
            <a:cxnSpLocks noChangeShapeType="1"/>
          </p:cNvCxnSpPr>
          <p:nvPr/>
        </p:nvCxnSpPr>
        <p:spPr bwMode="auto">
          <a:xfrm rot="16200000" flipH="1">
            <a:off x="4694238" y="1241425"/>
            <a:ext cx="2676525" cy="24415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517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20650" y="712788"/>
            <a:ext cx="6872288" cy="5559471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Easy to use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Check alarms in Table, Tree, Panel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Fix it: Read Guidance, use Display Links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Zapf Dingbats" charset="2"/>
                <a:ea typeface="ＭＳ Ｐゴシック" pitchFamily="34" charset="-128"/>
              </a:rPr>
              <a:t>✔</a:t>
            </a:r>
            <a:r>
              <a:rPr lang="en-US" dirty="0" smtClean="0">
                <a:ea typeface="ＭＳ Ｐゴシック" pitchFamily="34" charset="-128"/>
              </a:rPr>
              <a:t>Acknowledge</a:t>
            </a:r>
          </a:p>
          <a:p>
            <a:r>
              <a:rPr lang="en-US" dirty="0" smtClean="0">
                <a:ea typeface="ＭＳ Ｐゴシック" pitchFamily="34" charset="-128"/>
              </a:rPr>
              <a:t>Configuration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Can be changed on the fly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Operators can update guidance or add better display links</a:t>
            </a:r>
          </a:p>
          <a:p>
            <a:r>
              <a:rPr lang="en-US" dirty="0" smtClean="0">
                <a:solidFill>
                  <a:srgbClr val="7F7F7F"/>
                </a:solidFill>
                <a:ea typeface="ＭＳ Ｐゴシック" pitchFamily="34" charset="-128"/>
              </a:rPr>
              <a:t>Alarm System Setup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ea typeface="ＭＳ Ｐゴシック" pitchFamily="34" charset="-128"/>
              </a:rPr>
              <a:t>Somewhat Involved, but only once</a:t>
            </a:r>
          </a:p>
          <a:p>
            <a:r>
              <a:rPr lang="en-US" dirty="0" smtClean="0">
                <a:ea typeface="ＭＳ Ｐゴシック" pitchFamily="34" charset="-128"/>
              </a:rPr>
              <a:t>Coming up with a good configuration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Hard</a:t>
            </a:r>
          </a:p>
        </p:txBody>
      </p:sp>
      <p:sp>
        <p:nvSpPr>
          <p:cNvPr id="4" name="Down Arrow 3"/>
          <p:cNvSpPr>
            <a:spLocks noChangeArrowheads="1"/>
          </p:cNvSpPr>
          <p:nvPr/>
        </p:nvSpPr>
        <p:spPr bwMode="auto">
          <a:xfrm>
            <a:off x="7453313" y="3187700"/>
            <a:ext cx="1039812" cy="2282825"/>
          </a:xfrm>
          <a:prstGeom prst="down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EAEDF4"/>
              </a:gs>
              <a:gs pos="24001">
                <a:srgbClr val="C8CFE0"/>
              </a:gs>
              <a:gs pos="100000">
                <a:srgbClr val="FF6600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31113" y="7175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Easy</a:t>
            </a:r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7635875" y="544671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Hard</a:t>
            </a: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 flipV="1">
            <a:off x="7458075" y="1058863"/>
            <a:ext cx="1039813" cy="1889125"/>
          </a:xfrm>
          <a:prstGeom prst="down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0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Thank You!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1456" y="990600"/>
            <a:ext cx="8229600" cy="915122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BEAST Home Page:</a:t>
            </a:r>
          </a:p>
          <a:p>
            <a:pPr lvl="1"/>
            <a:r>
              <a:rPr lang="en-US" dirty="0" smtClean="0">
                <a:ea typeface="ＭＳ Ｐゴシック" pitchFamily="34" charset="-128"/>
                <a:hlinkClick r:id="rId2"/>
              </a:rPr>
              <a:t>http://sourceforge.net/apps/trac/cs-studio/wiki/BEAST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51" y="2618157"/>
            <a:ext cx="15525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3"/>
          <p:cNvSpPr txBox="1">
            <a:spLocks/>
          </p:cNvSpPr>
          <p:nvPr/>
        </p:nvSpPr>
        <p:spPr bwMode="auto">
          <a:xfrm>
            <a:off x="271346" y="2514600"/>
            <a:ext cx="7010400" cy="231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defRPr/>
            </a:pPr>
            <a:r>
              <a:rPr lang="en-US" b="1" dirty="0" smtClean="0">
                <a:latin typeface="Arial Narrow" pitchFamily="-107" charset="0"/>
                <a:ea typeface="ＭＳ Ｐゴシック" pitchFamily="-107" charset="-128"/>
                <a:cs typeface="Arial" charset="0"/>
              </a:rPr>
              <a:t>See also:</a:t>
            </a:r>
          </a:p>
          <a:p>
            <a:pPr marL="687388" lvl="1" indent="-230188" eaLnBrk="0" hangingPunct="0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defRPr/>
            </a:pPr>
            <a:r>
              <a:rPr lang="en-US" sz="1800" b="1" dirty="0" smtClean="0">
                <a:latin typeface="Arial Narrow" pitchFamily="-107" charset="0"/>
                <a:ea typeface="ＭＳ Ｐゴシック" pitchFamily="-107" charset="-128"/>
                <a:cs typeface="Arial" charset="0"/>
              </a:rPr>
              <a:t>B. </a:t>
            </a:r>
            <a:r>
              <a:rPr lang="en-US" sz="1800" b="1" dirty="0" err="1" smtClean="0">
                <a:latin typeface="Arial Narrow" pitchFamily="-107" charset="0"/>
                <a:ea typeface="ＭＳ Ｐゴシック" pitchFamily="-107" charset="-128"/>
                <a:cs typeface="Arial" charset="0"/>
              </a:rPr>
              <a:t>Hollifield</a:t>
            </a:r>
            <a:r>
              <a:rPr lang="en-US" sz="1800" b="1" dirty="0" smtClean="0">
                <a:latin typeface="Arial Narrow" pitchFamily="-107" charset="0"/>
                <a:ea typeface="ＭＳ Ｐゴシック" pitchFamily="-107" charset="-128"/>
                <a:cs typeface="Arial" charset="0"/>
              </a:rPr>
              <a:t>, E. </a:t>
            </a:r>
            <a:r>
              <a:rPr lang="en-US" sz="1800" b="1" dirty="0" err="1" smtClean="0">
                <a:latin typeface="Arial Narrow" pitchFamily="-107" charset="0"/>
                <a:ea typeface="ＭＳ Ｐゴシック" pitchFamily="-107" charset="-128"/>
                <a:cs typeface="Arial" charset="0"/>
              </a:rPr>
              <a:t>Habibi</a:t>
            </a:r>
            <a:r>
              <a:rPr lang="en-US" sz="1800" b="1" dirty="0" smtClean="0">
                <a:latin typeface="Arial Narrow" pitchFamily="-107" charset="0"/>
                <a:ea typeface="ＭＳ Ｐゴシック" pitchFamily="-107" charset="-128"/>
                <a:cs typeface="Arial" charset="0"/>
              </a:rPr>
              <a:t>, "Alarm Management: Seven Effective Methods for Optimum Performance", ISA, 2007</a:t>
            </a:r>
          </a:p>
          <a:p>
            <a:pPr marL="687388" lvl="1" indent="-230188" eaLnBrk="0" hangingPunct="0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defRPr/>
            </a:pPr>
            <a:r>
              <a:rPr lang="en-US" sz="1800" b="1" dirty="0" smtClean="0">
                <a:latin typeface="Arial Narrow" pitchFamily="34" charset="0"/>
                <a:cs typeface="Arial" charset="0"/>
              </a:rPr>
              <a:t>Alarm Rationalization: Practical Experience Rationalizing Alarm Configuration for an Accelerator </a:t>
            </a:r>
            <a:r>
              <a:rPr lang="en-US" sz="1800" b="1" dirty="0" err="1" smtClean="0">
                <a:latin typeface="Arial Narrow" pitchFamily="34" charset="0"/>
                <a:cs typeface="Arial" charset="0"/>
              </a:rPr>
              <a:t>SubSystem</a:t>
            </a:r>
            <a:r>
              <a:rPr lang="en-US" sz="1800" b="1" dirty="0" smtClean="0">
                <a:latin typeface="Arial Narrow" pitchFamily="34" charset="0"/>
                <a:cs typeface="Arial" charset="0"/>
              </a:rPr>
              <a:t>, Xiaosong Geng, </a:t>
            </a:r>
            <a:r>
              <a:rPr lang="en-US" sz="1800" b="1" dirty="0" err="1" smtClean="0">
                <a:latin typeface="Arial Narrow" pitchFamily="34" charset="0"/>
                <a:cs typeface="Arial" charset="0"/>
              </a:rPr>
              <a:t>etc</a:t>
            </a:r>
            <a:r>
              <a:rPr lang="en-US" sz="1800" b="1" dirty="0" smtClean="0">
                <a:latin typeface="Arial Narrow" pitchFamily="34" charset="0"/>
                <a:cs typeface="Arial" charset="0"/>
              </a:rPr>
              <a:t>,.  </a:t>
            </a:r>
            <a:r>
              <a:rPr lang="en-US" sz="1200" b="1" dirty="0" smtClean="0">
                <a:latin typeface="Arial Narrow" pitchFamily="34" charset="0"/>
                <a:ea typeface="ＭＳ Ｐゴシック" pitchFamily="-107" charset="-128"/>
                <a:cs typeface="Arial" charset="0"/>
                <a:hlinkClick r:id="rId4"/>
              </a:rPr>
              <a:t>http://info.ornl.gov/sites/publications/files/Pub22522.PDF</a:t>
            </a:r>
            <a:endParaRPr lang="en-US" sz="1200" b="1" dirty="0" smtClean="0">
              <a:latin typeface="Arial Narrow" pitchFamily="34" charset="0"/>
              <a:ea typeface="ＭＳ Ｐゴシック" pitchFamily="-107" charset="-128"/>
              <a:cs typeface="Arial" charset="0"/>
            </a:endParaRPr>
          </a:p>
          <a:p>
            <a:pPr>
              <a:defRPr/>
            </a:pPr>
            <a:endParaRPr lang="en-US" b="1" dirty="0">
              <a:latin typeface="Arial Narrow" pitchFamily="-107" charset="0"/>
              <a:ea typeface="ＭＳ Ｐゴシック" pitchFamily="-107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lternate Process 46"/>
          <p:cNvSpPr>
            <a:spLocks noChangeArrowheads="1"/>
          </p:cNvSpPr>
          <p:nvPr/>
        </p:nvSpPr>
        <p:spPr bwMode="auto">
          <a:xfrm>
            <a:off x="3048000" y="3768725"/>
            <a:ext cx="5491163" cy="2403475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46" name="Alternate Process 45"/>
          <p:cNvSpPr>
            <a:spLocks noChangeArrowheads="1"/>
          </p:cNvSpPr>
          <p:nvPr/>
        </p:nvSpPr>
        <p:spPr bwMode="auto">
          <a:xfrm>
            <a:off x="3241675" y="609600"/>
            <a:ext cx="1403350" cy="420688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IOCs</a:t>
            </a:r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Architecture</a:t>
            </a:r>
          </a:p>
        </p:txBody>
      </p:sp>
      <p:sp>
        <p:nvSpPr>
          <p:cNvPr id="4" name="Alternate Process 3"/>
          <p:cNvSpPr>
            <a:spLocks noChangeArrowheads="1"/>
          </p:cNvSpPr>
          <p:nvPr/>
        </p:nvSpPr>
        <p:spPr bwMode="auto">
          <a:xfrm>
            <a:off x="561975" y="2781300"/>
            <a:ext cx="5803900" cy="600075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                  </a:t>
            </a:r>
          </a:p>
        </p:txBody>
      </p:sp>
      <p:cxnSp>
        <p:nvCxnSpPr>
          <p:cNvPr id="5" name="Straight Arrow Connector 63"/>
          <p:cNvCxnSpPr>
            <a:cxnSpLocks noChangeShapeType="1"/>
          </p:cNvCxnSpPr>
          <p:nvPr/>
        </p:nvCxnSpPr>
        <p:spPr bwMode="auto">
          <a:xfrm rot="5400000">
            <a:off x="3503612" y="3365501"/>
            <a:ext cx="303213" cy="4762"/>
          </a:xfrm>
          <a:prstGeom prst="straightConnector1">
            <a:avLst/>
          </a:prstGeom>
          <a:noFill/>
          <a:ln w="31750">
            <a:solidFill>
              <a:srgbClr val="0E96FF"/>
            </a:solidFill>
            <a:round/>
            <a:headEnd/>
            <a:tailEnd/>
          </a:ln>
          <a:effectLst>
            <a:outerShdw blurRad="63500" dist="38100" algn="l" rotWithShape="0">
              <a:srgbClr val="000000">
                <a:alpha val="39999"/>
              </a:srgbClr>
            </a:outerShdw>
          </a:effectLst>
        </p:spPr>
      </p:cxnSp>
      <p:sp>
        <p:nvSpPr>
          <p:cNvPr id="6" name="Alternate Process 5"/>
          <p:cNvSpPr>
            <a:spLocks noChangeArrowheads="1"/>
          </p:cNvSpPr>
          <p:nvPr/>
        </p:nvSpPr>
        <p:spPr bwMode="auto">
          <a:xfrm>
            <a:off x="2933700" y="3657600"/>
            <a:ext cx="5491163" cy="2403475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pic>
        <p:nvPicPr>
          <p:cNvPr id="7" name="Picture 6" descr="css_alar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5150" y="4173538"/>
            <a:ext cx="33210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FF0000"/>
            </a:outerShdw>
          </a:effectLst>
        </p:spPr>
      </p:pic>
      <p:sp>
        <p:nvSpPr>
          <p:cNvPr id="8" name="Can 7"/>
          <p:cNvSpPr>
            <a:spLocks noChangeArrowheads="1"/>
          </p:cNvSpPr>
          <p:nvPr/>
        </p:nvSpPr>
        <p:spPr bwMode="auto">
          <a:xfrm>
            <a:off x="6489700" y="2640013"/>
            <a:ext cx="1852613" cy="82232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8D0E4"/>
              </a:gs>
              <a:gs pos="100000">
                <a:srgbClr val="187994"/>
              </a:gs>
            </a:gsLst>
            <a:lin ang="5400000"/>
          </a:gradFill>
          <a:ln w="9525">
            <a:solidFill>
              <a:srgbClr val="237085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Alarm Cfg &amp; State</a:t>
            </a:r>
          </a:p>
          <a:p>
            <a:pPr algn="ctr">
              <a:defRPr/>
            </a:pPr>
            <a:r>
              <a:rPr lang="en-US" sz="16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RDB</a:t>
            </a:r>
          </a:p>
        </p:txBody>
      </p:sp>
      <p:sp>
        <p:nvSpPr>
          <p:cNvPr id="9" name="Action Button: Sound 8"/>
          <p:cNvSpPr/>
          <p:nvPr/>
        </p:nvSpPr>
        <p:spPr bwMode="auto">
          <a:xfrm>
            <a:off x="2017713" y="4927600"/>
            <a:ext cx="520700" cy="401638"/>
          </a:xfrm>
          <a:prstGeom prst="actionButtonSound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Alternate Process 9"/>
          <p:cNvSpPr>
            <a:spLocks noChangeArrowheads="1"/>
          </p:cNvSpPr>
          <p:nvPr/>
        </p:nvSpPr>
        <p:spPr bwMode="auto">
          <a:xfrm>
            <a:off x="3089275" y="690563"/>
            <a:ext cx="1403350" cy="420687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err="1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FECs</a:t>
            </a:r>
            <a:r>
              <a:rPr lang="en-US" sz="18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/IOCs</a:t>
            </a:r>
          </a:p>
        </p:txBody>
      </p:sp>
      <p:sp>
        <p:nvSpPr>
          <p:cNvPr id="11" name="Alternate Process 10"/>
          <p:cNvSpPr>
            <a:spLocks noChangeArrowheads="1"/>
          </p:cNvSpPr>
          <p:nvPr/>
        </p:nvSpPr>
        <p:spPr bwMode="auto">
          <a:xfrm>
            <a:off x="538163" y="1430338"/>
            <a:ext cx="6599237" cy="750887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6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Alarm Server</a:t>
            </a:r>
          </a:p>
          <a:p>
            <a:pPr algn="ctr">
              <a:defRPr/>
            </a:pPr>
            <a:r>
              <a:rPr lang="en-US" sz="11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Current Alarms:  Latched?  Annunciated? Acknowledged?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7538" y="3060700"/>
            <a:ext cx="973137" cy="247650"/>
          </a:xfrm>
          <a:prstGeom prst="rect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200">
                <a:solidFill>
                  <a:srgbClr val="3366FF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LOG</a:t>
            </a:r>
          </a:p>
        </p:txBody>
      </p:sp>
      <p:pic>
        <p:nvPicPr>
          <p:cNvPr id="13" name="Picture 12" descr="msg_his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0925" y="4021138"/>
            <a:ext cx="197008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FF0000"/>
            </a:outerShdw>
          </a:effectLst>
        </p:spPr>
      </p:pic>
      <p:sp>
        <p:nvSpPr>
          <p:cNvPr id="14" name="Can 13"/>
          <p:cNvSpPr>
            <a:spLocks noChangeArrowheads="1"/>
          </p:cNvSpPr>
          <p:nvPr/>
        </p:nvSpPr>
        <p:spPr bwMode="auto">
          <a:xfrm>
            <a:off x="531813" y="4803775"/>
            <a:ext cx="1154112" cy="10096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8D0E4"/>
              </a:gs>
              <a:gs pos="100000">
                <a:srgbClr val="187994"/>
              </a:gs>
            </a:gsLst>
            <a:lin ang="5400000"/>
          </a:gradFill>
          <a:ln w="9525">
            <a:solidFill>
              <a:srgbClr val="237085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18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18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Message</a:t>
            </a:r>
            <a:br>
              <a:rPr lang="en-US" sz="18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18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RDB</a:t>
            </a:r>
          </a:p>
          <a:p>
            <a:pPr>
              <a:defRPr/>
            </a:pPr>
            <a:r>
              <a:rPr lang="en-US" sz="11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11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</a:br>
            <a:endParaRPr lang="en-US" sz="11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5" name="Alternate Process 14"/>
          <p:cNvSpPr>
            <a:spLocks noChangeArrowheads="1"/>
          </p:cNvSpPr>
          <p:nvPr/>
        </p:nvSpPr>
        <p:spPr bwMode="auto">
          <a:xfrm>
            <a:off x="1782763" y="3741738"/>
            <a:ext cx="984250" cy="754062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JMS</a:t>
            </a:r>
            <a:b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</a:br>
            <a: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</a:t>
            </a:r>
            <a:b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</a:br>
            <a: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Speech</a:t>
            </a:r>
          </a:p>
        </p:txBody>
      </p:sp>
      <p:sp>
        <p:nvSpPr>
          <p:cNvPr id="16" name="Alternate Process 15"/>
          <p:cNvSpPr>
            <a:spLocks noChangeArrowheads="1"/>
          </p:cNvSpPr>
          <p:nvPr/>
        </p:nvSpPr>
        <p:spPr bwMode="auto">
          <a:xfrm>
            <a:off x="612775" y="3743325"/>
            <a:ext cx="984250" cy="754063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JMS</a:t>
            </a:r>
            <a:b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</a:br>
            <a: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</a:t>
            </a:r>
            <a:b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</a:br>
            <a:r>
              <a:rPr lang="en-US" sz="1400">
                <a:solidFill>
                  <a:srgbClr val="000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RDB</a:t>
            </a:r>
          </a:p>
        </p:txBody>
      </p:sp>
      <p:sp>
        <p:nvSpPr>
          <p:cNvPr id="17" name="Alternate Process 16"/>
          <p:cNvSpPr>
            <a:spLocks noChangeArrowheads="1"/>
          </p:cNvSpPr>
          <p:nvPr/>
        </p:nvSpPr>
        <p:spPr bwMode="auto">
          <a:xfrm>
            <a:off x="7270750" y="1422400"/>
            <a:ext cx="1066800" cy="760413"/>
          </a:xfrm>
          <a:prstGeom prst="flowChartAlternateProcess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en-US" sz="18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Tomcat</a:t>
            </a:r>
          </a:p>
          <a:p>
            <a:pPr>
              <a:buFontTx/>
              <a:buChar char="-"/>
              <a:defRPr/>
            </a:pPr>
            <a:r>
              <a:rPr lang="en-US" sz="11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Reports</a:t>
            </a:r>
          </a:p>
        </p:txBody>
      </p:sp>
      <p:pic>
        <p:nvPicPr>
          <p:cNvPr id="19" name="Picture 2" descr="Data Brows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5181600"/>
            <a:ext cx="152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428" name="TextBox 71"/>
          <p:cNvSpPr txBox="1">
            <a:spLocks noChangeArrowheads="1"/>
          </p:cNvSpPr>
          <p:nvPr/>
        </p:nvSpPr>
        <p:spPr bwMode="auto">
          <a:xfrm>
            <a:off x="4595813" y="3733800"/>
            <a:ext cx="172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/>
              <a:t>Alarm Client GUI</a:t>
            </a:r>
          </a:p>
        </p:txBody>
      </p:sp>
      <p:sp>
        <p:nvSpPr>
          <p:cNvPr id="21" name="Down Arrow 20"/>
          <p:cNvSpPr>
            <a:spLocks noChangeArrowheads="1"/>
          </p:cNvSpPr>
          <p:nvPr/>
        </p:nvSpPr>
        <p:spPr bwMode="auto">
          <a:xfrm>
            <a:off x="3902075" y="2220913"/>
            <a:ext cx="207963" cy="822325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17430" name="TextBox 78"/>
          <p:cNvSpPr txBox="1">
            <a:spLocks noChangeArrowheads="1"/>
          </p:cNvSpPr>
          <p:nvPr/>
        </p:nvSpPr>
        <p:spPr bwMode="auto">
          <a:xfrm>
            <a:off x="3087688" y="2740025"/>
            <a:ext cx="595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/>
              <a:t>JMS</a:t>
            </a:r>
          </a:p>
        </p:txBody>
      </p:sp>
      <p:sp>
        <p:nvSpPr>
          <p:cNvPr id="17431" name="Rectangle 82"/>
          <p:cNvSpPr>
            <a:spLocks noChangeArrowheads="1"/>
          </p:cNvSpPr>
          <p:nvPr/>
        </p:nvSpPr>
        <p:spPr bwMode="auto">
          <a:xfrm>
            <a:off x="3468688" y="2373313"/>
            <a:ext cx="13319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i="1"/>
              <a:t>Alarm Updates</a:t>
            </a:r>
          </a:p>
        </p:txBody>
      </p:sp>
      <p:sp>
        <p:nvSpPr>
          <p:cNvPr id="24" name="Up Arrow 23"/>
          <p:cNvSpPr>
            <a:spLocks noChangeArrowheads="1"/>
          </p:cNvSpPr>
          <p:nvPr/>
        </p:nvSpPr>
        <p:spPr bwMode="auto">
          <a:xfrm>
            <a:off x="5405438" y="2220913"/>
            <a:ext cx="201612" cy="827087"/>
          </a:xfrm>
          <a:prstGeom prst="upArrow">
            <a:avLst>
              <a:gd name="adj1" fmla="val 50000"/>
              <a:gd name="adj2" fmla="val 50007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17433" name="Rectangle 88"/>
          <p:cNvSpPr>
            <a:spLocks noChangeArrowheads="1"/>
          </p:cNvSpPr>
          <p:nvPr/>
        </p:nvSpPr>
        <p:spPr bwMode="auto">
          <a:xfrm>
            <a:off x="4681538" y="2374900"/>
            <a:ext cx="16510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i="1"/>
              <a:t>Ack’; Config Updates</a:t>
            </a:r>
          </a:p>
        </p:txBody>
      </p:sp>
      <p:sp>
        <p:nvSpPr>
          <p:cNvPr id="26" name="Up Arrow 25"/>
          <p:cNvSpPr>
            <a:spLocks noChangeArrowheads="1"/>
          </p:cNvSpPr>
          <p:nvPr/>
        </p:nvSpPr>
        <p:spPr bwMode="auto">
          <a:xfrm>
            <a:off x="5405438" y="3321050"/>
            <a:ext cx="227012" cy="392113"/>
          </a:xfrm>
          <a:prstGeom prst="upArrow">
            <a:avLst>
              <a:gd name="adj1" fmla="val 42306"/>
              <a:gd name="adj2" fmla="val 50003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27" name="Down Arrow 26"/>
          <p:cNvSpPr>
            <a:spLocks noChangeArrowheads="1"/>
          </p:cNvSpPr>
          <p:nvPr/>
        </p:nvSpPr>
        <p:spPr bwMode="auto">
          <a:xfrm>
            <a:off x="2157413" y="2236788"/>
            <a:ext cx="209550" cy="803275"/>
          </a:xfrm>
          <a:prstGeom prst="downArrow">
            <a:avLst>
              <a:gd name="adj1" fmla="val 50000"/>
              <a:gd name="adj2" fmla="val 49993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17436" name="Rectangle 78"/>
          <p:cNvSpPr>
            <a:spLocks noChangeArrowheads="1"/>
          </p:cNvSpPr>
          <p:nvPr/>
        </p:nvSpPr>
        <p:spPr bwMode="auto">
          <a:xfrm>
            <a:off x="1712913" y="2379663"/>
            <a:ext cx="12049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i="1"/>
              <a:t>Annunciations</a:t>
            </a:r>
          </a:p>
        </p:txBody>
      </p:sp>
      <p:sp>
        <p:nvSpPr>
          <p:cNvPr id="29" name="Down Arrow 28"/>
          <p:cNvSpPr>
            <a:spLocks noChangeArrowheads="1"/>
          </p:cNvSpPr>
          <p:nvPr/>
        </p:nvSpPr>
        <p:spPr bwMode="auto">
          <a:xfrm>
            <a:off x="987425" y="2236788"/>
            <a:ext cx="209550" cy="803275"/>
          </a:xfrm>
          <a:prstGeom prst="downArrow">
            <a:avLst>
              <a:gd name="adj1" fmla="val 50000"/>
              <a:gd name="adj2" fmla="val 49993"/>
            </a:avLst>
          </a:prstGeom>
          <a:solidFill>
            <a:srgbClr val="0E96FF"/>
          </a:solidFill>
          <a:ln w="9525">
            <a:solidFill>
              <a:srgbClr val="0E96FF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17438" name="Rectangle 46"/>
          <p:cNvSpPr>
            <a:spLocks noChangeArrowheads="1"/>
          </p:cNvSpPr>
          <p:nvPr/>
        </p:nvSpPr>
        <p:spPr bwMode="auto">
          <a:xfrm>
            <a:off x="514350" y="2363788"/>
            <a:ext cx="13985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i="1"/>
              <a:t>Log Messages</a:t>
            </a:r>
          </a:p>
        </p:txBody>
      </p:sp>
      <p:sp>
        <p:nvSpPr>
          <p:cNvPr id="31" name="Up-Down Arrow 30"/>
          <p:cNvSpPr>
            <a:spLocks noChangeArrowheads="1"/>
          </p:cNvSpPr>
          <p:nvPr/>
        </p:nvSpPr>
        <p:spPr bwMode="auto">
          <a:xfrm>
            <a:off x="7340600" y="3471863"/>
            <a:ext cx="185738" cy="384175"/>
          </a:xfrm>
          <a:prstGeom prst="upDownArrow">
            <a:avLst>
              <a:gd name="adj1" fmla="val 50000"/>
              <a:gd name="adj2" fmla="val 50005"/>
            </a:avLst>
          </a:prstGeom>
          <a:solidFill>
            <a:srgbClr val="00B05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32" name="Up Arrow 31"/>
          <p:cNvSpPr>
            <a:spLocks noChangeArrowheads="1"/>
          </p:cNvSpPr>
          <p:nvPr/>
        </p:nvSpPr>
        <p:spPr bwMode="auto">
          <a:xfrm>
            <a:off x="7680325" y="2209800"/>
            <a:ext cx="228600" cy="400050"/>
          </a:xfrm>
          <a:prstGeom prst="upArrow">
            <a:avLst>
              <a:gd name="adj1" fmla="val 42306"/>
              <a:gd name="adj2" fmla="val 49997"/>
            </a:avLst>
          </a:prstGeom>
          <a:solidFill>
            <a:srgbClr val="00B05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33" name="Down Arrow 32"/>
          <p:cNvSpPr>
            <a:spLocks noChangeArrowheads="1"/>
          </p:cNvSpPr>
          <p:nvPr/>
        </p:nvSpPr>
        <p:spPr bwMode="auto">
          <a:xfrm>
            <a:off x="2157413" y="4538663"/>
            <a:ext cx="201612" cy="371475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34" name="Down Arrow 33"/>
          <p:cNvSpPr>
            <a:spLocks noChangeArrowheads="1"/>
          </p:cNvSpPr>
          <p:nvPr/>
        </p:nvSpPr>
        <p:spPr bwMode="auto">
          <a:xfrm>
            <a:off x="971550" y="4538663"/>
            <a:ext cx="201613" cy="355600"/>
          </a:xfrm>
          <a:prstGeom prst="downArrow">
            <a:avLst>
              <a:gd name="adj1" fmla="val 50000"/>
              <a:gd name="adj2" fmla="val 49998"/>
            </a:avLst>
          </a:prstGeom>
          <a:solidFill>
            <a:srgbClr val="0E96FF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cxnSp>
        <p:nvCxnSpPr>
          <p:cNvPr id="35" name="Straight Arrow Connector 63"/>
          <p:cNvCxnSpPr>
            <a:cxnSpLocks noChangeShapeType="1"/>
          </p:cNvCxnSpPr>
          <p:nvPr/>
        </p:nvCxnSpPr>
        <p:spPr bwMode="auto">
          <a:xfrm flipV="1">
            <a:off x="6392863" y="5532438"/>
            <a:ext cx="322262" cy="11112"/>
          </a:xfrm>
          <a:prstGeom prst="straightConnector1">
            <a:avLst/>
          </a:prstGeom>
          <a:noFill/>
          <a:ln w="25400">
            <a:solidFill>
              <a:srgbClr val="1D5564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36" name="Down Arrow 35"/>
          <p:cNvSpPr>
            <a:spLocks noChangeArrowheads="1"/>
          </p:cNvSpPr>
          <p:nvPr/>
        </p:nvSpPr>
        <p:spPr bwMode="auto">
          <a:xfrm>
            <a:off x="3683000" y="1143000"/>
            <a:ext cx="234950" cy="276225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37" name="Up-Down Arrow 36"/>
          <p:cNvSpPr>
            <a:spLocks noChangeArrowheads="1"/>
          </p:cNvSpPr>
          <p:nvPr/>
        </p:nvSpPr>
        <p:spPr bwMode="auto">
          <a:xfrm>
            <a:off x="6800850" y="2200275"/>
            <a:ext cx="193675" cy="442913"/>
          </a:xfrm>
          <a:prstGeom prst="upDownArrow">
            <a:avLst>
              <a:gd name="adj1" fmla="val 50000"/>
              <a:gd name="adj2" fmla="val 50004"/>
            </a:avLst>
          </a:prstGeom>
          <a:solidFill>
            <a:srgbClr val="00B05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cxnSp>
        <p:nvCxnSpPr>
          <p:cNvPr id="38" name="Straight Arrow Connector 63"/>
          <p:cNvCxnSpPr>
            <a:cxnSpLocks noChangeShapeType="1"/>
          </p:cNvCxnSpPr>
          <p:nvPr/>
        </p:nvCxnSpPr>
        <p:spPr bwMode="auto">
          <a:xfrm rot="5400000">
            <a:off x="1806575" y="3365500"/>
            <a:ext cx="303213" cy="4763"/>
          </a:xfrm>
          <a:prstGeom prst="straightConnector1">
            <a:avLst/>
          </a:prstGeom>
          <a:noFill/>
          <a:ln w="31750">
            <a:solidFill>
              <a:srgbClr val="0E96FF"/>
            </a:solidFill>
            <a:round/>
            <a:headEnd/>
            <a:tailEnd/>
          </a:ln>
          <a:effectLst>
            <a:outerShdw blurRad="63500" dist="38100" algn="l" rotWithShape="0">
              <a:srgbClr val="000000">
                <a:alpha val="39999"/>
              </a:srgbClr>
            </a:outerShdw>
          </a:effectLst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746250" y="3060700"/>
            <a:ext cx="1054100" cy="247650"/>
          </a:xfrm>
          <a:prstGeom prst="rect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rgbClr val="FF6600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TALK</a:t>
            </a:r>
          </a:p>
        </p:txBody>
      </p:sp>
      <p:cxnSp>
        <p:nvCxnSpPr>
          <p:cNvPr id="40" name="Straight Arrow Connector 63"/>
          <p:cNvCxnSpPr>
            <a:cxnSpLocks noChangeShapeType="1"/>
          </p:cNvCxnSpPr>
          <p:nvPr/>
        </p:nvCxnSpPr>
        <p:spPr bwMode="auto">
          <a:xfrm rot="10800000" flipV="1">
            <a:off x="1079500" y="3276600"/>
            <a:ext cx="4133850" cy="238125"/>
          </a:xfrm>
          <a:prstGeom prst="bentConnector3">
            <a:avLst>
              <a:gd name="adj1" fmla="val -463"/>
            </a:avLst>
          </a:prstGeom>
          <a:noFill/>
          <a:ln w="31750">
            <a:solidFill>
              <a:srgbClr val="0E96FF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sp>
        <p:nvSpPr>
          <p:cNvPr id="41" name="Down Arrow 40"/>
          <p:cNvSpPr>
            <a:spLocks noChangeArrowheads="1"/>
          </p:cNvSpPr>
          <p:nvPr/>
        </p:nvSpPr>
        <p:spPr bwMode="auto">
          <a:xfrm>
            <a:off x="2157413" y="3344863"/>
            <a:ext cx="198437" cy="36036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990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42" name="Down Arrow 41"/>
          <p:cNvSpPr>
            <a:spLocks noChangeArrowheads="1"/>
          </p:cNvSpPr>
          <p:nvPr/>
        </p:nvSpPr>
        <p:spPr bwMode="auto">
          <a:xfrm>
            <a:off x="3902075" y="3343275"/>
            <a:ext cx="196850" cy="390525"/>
          </a:xfrm>
          <a:prstGeom prst="downArrow">
            <a:avLst>
              <a:gd name="adj1" fmla="val 50000"/>
              <a:gd name="adj2" fmla="val 50001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838700" y="3059113"/>
            <a:ext cx="1387475" cy="249237"/>
          </a:xfrm>
          <a:prstGeom prst="rect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ALARM_CLIENT</a:t>
            </a:r>
          </a:p>
        </p:txBody>
      </p:sp>
      <p:sp>
        <p:nvSpPr>
          <p:cNvPr id="44" name="Down Arrow 43"/>
          <p:cNvSpPr>
            <a:spLocks noChangeArrowheads="1"/>
          </p:cNvSpPr>
          <p:nvPr/>
        </p:nvSpPr>
        <p:spPr bwMode="auto">
          <a:xfrm>
            <a:off x="1003300" y="3336925"/>
            <a:ext cx="190500" cy="377825"/>
          </a:xfrm>
          <a:prstGeom prst="downArrow">
            <a:avLst>
              <a:gd name="adj1" fmla="val 50000"/>
              <a:gd name="adj2" fmla="val 49997"/>
            </a:avLst>
          </a:prstGeom>
          <a:solidFill>
            <a:srgbClr val="0E96FF"/>
          </a:solidFill>
          <a:ln w="9525">
            <a:solidFill>
              <a:srgbClr val="0E96FF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219450" y="3059113"/>
            <a:ext cx="1503363" cy="249237"/>
          </a:xfrm>
          <a:prstGeom prst="rect">
            <a:avLst/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ALARM_SERVER</a:t>
            </a:r>
          </a:p>
        </p:txBody>
      </p:sp>
      <p:sp>
        <p:nvSpPr>
          <p:cNvPr id="17454" name="Rectangle 88"/>
          <p:cNvSpPr>
            <a:spLocks noChangeArrowheads="1"/>
          </p:cNvSpPr>
          <p:nvPr/>
        </p:nvSpPr>
        <p:spPr bwMode="auto">
          <a:xfrm>
            <a:off x="3990975" y="1127125"/>
            <a:ext cx="24812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i="1"/>
              <a:t>PV Updates (Channel Access,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Levels Of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865188"/>
            <a:ext cx="7194550" cy="4489434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Use the Alarm System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Control Room operator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Configure the Alarm System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Certain operators, IOC engineers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Alarm System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CSS maintainer for site</a:t>
            </a:r>
          </a:p>
          <a:p>
            <a:r>
              <a:rPr lang="en-US" dirty="0" smtClean="0">
                <a:ea typeface="ＭＳ Ｐゴシック" pitchFamily="34" charset="-128"/>
              </a:rPr>
              <a:t>Coming up with a good configuration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Everybody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Down Arrow 3"/>
          <p:cNvSpPr>
            <a:spLocks noChangeArrowheads="1"/>
          </p:cNvSpPr>
          <p:nvPr/>
        </p:nvSpPr>
        <p:spPr bwMode="auto">
          <a:xfrm>
            <a:off x="6637338" y="3117850"/>
            <a:ext cx="1039812" cy="2282825"/>
          </a:xfrm>
          <a:prstGeom prst="down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EAEDF4"/>
              </a:gs>
              <a:gs pos="24001">
                <a:srgbClr val="C8CFE0"/>
              </a:gs>
              <a:gs pos="100000">
                <a:srgbClr val="FF6600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6815138" y="6477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Easy</a:t>
            </a:r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6819900" y="5376863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Hard</a:t>
            </a: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 flipV="1">
            <a:off x="6642100" y="989013"/>
            <a:ext cx="1039813" cy="1889125"/>
          </a:xfrm>
          <a:prstGeom prst="down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GUI: Alarm Area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80131"/>
          </a:xfrm>
        </p:spPr>
        <p:txBody>
          <a:bodyPr/>
          <a:lstStyle/>
          <a:p>
            <a:r>
              <a:rPr lang="en-US" dirty="0" smtClean="0"/>
              <a:t>An overview of all alarm areas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4141"/>
            <a:ext cx="27717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24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6118435" y="3493099"/>
            <a:ext cx="691941" cy="56109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10375" y="3114534"/>
            <a:ext cx="22574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</a:pPr>
            <a:r>
              <a:rPr lang="en-US" b="1" dirty="0" smtClean="0">
                <a:latin typeface="Arial Narrow" pitchFamily="34" charset="0"/>
                <a:ea typeface="ＭＳ Ｐゴシック" pitchFamily="34" charset="-128"/>
              </a:rPr>
              <a:t>Acknowledge the whole area</a:t>
            </a:r>
            <a:endParaRPr lang="en-US" b="1" dirty="0">
              <a:latin typeface="Arial Narrow" pitchFamily="34" charset="0"/>
              <a:ea typeface="ＭＳ Ｐゴシック" pitchFamily="34" charset="-128"/>
            </a:endParaRPr>
          </a:p>
        </p:txBody>
      </p:sp>
      <p:pic>
        <p:nvPicPr>
          <p:cNvPr id="33796" name="Picture 4" descr="Alarm Area Pa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752600"/>
            <a:ext cx="2458675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GUI: </a:t>
            </a:r>
            <a:r>
              <a:rPr lang="en-US" dirty="0" smtClean="0">
                <a:ea typeface="ＭＳ Ｐゴシック" pitchFamily="34" charset="-128"/>
              </a:rPr>
              <a:t>Alarm Table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2438400"/>
            <a:ext cx="2814638" cy="321151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400" smtClean="0">
                <a:ea typeface="ＭＳ Ｐゴシック" pitchFamily="34" charset="-128"/>
              </a:rPr>
              <a:t>All current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alarms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active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ack’ed</a:t>
            </a:r>
          </a:p>
          <a:p>
            <a:endParaRPr lang="en-US" sz="240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sz="2400" smtClean="0">
                <a:ea typeface="ＭＳ Ｐゴシック" pitchFamily="34" charset="-128"/>
              </a:rPr>
              <a:t>Optional: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Voice Annunciation</a:t>
            </a:r>
            <a:br>
              <a:rPr lang="en-US" sz="2400" smtClean="0">
                <a:ea typeface="ＭＳ Ｐゴシック" pitchFamily="34" charset="-128"/>
              </a:rPr>
            </a:b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8196" name="Picture 3" descr="gu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5980113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Computer_Speak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6381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8" name="Curved Connector 24"/>
          <p:cNvCxnSpPr>
            <a:cxnSpLocks noChangeShapeType="1"/>
          </p:cNvCxnSpPr>
          <p:nvPr/>
        </p:nvCxnSpPr>
        <p:spPr bwMode="auto">
          <a:xfrm>
            <a:off x="2667000" y="1752600"/>
            <a:ext cx="2286000" cy="1143000"/>
          </a:xfrm>
          <a:prstGeom prst="curvedConnector3">
            <a:avLst>
              <a:gd name="adj1" fmla="val 100509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Content Placeholder 2"/>
          <p:cNvSpPr txBox="1">
            <a:spLocks/>
          </p:cNvSpPr>
          <p:nvPr/>
        </p:nvSpPr>
        <p:spPr bwMode="auto">
          <a:xfrm>
            <a:off x="685800" y="1447800"/>
            <a:ext cx="2057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</a:pPr>
            <a:r>
              <a:rPr lang="en-US" b="1" dirty="0">
                <a:latin typeface="Arial Narrow" pitchFamily="34" charset="0"/>
                <a:ea typeface="ＭＳ Ｐゴシック" pitchFamily="34" charset="-128"/>
              </a:rPr>
              <a:t>Sort by column</a:t>
            </a:r>
          </a:p>
        </p:txBody>
      </p:sp>
      <p:sp>
        <p:nvSpPr>
          <p:cNvPr id="8200" name="Content Placeholder 2"/>
          <p:cNvSpPr txBox="1">
            <a:spLocks/>
          </p:cNvSpPr>
          <p:nvPr/>
        </p:nvSpPr>
        <p:spPr bwMode="auto">
          <a:xfrm>
            <a:off x="3733800" y="762000"/>
            <a:ext cx="5410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25475" indent="-2794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</a:pPr>
            <a:r>
              <a:rPr lang="en-US" b="1">
                <a:latin typeface="Arial Narrow" pitchFamily="34" charset="0"/>
                <a:ea typeface="ＭＳ Ｐゴシック" pitchFamily="34" charset="-128"/>
              </a:rPr>
              <a:t>Acknowledge one or multiple alarms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</a:pPr>
            <a:r>
              <a:rPr lang="en-US" sz="2000" b="1">
                <a:latin typeface="Arial Narrow" pitchFamily="34" charset="0"/>
                <a:ea typeface="ＭＳ Ｐゴシック" pitchFamily="34" charset="-128"/>
              </a:rPr>
              <a:t>Select by PV or description</a:t>
            </a:r>
          </a:p>
          <a:p>
            <a:pPr lvl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</a:pPr>
            <a:r>
              <a:rPr lang="en-US" sz="2000" b="1">
                <a:latin typeface="Arial Narrow" pitchFamily="34" charset="0"/>
                <a:ea typeface="ＭＳ Ｐゴシック" pitchFamily="34" charset="-128"/>
              </a:rPr>
              <a:t>BNL/RHIC type un-ack’</a:t>
            </a:r>
          </a:p>
        </p:txBody>
      </p:sp>
      <p:cxnSp>
        <p:nvCxnSpPr>
          <p:cNvPr id="8201" name="Curved Connector 24"/>
          <p:cNvCxnSpPr>
            <a:cxnSpLocks noChangeShapeType="1"/>
          </p:cNvCxnSpPr>
          <p:nvPr/>
        </p:nvCxnSpPr>
        <p:spPr bwMode="auto">
          <a:xfrm rot="16200000" flipH="1">
            <a:off x="7200900" y="1562100"/>
            <a:ext cx="9906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Curved Connector 24"/>
          <p:cNvCxnSpPr>
            <a:cxnSpLocks noChangeShapeType="1"/>
          </p:cNvCxnSpPr>
          <p:nvPr/>
        </p:nvCxnSpPr>
        <p:spPr bwMode="auto">
          <a:xfrm flipV="1">
            <a:off x="1371600" y="2743200"/>
            <a:ext cx="14478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Curved Connector 24"/>
          <p:cNvCxnSpPr>
            <a:cxnSpLocks noChangeShapeType="1"/>
          </p:cNvCxnSpPr>
          <p:nvPr/>
        </p:nvCxnSpPr>
        <p:spPr bwMode="auto">
          <a:xfrm rot="16200000" flipH="1">
            <a:off x="1409700" y="3771900"/>
            <a:ext cx="1524000" cy="1447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GUI: </a:t>
            </a:r>
            <a:r>
              <a:rPr lang="en-US" dirty="0" smtClean="0">
                <a:ea typeface="ＭＳ Ｐゴシック" pitchFamily="34" charset="-128"/>
              </a:rPr>
              <a:t>Alarm Tree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1125" y="1344613"/>
            <a:ext cx="8229600" cy="438684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See complete configuration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Active, </a:t>
            </a:r>
            <a:r>
              <a:rPr lang="en-US" dirty="0" err="1" smtClean="0">
                <a:ea typeface="ＭＳ Ｐゴシック" pitchFamily="34" charset="-128"/>
              </a:rPr>
              <a:t>ack’ed</a:t>
            </a:r>
            <a:r>
              <a:rPr lang="en-US" dirty="0" smtClean="0">
                <a:ea typeface="ＭＳ Ｐゴシック" pitchFamily="34" charset="-128"/>
              </a:rPr>
              <a:t>, inactive, disabled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Hierarchical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Optionally only show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active alarms</a:t>
            </a: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Ack</a:t>
            </a:r>
            <a:r>
              <a:rPr lang="en-US" dirty="0" smtClean="0">
                <a:ea typeface="ＭＳ Ｐゴシック" pitchFamily="34" charset="-128"/>
              </a:rPr>
              <a:t>’/Un-</a:t>
            </a:r>
            <a:r>
              <a:rPr lang="en-US" dirty="0" err="1" smtClean="0">
                <a:ea typeface="ＭＳ Ｐゴシック" pitchFamily="34" charset="-128"/>
              </a:rPr>
              <a:t>ack</a:t>
            </a:r>
            <a:r>
              <a:rPr lang="en-US" dirty="0" smtClean="0">
                <a:ea typeface="ＭＳ Ｐゴシック" pitchFamily="34" charset="-128"/>
              </a:rPr>
              <a:t>’ PVs or sub-tree</a:t>
            </a:r>
          </a:p>
          <a:p>
            <a:pPr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   </a:t>
            </a:r>
          </a:p>
        </p:txBody>
      </p:sp>
      <p:pic>
        <p:nvPicPr>
          <p:cNvPr id="9220" name="Picture 3" descr="gu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23875"/>
            <a:ext cx="3244850" cy="631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9032875" cy="484748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Guidance, Related Displays, Commands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94225" y="2387600"/>
            <a:ext cx="4344988" cy="501173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"/>
            </a:pPr>
            <a:r>
              <a:rPr lang="en-US" sz="2400" smtClean="0">
                <a:ea typeface="ＭＳ Ｐゴシック" pitchFamily="34" charset="-128"/>
              </a:rPr>
              <a:t>View Guidance Texts</a:t>
            </a:r>
          </a:p>
          <a:p>
            <a:pPr marL="514350" indent="-514350">
              <a:buFont typeface="Wingdings" pitchFamily="2" charset="2"/>
              <a:buChar char=""/>
            </a:pPr>
            <a:r>
              <a:rPr lang="en-US" sz="2400" smtClean="0">
                <a:ea typeface="ＭＳ Ｐゴシック" pitchFamily="34" charset="-128"/>
              </a:rPr>
              <a:t>Start related displays (EDM)</a:t>
            </a:r>
          </a:p>
          <a:p>
            <a:pPr marL="514350" indent="-514350">
              <a:buFont typeface="Wingdings" pitchFamily="2" charset="2"/>
              <a:buChar char=""/>
            </a:pPr>
            <a:r>
              <a:rPr lang="en-US" sz="2400" smtClean="0">
                <a:ea typeface="ＭＳ Ｐゴシック" pitchFamily="34" charset="-128"/>
              </a:rPr>
              <a:t>Open Web pages</a:t>
            </a:r>
          </a:p>
          <a:p>
            <a:pPr marL="514350" indent="-514350">
              <a:buFont typeface="Wingdings" pitchFamily="2" charset="2"/>
              <a:buChar char=""/>
            </a:pPr>
            <a:r>
              <a:rPr lang="en-US" sz="2400" smtClean="0">
                <a:ea typeface="ＭＳ Ｐゴシック" pitchFamily="34" charset="-128"/>
              </a:rPr>
              <a:t>Run ext. commands</a:t>
            </a:r>
          </a:p>
          <a:p>
            <a:pPr marL="514350" indent="-514350">
              <a:buFont typeface="Symbol" pitchFamily="18" charset="2"/>
              <a:buNone/>
            </a:pPr>
            <a:endParaRPr lang="en-US" sz="2400" smtClean="0">
              <a:ea typeface="ＭＳ Ｐゴシック" pitchFamily="34" charset="-128"/>
            </a:endParaRPr>
          </a:p>
          <a:p>
            <a:pPr marL="514350" indent="-514350">
              <a:buFont typeface="Symbol" pitchFamily="18" charset="2"/>
              <a:buNone/>
            </a:pPr>
            <a:r>
              <a:rPr lang="en-US" sz="2400" smtClean="0">
                <a:ea typeface="ＭＳ Ｐゴシック" pitchFamily="34" charset="-128"/>
              </a:rPr>
              <a:t>Hierarchical: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Including info of parent entries</a:t>
            </a:r>
          </a:p>
          <a:p>
            <a:pPr marL="514350" indent="-514350">
              <a:buFont typeface="Symbol" pitchFamily="18" charset="2"/>
              <a:buNone/>
            </a:pPr>
            <a:r>
              <a:rPr lang="en-US" sz="2400" smtClean="0">
                <a:ea typeface="ＭＳ Ｐゴシック" pitchFamily="34" charset="-128"/>
              </a:rPr>
              <a:t>	Merges Guidance etc. from all selected alarms</a:t>
            </a:r>
          </a:p>
          <a:p>
            <a:pPr marL="514350" indent="-514350">
              <a:buFont typeface="Symbol" pitchFamily="18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10244" name="Picture 3" descr="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74688"/>
            <a:ext cx="43164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guid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1104900"/>
            <a:ext cx="43307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6" name="Curved Connector 24"/>
          <p:cNvCxnSpPr>
            <a:cxnSpLocks noChangeShapeType="1"/>
          </p:cNvCxnSpPr>
          <p:nvPr/>
        </p:nvCxnSpPr>
        <p:spPr bwMode="auto">
          <a:xfrm flipV="1">
            <a:off x="3948113" y="1639888"/>
            <a:ext cx="674687" cy="533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47" name="Picture 9" descr="rat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102100"/>
            <a:ext cx="2817813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8" name="Curved Connector 24"/>
          <p:cNvCxnSpPr>
            <a:cxnSpLocks noChangeShapeType="1"/>
          </p:cNvCxnSpPr>
          <p:nvPr/>
        </p:nvCxnSpPr>
        <p:spPr bwMode="auto">
          <a:xfrm rot="5400000">
            <a:off x="2663032" y="3367881"/>
            <a:ext cx="1166812" cy="3016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6600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9032875" cy="914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CSS Integration: Alarm </a:t>
            </a:r>
            <a:r>
              <a:rPr lang="en-US" sz="3200" smtClean="0">
                <a:latin typeface="Wingdings" pitchFamily="2" charset="2"/>
                <a:ea typeface="ＭＳ Ｐゴシック" pitchFamily="34" charset="-128"/>
              </a:rPr>
              <a:t></a:t>
            </a:r>
            <a:r>
              <a:rPr lang="en-US" smtClean="0">
                <a:ea typeface="ＭＳ Ｐゴシック" pitchFamily="34" charset="-128"/>
              </a:rPr>
              <a:t> Data Browser</a:t>
            </a:r>
          </a:p>
        </p:txBody>
      </p:sp>
      <p:pic>
        <p:nvPicPr>
          <p:cNvPr id="11267" name="Content Placeholder 3" descr="alarm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1" r="-751"/>
          <a:stretch>
            <a:fillRect/>
          </a:stretch>
        </p:blipFill>
        <p:spPr>
          <a:xfrm>
            <a:off x="22225" y="1831975"/>
            <a:ext cx="9121775" cy="5026025"/>
          </a:xfrm>
        </p:spPr>
      </p:pic>
      <p:sp>
        <p:nvSpPr>
          <p:cNvPr id="11268" name="Text Placeholder 5"/>
          <p:cNvSpPr>
            <a:spLocks noGrp="1"/>
          </p:cNvSpPr>
          <p:nvPr>
            <p:ph type="body" idx="4294967295"/>
          </p:nvPr>
        </p:nvSpPr>
        <p:spPr>
          <a:xfrm>
            <a:off x="152400" y="762000"/>
            <a:ext cx="8991600" cy="1036638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1400" smtClean="0">
                <a:ea typeface="ＭＳ Ｐゴシック" pitchFamily="34" charset="-128"/>
              </a:rPr>
              <a:t>Context menu: Alarm Duration, Guidance, Displays, …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1400" smtClean="0">
                <a:ea typeface="ＭＳ Ｐゴシック" pitchFamily="34" charset="-128"/>
              </a:rPr>
              <a:t>Select Data Browser for PV in alarm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1400" smtClean="0">
                <a:ea typeface="ＭＳ Ｐゴシック" pitchFamily="34" charset="-128"/>
              </a:rPr>
              <a:t>View history, annotate</a:t>
            </a:r>
          </a:p>
        </p:txBody>
      </p:sp>
      <p:pic>
        <p:nvPicPr>
          <p:cNvPr id="11269" name="Picture 5" descr="context_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3894138"/>
            <a:ext cx="6503987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urved Connector 6"/>
          <p:cNvCxnSpPr>
            <a:cxnSpLocks noChangeShapeType="1"/>
          </p:cNvCxnSpPr>
          <p:nvPr/>
        </p:nvCxnSpPr>
        <p:spPr bwMode="auto">
          <a:xfrm rot="16200000" flipV="1">
            <a:off x="6428582" y="4085431"/>
            <a:ext cx="2017712" cy="1558925"/>
          </a:xfrm>
          <a:prstGeom prst="curvedConnector3">
            <a:avLst>
              <a:gd name="adj1" fmla="val 50000"/>
            </a:avLst>
          </a:prstGeom>
          <a:noFill/>
          <a:ln w="38100" cmpd="dbl">
            <a:solidFill>
              <a:srgbClr val="FF6600"/>
            </a:solidFill>
            <a:round/>
            <a:headEnd/>
            <a:tailEnd type="arrow" w="med" len="med"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cxnSp>
      <p:cxnSp>
        <p:nvCxnSpPr>
          <p:cNvPr id="10" name="Curved Connector 9"/>
          <p:cNvCxnSpPr>
            <a:cxnSpLocks noChangeShapeType="1"/>
          </p:cNvCxnSpPr>
          <p:nvPr/>
        </p:nvCxnSpPr>
        <p:spPr bwMode="auto">
          <a:xfrm>
            <a:off x="4659313" y="5351463"/>
            <a:ext cx="1046162" cy="84137"/>
          </a:xfrm>
          <a:prstGeom prst="curvedConnector3">
            <a:avLst>
              <a:gd name="adj1" fmla="val 50000"/>
            </a:avLst>
          </a:prstGeom>
          <a:noFill/>
          <a:ln w="38100" cmpd="dbl">
            <a:solidFill>
              <a:srgbClr val="FF6600"/>
            </a:solidFill>
            <a:round/>
            <a:headEnd/>
            <a:tailEnd type="arrow" w="med" len="med"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cxnSp>
      <p:sp>
        <p:nvSpPr>
          <p:cNvPr id="15" name="Oval 14"/>
          <p:cNvSpPr/>
          <p:nvPr/>
        </p:nvSpPr>
        <p:spPr bwMode="auto">
          <a:xfrm>
            <a:off x="6573782" y="2381316"/>
            <a:ext cx="448212" cy="429574"/>
          </a:xfrm>
          <a:prstGeom prst="ellipse">
            <a:avLst/>
          </a:prstGeom>
          <a:solidFill>
            <a:srgbClr val="FFFFFF">
              <a:alpha val="76000"/>
            </a:srgbClr>
          </a:solidFill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Arial" pitchFamily="-100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426514" y="4718952"/>
            <a:ext cx="448212" cy="429574"/>
          </a:xfrm>
          <a:prstGeom prst="ellipse">
            <a:avLst/>
          </a:prstGeom>
          <a:solidFill>
            <a:srgbClr val="FFFFFF">
              <a:alpha val="76000"/>
            </a:srgbClr>
          </a:solidFill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Arial" pitchFamily="-100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870964" y="5179524"/>
            <a:ext cx="448212" cy="429574"/>
          </a:xfrm>
          <a:prstGeom prst="ellipse">
            <a:avLst/>
          </a:prstGeom>
          <a:solidFill>
            <a:srgbClr val="FFFFFF">
              <a:alpha val="76000"/>
            </a:srgbClr>
          </a:solidFill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  <a:latin typeface="Arial" pitchFamily="-100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cxnSp>
        <p:nvCxnSpPr>
          <p:cNvPr id="18" name="Curved Connector 17"/>
          <p:cNvCxnSpPr>
            <a:cxnSpLocks noChangeShapeType="1"/>
          </p:cNvCxnSpPr>
          <p:nvPr/>
        </p:nvCxnSpPr>
        <p:spPr bwMode="auto">
          <a:xfrm>
            <a:off x="7021513" y="2595563"/>
            <a:ext cx="803275" cy="206375"/>
          </a:xfrm>
          <a:prstGeom prst="straightConnector1">
            <a:avLst/>
          </a:prstGeom>
          <a:noFill/>
          <a:ln w="3175">
            <a:solidFill>
              <a:srgbClr val="FF6600"/>
            </a:solidFill>
            <a:round/>
            <a:headEnd/>
            <a:tailEnd type="arrow" w="med" len="med"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cxnSp>
      <p:cxnSp>
        <p:nvCxnSpPr>
          <p:cNvPr id="22" name="Curved Connector 17"/>
          <p:cNvCxnSpPr>
            <a:cxnSpLocks noChangeShapeType="1"/>
            <a:stCxn id="15" idx="2"/>
          </p:cNvCxnSpPr>
          <p:nvPr/>
        </p:nvCxnSpPr>
        <p:spPr bwMode="auto">
          <a:xfrm rot="10800000" flipV="1">
            <a:off x="6256338" y="2595563"/>
            <a:ext cx="317500" cy="225425"/>
          </a:xfrm>
          <a:prstGeom prst="straightConnector1">
            <a:avLst/>
          </a:prstGeom>
          <a:noFill/>
          <a:ln w="3175">
            <a:solidFill>
              <a:srgbClr val="FF6600"/>
            </a:solidFill>
            <a:round/>
            <a:headEnd/>
            <a:tailEnd type="arrow" w="med" len="med"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2410</TotalTime>
  <Words>859</Words>
  <Application>Microsoft Office PowerPoint</Application>
  <PresentationFormat>On-screen Show (4:3)</PresentationFormat>
  <Paragraphs>211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Best Ever Alarm System Toolkit</vt:lpstr>
      <vt:lpstr>What is BEAST?</vt:lpstr>
      <vt:lpstr>Architecture</vt:lpstr>
      <vt:lpstr>Levels Of Complexity</vt:lpstr>
      <vt:lpstr>Client GUI: Alarm Area Panel</vt:lpstr>
      <vt:lpstr>Client GUI: Alarm Table</vt:lpstr>
      <vt:lpstr>Client GUI: Alarm Tree</vt:lpstr>
      <vt:lpstr>Guidance, Related Displays, Commands</vt:lpstr>
      <vt:lpstr>CSS Integration: Alarm  Data Browser</vt:lpstr>
      <vt:lpstr>Data Browser  Electronic Logbook</vt:lpstr>
      <vt:lpstr>Directly from Alarm to E-Log</vt:lpstr>
      <vt:lpstr>Online Configuration Changes</vt:lpstr>
      <vt:lpstr>Configure PV</vt:lpstr>
      <vt:lpstr>Logging</vt:lpstr>
      <vt:lpstr>Logging: Get timeline</vt:lpstr>
      <vt:lpstr>Web Report Examples</vt:lpstr>
      <vt:lpstr>Creating a good Alarm Configuration</vt:lpstr>
      <vt:lpstr>Alarm Philosophy</vt:lpstr>
      <vt:lpstr>What’s a valid alarm?</vt:lpstr>
      <vt:lpstr>How are alarms added?</vt:lpstr>
      <vt:lpstr>Example: Elevated Temp/Press/Res.Err./…</vt:lpstr>
      <vt:lpstr>Avoid Multiple Alarm Levels</vt:lpstr>
      <vt:lpstr>Alarms for Redundant Pumps</vt:lpstr>
      <vt:lpstr>Alarm Generation: Redundant Pumps                    the wrong way</vt:lpstr>
      <vt:lpstr>Redundant Pumps</vt:lpstr>
      <vt:lpstr>Weekly Review: How Many? Top 10?</vt:lpstr>
      <vt:lpstr>Summary</vt:lpstr>
      <vt:lpstr>Thank You!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Chen, Xihui</cp:lastModifiedBy>
  <cp:revision>175</cp:revision>
  <dcterms:created xsi:type="dcterms:W3CDTF">2009-08-12T14:27:46Z</dcterms:created>
  <dcterms:modified xsi:type="dcterms:W3CDTF">2013-03-19T17:51:16Z</dcterms:modified>
</cp:coreProperties>
</file>