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4" r:id="rId4"/>
    <p:sldId id="261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6" r:id="rId25"/>
    <p:sldId id="287" r:id="rId26"/>
    <p:sldId id="290" r:id="rId27"/>
    <p:sldId id="288" r:id="rId28"/>
    <p:sldId id="289" r:id="rId29"/>
    <p:sldId id="291" r:id="rId30"/>
    <p:sldId id="292" r:id="rId31"/>
    <p:sldId id="295" r:id="rId32"/>
    <p:sldId id="293" r:id="rId33"/>
    <p:sldId id="294" r:id="rId34"/>
    <p:sldId id="296" r:id="rId35"/>
    <p:sldId id="297" r:id="rId36"/>
    <p:sldId id="298" r:id="rId37"/>
    <p:sldId id="300" r:id="rId38"/>
    <p:sldId id="299" r:id="rId39"/>
    <p:sldId id="301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90"/>
      </p:cViewPr>
      <p:guideLst>
        <p:guide orient="horz" pos="144"/>
        <p:guide orient="horz" pos="4176"/>
        <p:guide pos="3120"/>
        <p:guide pos="5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320A84-1DAB-40E5-8ECA-998B024DD71F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0431C76-A112-4706-A41D-56F82E786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1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E4CD65-8315-43B4-8E68-009A7130A1F6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A6029ED-F01D-4AE4-8B46-1427A8F9B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9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ＭＳ Ｐゴシック" pitchFamily="4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28531C-4E17-4EBA-B4F2-B5EEAF0CB6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9FA63-84E6-47C8-9F83-C476F7A342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pic>
        <p:nvPicPr>
          <p:cNvPr id="5" name="Picture 9" descr="New_DOE_Logo_Color_0428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ORNL_managed by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38" y="6202363"/>
            <a:ext cx="35052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template graphic_090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233488"/>
            <a:ext cx="4292600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1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1125" y="177800"/>
            <a:ext cx="82296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125" y="1344613"/>
            <a:ext cx="822960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 flipH="1">
            <a:off x="228600" y="6402388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173038">
              <a:lnSpc>
                <a:spcPct val="90000"/>
              </a:lnSpc>
              <a:tabLst>
                <a:tab pos="230188" algn="l"/>
              </a:tabLst>
            </a:pPr>
            <a:fld id="{A5D44B1D-E3D2-465A-8528-AE932C61485F}" type="slidenum">
              <a:rPr lang="en-US" sz="9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pPr defTabSz="173038">
                <a:lnSpc>
                  <a:spcPct val="90000"/>
                </a:lnSpc>
                <a:tabLst>
                  <a:tab pos="230188" algn="l"/>
                </a:tabLst>
              </a:pPr>
              <a:t>‹#›</a:t>
            </a:fld>
            <a:r>
              <a:rPr lang="en-US" sz="9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</a:p>
        </p:txBody>
      </p:sp>
      <p:pic>
        <p:nvPicPr>
          <p:cNvPr id="1029" name="Content Placeholder 10" descr="ORNL emboss_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3" r:id="rId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ts val="1400"/>
        </a:spcBef>
        <a:spcAft>
          <a:spcPct val="0"/>
        </a:spcAft>
        <a:buClr>
          <a:srgbClr val="006C3A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ＭＳ Ｐゴシック" pitchFamily="47" charset="-128"/>
        </a:defRPr>
      </a:lvl1pPr>
      <a:lvl2pPr marL="625475" indent="-2794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6C3A"/>
        </a:buClr>
        <a:buFont typeface="Arial" pitchFamily="34" charset="0"/>
        <a:buChar char="–"/>
        <a:defRPr sz="2400"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2pPr>
      <a:lvl3pPr marL="914400" indent="-230188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6C3A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3pPr>
      <a:lvl4pPr marL="1144588" indent="-173038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6C3A"/>
        </a:buClr>
        <a:buFont typeface="Arial" pitchFamily="34" charset="0"/>
        <a:buChar char="–"/>
        <a:defRPr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4pPr>
      <a:lvl5pPr marL="1482725" indent="-22225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006C3A"/>
        </a:buClr>
        <a:buFont typeface="Arial" pitchFamily="34" charset="0"/>
        <a:buChar char="»"/>
        <a:defRPr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trac.edgewal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ics-web.sns.ornl.gov/share/xihui/ihepTrain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5867400" cy="1766637"/>
          </a:xfrm>
        </p:spPr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34" charset="-128"/>
              </a:rPr>
              <a:t>SNS </a:t>
            </a:r>
            <a:r>
              <a:rPr lang="en-US" sz="3200" dirty="0" err="1" smtClean="0">
                <a:ea typeface="ＭＳ Ｐゴシック" pitchFamily="34" charset="-128"/>
              </a:rPr>
              <a:t>Beamline</a:t>
            </a:r>
            <a:r>
              <a:rPr lang="en-US" sz="3200" dirty="0" smtClean="0">
                <a:ea typeface="ＭＳ Ｐゴシック" pitchFamily="34" charset="-128"/>
              </a:rPr>
              <a:t> Experiment Control (Future)</a:t>
            </a:r>
            <a:r>
              <a:rPr lang="en-US" sz="3200" dirty="0" smtClean="0">
                <a:ea typeface="ＭＳ Ｐゴシック" pitchFamily="34" charset="-128"/>
              </a:rPr>
              <a:t/>
            </a:r>
            <a:br>
              <a:rPr lang="en-US" sz="3200" dirty="0" smtClean="0">
                <a:ea typeface="ＭＳ Ｐゴシック" pitchFamily="34" charset="-128"/>
              </a:rPr>
            </a:br>
            <a:endParaRPr lang="en-US" sz="3200" dirty="0" smtClean="0">
              <a:ea typeface="ＭＳ Ｐゴシック" pitchFamily="34" charset="-128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7475" y="2667000"/>
            <a:ext cx="4170363" cy="936667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Xihui Chen, Kay Kasemir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4/15/2013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924704" cy="469359"/>
          </a:xfrm>
        </p:spPr>
        <p:txBody>
          <a:bodyPr/>
          <a:lstStyle/>
          <a:p>
            <a:r>
              <a:rPr lang="en-US" sz="2800" dirty="0" smtClean="0"/>
              <a:t>Experiment Control for EPICS</a:t>
            </a:r>
            <a:endParaRPr lang="en-US" sz="28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716" y="1243871"/>
            <a:ext cx="1812091" cy="10257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Sample Environment Equipments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55677" y="1187085"/>
            <a:ext cx="1812091" cy="10257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Sample Environment Equipments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83625" y="1130300"/>
            <a:ext cx="1812091" cy="10257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Sample Environment Equipment</a:t>
            </a:r>
            <a:endParaRPr lang="en-US" sz="1400" b="1" dirty="0"/>
          </a:p>
        </p:txBody>
      </p:sp>
      <p:sp>
        <p:nvSpPr>
          <p:cNvPr id="35" name="Process 18"/>
          <p:cNvSpPr/>
          <p:nvPr/>
        </p:nvSpPr>
        <p:spPr>
          <a:xfrm>
            <a:off x="5740214" y="2485601"/>
            <a:ext cx="3314884" cy="3830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6" name="Process 18"/>
          <p:cNvSpPr/>
          <p:nvPr/>
        </p:nvSpPr>
        <p:spPr>
          <a:xfrm>
            <a:off x="5676898" y="2422971"/>
            <a:ext cx="3327402" cy="379165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GUI</a:t>
            </a:r>
            <a:r>
              <a:rPr lang="en-US" sz="1400" b="1" dirty="0">
                <a:solidFill>
                  <a:schemeClr val="tx1"/>
                </a:solidFill>
                <a:ea typeface="ＭＳ Ｐゴシック" pitchFamily="34" charset="-128"/>
              </a:rPr>
              <a:t>: </a:t>
            </a: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CSS</a:t>
            </a: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Jython</a:t>
            </a: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Matlab</a:t>
            </a: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, …</a:t>
            </a:r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pic>
        <p:nvPicPr>
          <p:cNvPr id="37" name="Picture 31" descr="yabe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313" y="2765871"/>
            <a:ext cx="3151059" cy="207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2" name="Rounded Rectangle 21"/>
          <p:cNvSpPr/>
          <p:nvPr/>
        </p:nvSpPr>
        <p:spPr>
          <a:xfrm>
            <a:off x="630368" y="4469111"/>
            <a:ext cx="1597971" cy="134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EPICS</a:t>
            </a:r>
            <a:br>
              <a:rPr lang="en-US" sz="1400" b="1" dirty="0" smtClean="0"/>
            </a:br>
            <a:r>
              <a:rPr lang="en-US" sz="1400" b="1" dirty="0" smtClean="0"/>
              <a:t>IOCs</a:t>
            </a:r>
            <a:endParaRPr lang="en-US" sz="1400" b="1" dirty="0"/>
          </a:p>
        </p:txBody>
      </p:sp>
      <p:sp>
        <p:nvSpPr>
          <p:cNvPr id="23" name="Up-Down Arrow 22"/>
          <p:cNvSpPr/>
          <p:nvPr/>
        </p:nvSpPr>
        <p:spPr>
          <a:xfrm>
            <a:off x="1303652" y="2307505"/>
            <a:ext cx="217499" cy="211934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4" name="Rounded Rectangle 23"/>
          <p:cNvSpPr/>
          <p:nvPr/>
        </p:nvSpPr>
        <p:spPr>
          <a:xfrm>
            <a:off x="2057400" y="2765871"/>
            <a:ext cx="2561365" cy="15111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25" name="Elbow Connector 69"/>
          <p:cNvCxnSpPr/>
          <p:nvPr/>
        </p:nvCxnSpPr>
        <p:spPr>
          <a:xfrm flipV="1">
            <a:off x="2225241" y="4356101"/>
            <a:ext cx="1254559" cy="588627"/>
          </a:xfrm>
          <a:prstGeom prst="bentConnector3">
            <a:avLst>
              <a:gd name="adj1" fmla="val 100166"/>
            </a:avLst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63922" y="5009150"/>
            <a:ext cx="1096005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Channel Access</a:t>
            </a:r>
            <a:endParaRPr lang="en-US" sz="900" b="1" dirty="0"/>
          </a:p>
        </p:txBody>
      </p:sp>
      <p:cxnSp>
        <p:nvCxnSpPr>
          <p:cNvPr id="29" name="Elbow Connector 69"/>
          <p:cNvCxnSpPr/>
          <p:nvPr/>
        </p:nvCxnSpPr>
        <p:spPr>
          <a:xfrm>
            <a:off x="4648200" y="3596165"/>
            <a:ext cx="1027290" cy="1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69"/>
          <p:cNvCxnSpPr/>
          <p:nvPr/>
        </p:nvCxnSpPr>
        <p:spPr>
          <a:xfrm flipV="1">
            <a:off x="2235891" y="5293106"/>
            <a:ext cx="3462075" cy="1388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ipt_examp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84" y="5347727"/>
            <a:ext cx="1674549" cy="73390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793545" y="3307420"/>
            <a:ext cx="736600" cy="168036"/>
            <a:chOff x="4955989" y="3287382"/>
            <a:chExt cx="736600" cy="168036"/>
          </a:xfrm>
        </p:grpSpPr>
        <p:sp>
          <p:nvSpPr>
            <p:cNvPr id="38" name="Rectangle 37"/>
            <p:cNvSpPr/>
            <p:nvPr/>
          </p:nvSpPr>
          <p:spPr>
            <a:xfrm>
              <a:off x="4955989" y="3287383"/>
              <a:ext cx="736600" cy="1595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150775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65309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321707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407173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92639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578103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236241" y="3295830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526151" y="3048000"/>
            <a:ext cx="736600" cy="168036"/>
            <a:chOff x="4955989" y="3287382"/>
            <a:chExt cx="736600" cy="168036"/>
          </a:xfrm>
        </p:grpSpPr>
        <p:sp>
          <p:nvSpPr>
            <p:cNvPr id="63" name="Rectangle 62"/>
            <p:cNvSpPr/>
            <p:nvPr/>
          </p:nvSpPr>
          <p:spPr>
            <a:xfrm>
              <a:off x="4955989" y="3287383"/>
              <a:ext cx="736600" cy="1595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150775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065309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321707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407173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492639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78103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236241" y="3295830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526151" y="3800920"/>
            <a:ext cx="736600" cy="168036"/>
            <a:chOff x="4955989" y="3287382"/>
            <a:chExt cx="736600" cy="168036"/>
          </a:xfrm>
          <a:solidFill>
            <a:srgbClr val="FFC000"/>
          </a:solidFill>
        </p:grpSpPr>
        <p:sp>
          <p:nvSpPr>
            <p:cNvPr id="72" name="Rectangle 71"/>
            <p:cNvSpPr/>
            <p:nvPr/>
          </p:nvSpPr>
          <p:spPr>
            <a:xfrm>
              <a:off x="4955989" y="3287383"/>
              <a:ext cx="736600" cy="159588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150775" y="3287382"/>
              <a:ext cx="0" cy="15958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065309" y="3287382"/>
              <a:ext cx="0" cy="15958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21707" y="3287382"/>
              <a:ext cx="0" cy="15958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407173" y="3287383"/>
              <a:ext cx="0" cy="15958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492639" y="3287383"/>
              <a:ext cx="0" cy="15958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578103" y="3287383"/>
              <a:ext cx="0" cy="15958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236241" y="3295830"/>
              <a:ext cx="0" cy="15958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526151" y="3301130"/>
            <a:ext cx="736600" cy="168036"/>
            <a:chOff x="4955989" y="3287382"/>
            <a:chExt cx="736600" cy="168036"/>
          </a:xfrm>
        </p:grpSpPr>
        <p:sp>
          <p:nvSpPr>
            <p:cNvPr id="81" name="Rectangle 80"/>
            <p:cNvSpPr/>
            <p:nvPr/>
          </p:nvSpPr>
          <p:spPr>
            <a:xfrm>
              <a:off x="4955989" y="3287383"/>
              <a:ext cx="736600" cy="1595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150775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65309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321707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407173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492639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578103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236241" y="3295830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526151" y="3540064"/>
            <a:ext cx="736600" cy="168036"/>
            <a:chOff x="4955989" y="3287382"/>
            <a:chExt cx="736600" cy="168036"/>
          </a:xfrm>
        </p:grpSpPr>
        <p:sp>
          <p:nvSpPr>
            <p:cNvPr id="90" name="Rectangle 89"/>
            <p:cNvSpPr/>
            <p:nvPr/>
          </p:nvSpPr>
          <p:spPr>
            <a:xfrm>
              <a:off x="4955989" y="3287383"/>
              <a:ext cx="736600" cy="1595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5150775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065309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321707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407173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492639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578103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36241" y="3295830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47164" y="3119713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3231" y="2485601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 scan</a:t>
            </a:r>
            <a:endParaRPr lang="en-US" sz="1800" dirty="0"/>
          </a:p>
        </p:txBody>
      </p:sp>
      <p:cxnSp>
        <p:nvCxnSpPr>
          <p:cNvPr id="19" name="Straight Arrow Connector 18"/>
          <p:cNvCxnSpPr>
            <a:stCxn id="17" idx="2"/>
            <a:endCxn id="38" idx="0"/>
          </p:cNvCxnSpPr>
          <p:nvPr/>
        </p:nvCxnSpPr>
        <p:spPr>
          <a:xfrm>
            <a:off x="5161845" y="2854933"/>
            <a:ext cx="0" cy="4524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66000" y="530135"/>
            <a:ext cx="1749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>
                <a:solidFill>
                  <a:schemeClr val="accent2"/>
                </a:solidFill>
              </a:rPr>
              <a:t>Client side:</a:t>
            </a:r>
          </a:p>
          <a:p>
            <a:r>
              <a:rPr lang="en-US" sz="1800" dirty="0" smtClean="0"/>
              <a:t>Assemble scan</a:t>
            </a:r>
          </a:p>
          <a:p>
            <a:r>
              <a:rPr lang="en-US" sz="1800" dirty="0" smtClean="0"/>
              <a:t>Submit scan</a:t>
            </a:r>
          </a:p>
          <a:p>
            <a:r>
              <a:rPr lang="en-US" sz="1800" dirty="0"/>
              <a:t>M</a:t>
            </a:r>
            <a:r>
              <a:rPr lang="en-US" sz="1800" dirty="0" smtClean="0"/>
              <a:t>onitor scan</a:t>
            </a:r>
            <a:endParaRPr lang="en-US" sz="1800" dirty="0"/>
          </a:p>
        </p:txBody>
      </p:sp>
      <p:cxnSp>
        <p:nvCxnSpPr>
          <p:cNvPr id="111" name="Straight Arrow Connector 110"/>
          <p:cNvCxnSpPr>
            <a:stCxn id="110" idx="2"/>
            <a:endCxn id="36" idx="0"/>
          </p:cNvCxnSpPr>
          <p:nvPr/>
        </p:nvCxnSpPr>
        <p:spPr>
          <a:xfrm>
            <a:off x="7340599" y="1730464"/>
            <a:ext cx="0" cy="69250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694021" y="874539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>
                <a:solidFill>
                  <a:schemeClr val="accent2"/>
                </a:solidFill>
              </a:rPr>
              <a:t>Scan Server:</a:t>
            </a:r>
          </a:p>
          <a:p>
            <a:r>
              <a:rPr lang="en-US" sz="1800" dirty="0" smtClean="0"/>
              <a:t>Keep the queue of Scans</a:t>
            </a:r>
          </a:p>
          <a:p>
            <a:r>
              <a:rPr lang="en-US" sz="1800" dirty="0" smtClean="0"/>
              <a:t>Execute Scans</a:t>
            </a:r>
            <a:endParaRPr lang="en-US" sz="1800" dirty="0"/>
          </a:p>
        </p:txBody>
      </p:sp>
      <p:cxnSp>
        <p:nvCxnSpPr>
          <p:cNvPr id="123" name="Straight Arrow Connector 122"/>
          <p:cNvCxnSpPr>
            <a:endCxn id="24" idx="0"/>
          </p:cNvCxnSpPr>
          <p:nvPr/>
        </p:nvCxnSpPr>
        <p:spPr>
          <a:xfrm>
            <a:off x="3338083" y="1797869"/>
            <a:ext cx="0" cy="96800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17"/>
    </mc:Choice>
    <mc:Fallback xmlns="">
      <p:transition xmlns:p14="http://schemas.microsoft.com/office/powerpoint/2010/main" spd="slow" advTm="2271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Scan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8849"/>
            <a:ext cx="9144000" cy="3619452"/>
          </a:xfrm>
        </p:spPr>
        <p:txBody>
          <a:bodyPr/>
          <a:lstStyle/>
          <a:p>
            <a:r>
              <a:rPr lang="en-US" dirty="0" smtClean="0"/>
              <a:t>CSS/Eclipse </a:t>
            </a:r>
            <a:r>
              <a:rPr lang="en-US" dirty="0"/>
              <a:t>‘headless’ application</a:t>
            </a:r>
          </a:p>
          <a:p>
            <a:r>
              <a:rPr lang="en-US" dirty="0" smtClean="0"/>
              <a:t>‘PV’: EPICS, simulated</a:t>
            </a:r>
          </a:p>
          <a:p>
            <a:r>
              <a:rPr lang="en-US" dirty="0" smtClean="0"/>
              <a:t>Telnet </a:t>
            </a:r>
            <a:r>
              <a:rPr lang="en-US" dirty="0" smtClean="0"/>
              <a:t>interface: Status, pause, resume, …</a:t>
            </a:r>
          </a:p>
          <a:p>
            <a:r>
              <a:rPr lang="en-US" dirty="0" smtClean="0"/>
              <a:t>Java RMI interface: Submit, status, pause, resume, get data, …</a:t>
            </a:r>
          </a:p>
          <a:p>
            <a:pPr lvl="1"/>
            <a:r>
              <a:rPr lang="en-US" dirty="0" smtClean="0"/>
              <a:t>Scans transferred in XML format</a:t>
            </a:r>
          </a:p>
          <a:p>
            <a:pPr lvl="1"/>
            <a:r>
              <a:rPr lang="en-US" dirty="0" smtClean="0"/>
              <a:t>RMI = Java, </a:t>
            </a:r>
            <a:r>
              <a:rPr lang="en-US" dirty="0" err="1" smtClean="0"/>
              <a:t>Jython</a:t>
            </a:r>
            <a:r>
              <a:rPr lang="en-US" dirty="0" smtClean="0"/>
              <a:t>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JRuby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7"/>
    </mc:Choice>
    <mc:Fallback xmlns="">
      <p:transition xmlns:p14="http://schemas.microsoft.com/office/powerpoint/2010/main" spd="slow" advTm="730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" y="1344613"/>
            <a:ext cx="8229600" cy="3477875"/>
          </a:xfrm>
        </p:spPr>
        <p:txBody>
          <a:bodyPr/>
          <a:lstStyle/>
          <a:p>
            <a:r>
              <a:rPr lang="en-US" dirty="0" smtClean="0"/>
              <a:t>Can be anything as long as it can talk to Scan Server using the provided interfaces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LabVIEW</a:t>
            </a:r>
            <a:endParaRPr lang="en-US" dirty="0" smtClean="0"/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4-18 at 11.49.47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9" y="598208"/>
            <a:ext cx="7554362" cy="6243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880369"/>
          </a:xfrm>
        </p:spPr>
        <p:txBody>
          <a:bodyPr/>
          <a:lstStyle/>
          <a:p>
            <a:r>
              <a:rPr lang="en-US" dirty="0" smtClean="0"/>
              <a:t>BOY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936840" y="0"/>
            <a:ext cx="2160058" cy="763614"/>
          </a:xfrm>
          <a:prstGeom prst="wedgeRectCallout">
            <a:avLst>
              <a:gd name="adj1" fmla="val 11135"/>
              <a:gd name="adj2" fmla="val 1167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Configure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527788" y="1512492"/>
            <a:ext cx="1616212" cy="645548"/>
          </a:xfrm>
          <a:prstGeom prst="wedgeRectCallout">
            <a:avLst>
              <a:gd name="adj1" fmla="val -84239"/>
              <a:gd name="adj2" fmla="val 992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Start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171602" y="3951390"/>
            <a:ext cx="1972398" cy="738195"/>
          </a:xfrm>
          <a:prstGeom prst="wedgeRectCallout">
            <a:avLst>
              <a:gd name="adj1" fmla="val -77546"/>
              <a:gd name="adj2" fmla="val 402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6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08"/>
    </mc:Choice>
    <mc:Fallback xmlns="">
      <p:transition xmlns:p14="http://schemas.microsoft.com/office/powerpoint/2010/main" spd="slow" advTm="4630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Tabular OPI</a:t>
            </a:r>
            <a:endParaRPr lang="en-US" dirty="0"/>
          </a:p>
        </p:txBody>
      </p:sp>
      <p:pic>
        <p:nvPicPr>
          <p:cNvPr id="4" name="Picture 3" descr="opi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8" y="0"/>
            <a:ext cx="8514341" cy="68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53"/>
    </mc:Choice>
    <mc:Fallback xmlns="">
      <p:transition xmlns:p14="http://schemas.microsoft.com/office/powerpoint/2010/main" spd="slow" advTm="3985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_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4" y="681786"/>
            <a:ext cx="8233945" cy="3419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514372"/>
          </a:xfrm>
        </p:spPr>
        <p:txBody>
          <a:bodyPr/>
          <a:lstStyle/>
          <a:p>
            <a:pPr lvl="1"/>
            <a:r>
              <a:rPr lang="en-US" sz="3200" b="1" dirty="0" smtClean="0"/>
              <a:t>Scan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253" y="4611099"/>
            <a:ext cx="6438350" cy="17912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List Scans on Server</a:t>
            </a:r>
          </a:p>
          <a:p>
            <a:pPr lvl="1"/>
            <a:r>
              <a:rPr lang="en-US" altLang="zh-CN" dirty="0" smtClean="0"/>
              <a:t>Idle: To be executed next</a:t>
            </a:r>
          </a:p>
          <a:p>
            <a:pPr lvl="1"/>
            <a:r>
              <a:rPr lang="en-US" altLang="zh-CN" dirty="0" smtClean="0"/>
              <a:t>Running: With progress report</a:t>
            </a:r>
          </a:p>
          <a:p>
            <a:pPr lvl="1"/>
            <a:r>
              <a:rPr lang="en-US" altLang="zh-CN" dirty="0" smtClean="0"/>
              <a:t>Finished, Failed:  Past runs</a:t>
            </a:r>
            <a:endParaRPr lang="en-US" dirty="0" smtClean="0"/>
          </a:p>
        </p:txBody>
      </p:sp>
      <p:pic>
        <p:nvPicPr>
          <p:cNvPr id="5" name="Picture 4" descr="monitor_con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57" y="1994688"/>
            <a:ext cx="1663700" cy="9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24"/>
    </mc:Choice>
    <mc:Fallback xmlns="">
      <p:transition xmlns:p14="http://schemas.microsoft.com/office/powerpoint/2010/main" spd="slow" advTm="3892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77" y="4902945"/>
            <a:ext cx="7672633" cy="1054648"/>
          </a:xfrm>
        </p:spPr>
        <p:txBody>
          <a:bodyPr/>
          <a:lstStyle/>
          <a:p>
            <a:r>
              <a:rPr lang="en-US" dirty="0" smtClean="0"/>
              <a:t>Plot variables used by scan</a:t>
            </a:r>
          </a:p>
          <a:p>
            <a:r>
              <a:rPr lang="en-US" dirty="0" smtClean="0"/>
              <a:t>Get data from Running or Finished scans</a:t>
            </a:r>
            <a:endParaRPr lang="en-US" dirty="0"/>
          </a:p>
        </p:txBody>
      </p:sp>
      <p:pic>
        <p:nvPicPr>
          <p:cNvPr id="5" name="Picture 4" descr="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875"/>
            <a:ext cx="9144000" cy="36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41"/>
    </mc:Choice>
    <mc:Fallback xmlns="">
      <p:transition xmlns:p14="http://schemas.microsoft.com/office/powerpoint/2010/main" spd="slow" advTm="4224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4-18 at 11.40.32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4" y="1"/>
            <a:ext cx="7517945" cy="451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1651442" cy="888705"/>
          </a:xfrm>
        </p:spPr>
        <p:txBody>
          <a:bodyPr/>
          <a:lstStyle/>
          <a:p>
            <a:r>
              <a:rPr lang="en-US" dirty="0" smtClean="0"/>
              <a:t>Scan</a:t>
            </a:r>
            <a:br>
              <a:rPr lang="en-US" dirty="0" smtClean="0"/>
            </a:br>
            <a:r>
              <a:rPr lang="en-US" dirty="0" smtClean="0"/>
              <a:t>Editor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82453" y="506308"/>
            <a:ext cx="1548436" cy="581875"/>
            <a:chOff x="4419820" y="2307370"/>
            <a:chExt cx="1914306" cy="654904"/>
          </a:xfrm>
        </p:grpSpPr>
        <p:cxnSp>
          <p:nvCxnSpPr>
            <p:cNvPr id="6" name="Curved Connector 5"/>
            <p:cNvCxnSpPr/>
            <p:nvPr/>
          </p:nvCxnSpPr>
          <p:spPr>
            <a:xfrm rot="10800000" flipV="1">
              <a:off x="4476753" y="2609850"/>
              <a:ext cx="1857373" cy="35242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19820" y="2307370"/>
              <a:ext cx="143203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Add commands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8402" y="2938253"/>
            <a:ext cx="1892915" cy="881682"/>
            <a:chOff x="6109702" y="3957427"/>
            <a:chExt cx="1892915" cy="881682"/>
          </a:xfrm>
        </p:grpSpPr>
        <p:sp>
          <p:nvSpPr>
            <p:cNvPr id="14" name="Oval 13"/>
            <p:cNvSpPr/>
            <p:nvPr/>
          </p:nvSpPr>
          <p:spPr>
            <a:xfrm>
              <a:off x="6109702" y="3957427"/>
              <a:ext cx="1621198" cy="31439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5223" y="4500555"/>
              <a:ext cx="158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Set parameters</a:t>
              </a:r>
              <a:endParaRPr lang="en-US" sz="16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57865" y="2669168"/>
            <a:ext cx="1102861" cy="307777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Open, save</a:t>
            </a:r>
            <a:endParaRPr lang="en-US" sz="1400" dirty="0"/>
          </a:p>
        </p:txBody>
      </p:sp>
      <p:cxnSp>
        <p:nvCxnSpPr>
          <p:cNvPr id="21" name="Curved Connector 20"/>
          <p:cNvCxnSpPr/>
          <p:nvPr/>
        </p:nvCxnSpPr>
        <p:spPr>
          <a:xfrm flipV="1">
            <a:off x="3062792" y="2557707"/>
            <a:ext cx="602119" cy="22992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6004" y="3070636"/>
            <a:ext cx="1543838" cy="21517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-1" y="4423280"/>
            <a:ext cx="9053683" cy="2397579"/>
          </a:xfrm>
        </p:spPr>
        <p:txBody>
          <a:bodyPr/>
          <a:lstStyle/>
          <a:p>
            <a:r>
              <a:rPr lang="en-US" altLang="zh-CN" dirty="0" smtClean="0"/>
              <a:t>“Undo”</a:t>
            </a:r>
          </a:p>
          <a:p>
            <a:r>
              <a:rPr lang="en-US" dirty="0" smtClean="0"/>
              <a:t>Drag/drop</a:t>
            </a:r>
            <a:br>
              <a:rPr lang="en-US" dirty="0" smtClean="0"/>
            </a:br>
            <a:r>
              <a:rPr lang="en-US" dirty="0" smtClean="0"/>
              <a:t>commands or PV names (also as XML text)</a:t>
            </a:r>
          </a:p>
          <a:p>
            <a:r>
              <a:rPr lang="en-US" dirty="0" smtClean="0"/>
              <a:t>Device PVs (or alias) can be picked from </a:t>
            </a:r>
            <a:r>
              <a:rPr lang="en-US" dirty="0" err="1" smtClean="0"/>
              <a:t>beamline</a:t>
            </a:r>
            <a:r>
              <a:rPr lang="en-US" dirty="0" smtClean="0"/>
              <a:t>-specific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510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70"/>
    </mc:Choice>
    <mc:Fallback xmlns="">
      <p:transition xmlns:p14="http://schemas.microsoft.com/office/powerpoint/2010/main" spd="slow" advTm="7337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Simulation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09" y="4722787"/>
            <a:ext cx="5078590" cy="1054648"/>
          </a:xfrm>
        </p:spPr>
        <p:txBody>
          <a:bodyPr/>
          <a:lstStyle/>
          <a:p>
            <a:r>
              <a:rPr lang="en-US" dirty="0" smtClean="0"/>
              <a:t>Simulated PV changes</a:t>
            </a:r>
          </a:p>
          <a:p>
            <a:r>
              <a:rPr lang="en-US" dirty="0" smtClean="0"/>
              <a:t>Estimates times</a:t>
            </a:r>
            <a:endParaRPr lang="en-US" dirty="0"/>
          </a:p>
        </p:txBody>
      </p:sp>
      <p:pic>
        <p:nvPicPr>
          <p:cNvPr id="4" name="Picture 3" descr="tablescan_sim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906"/>
            <a:ext cx="9144000" cy="3937608"/>
          </a:xfrm>
          <a:prstGeom prst="rect">
            <a:avLst/>
          </a:prstGeom>
        </p:spPr>
      </p:pic>
      <p:pic>
        <p:nvPicPr>
          <p:cNvPr id="5" name="Picture 4" descr="simu_conf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06" y="4719483"/>
            <a:ext cx="3647566" cy="2048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4424150" y="4166676"/>
            <a:ext cx="2946665" cy="31540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79508" y="1928632"/>
            <a:ext cx="763643" cy="20450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27"/>
    </mc:Choice>
    <mc:Fallback xmlns="">
      <p:transition xmlns:p14="http://schemas.microsoft.com/office/powerpoint/2010/main" spd="slow" advTm="4292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Monitor, Adjust </a:t>
            </a:r>
            <a:r>
              <a:rPr lang="en-US" u="sng" dirty="0" smtClean="0"/>
              <a:t>Live</a:t>
            </a:r>
            <a:r>
              <a:rPr lang="en-US" dirty="0" smtClean="0"/>
              <a:t> Scan</a:t>
            </a:r>
            <a:endParaRPr lang="en-US" dirty="0"/>
          </a:p>
        </p:txBody>
      </p:sp>
      <p:pic>
        <p:nvPicPr>
          <p:cNvPr id="4" name="Picture 3" descr="edit_on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9" y="631286"/>
            <a:ext cx="7846671" cy="6226714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187421" y="1496585"/>
            <a:ext cx="3007091" cy="562356"/>
          </a:xfrm>
          <a:prstGeom prst="wedgeRectCallout">
            <a:avLst>
              <a:gd name="adj1" fmla="val -89197"/>
              <a:gd name="adj2" fmla="val 82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Command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833271" y="435538"/>
            <a:ext cx="1916327" cy="562356"/>
          </a:xfrm>
          <a:prstGeom prst="wedgeRectCallout">
            <a:avLst>
              <a:gd name="adj1" fmla="val -105962"/>
              <a:gd name="adj2" fmla="val 557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Info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272328" y="5096479"/>
            <a:ext cx="2248839" cy="1423778"/>
          </a:xfrm>
          <a:prstGeom prst="wedgeRectCallout">
            <a:avLst>
              <a:gd name="adj1" fmla="val -35934"/>
              <a:gd name="adj2" fmla="val -822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properties</a:t>
            </a:r>
          </a:p>
          <a:p>
            <a:pPr algn="ctr"/>
            <a:r>
              <a:rPr lang="en-US" u="sng" dirty="0" smtClean="0"/>
              <a:t>of live scan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5721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81"/>
    </mc:Choice>
    <mc:Fallback xmlns="">
      <p:transition xmlns:p14="http://schemas.microsoft.com/office/powerpoint/2010/main" spd="slow" advTm="4388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Picture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9297" y="2253981"/>
            <a:ext cx="1518642" cy="8245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Sample Environment Equipments</a:t>
            </a:r>
            <a:endParaRPr lang="en-US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44009" y="2208334"/>
            <a:ext cx="1518642" cy="8245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Sample Environment Equipments</a:t>
            </a:r>
            <a:endParaRPr lang="en-US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83625" y="2162687"/>
            <a:ext cx="1518642" cy="8245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Sample Environment</a:t>
            </a:r>
            <a:endParaRPr lang="en-US" sz="1400" b="1" dirty="0"/>
          </a:p>
        </p:txBody>
      </p:sp>
      <p:cxnSp>
        <p:nvCxnSpPr>
          <p:cNvPr id="8" name="Elbow Connector 69"/>
          <p:cNvCxnSpPr>
            <a:endCxn id="14" idx="0"/>
          </p:cNvCxnSpPr>
          <p:nvPr/>
        </p:nvCxnSpPr>
        <p:spPr>
          <a:xfrm>
            <a:off x="5710157" y="2286980"/>
            <a:ext cx="2448217" cy="643374"/>
          </a:xfrm>
          <a:prstGeom prst="bentConnector2">
            <a:avLst/>
          </a:prstGeom>
          <a:ln w="63500" cmpd="sng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69"/>
          <p:cNvCxnSpPr/>
          <p:nvPr/>
        </p:nvCxnSpPr>
        <p:spPr>
          <a:xfrm>
            <a:off x="5714999" y="1587260"/>
            <a:ext cx="15824" cy="1346201"/>
          </a:xfrm>
          <a:prstGeom prst="straightConnector1">
            <a:avLst/>
          </a:prstGeom>
          <a:ln w="63500" cmpd="sng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Flowchart: Direct Access Storage 9"/>
          <p:cNvSpPr/>
          <p:nvPr/>
        </p:nvSpPr>
        <p:spPr>
          <a:xfrm>
            <a:off x="432988" y="990599"/>
            <a:ext cx="1757864" cy="112112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Detector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1930428" y="1266634"/>
            <a:ext cx="1208080" cy="5478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Instrument Events</a:t>
            </a:r>
            <a:endParaRPr lang="en-US" sz="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232550" y="1101014"/>
            <a:ext cx="1273185" cy="10107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Aggregator</a:t>
            </a:r>
            <a:endParaRPr lang="en-US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574660" y="1266634"/>
            <a:ext cx="1210385" cy="7813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Translation Service</a:t>
            </a:r>
            <a:endParaRPr lang="en-US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391400" y="2930354"/>
            <a:ext cx="1533947" cy="7813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Mantid</a:t>
            </a:r>
            <a:endParaRPr lang="en-US" sz="1400" b="1" dirty="0"/>
          </a:p>
        </p:txBody>
      </p:sp>
      <p:sp>
        <p:nvSpPr>
          <p:cNvPr id="15" name="Folded Corner 14"/>
          <p:cNvSpPr/>
          <p:nvPr/>
        </p:nvSpPr>
        <p:spPr>
          <a:xfrm>
            <a:off x="8064500" y="1231901"/>
            <a:ext cx="721202" cy="875379"/>
          </a:xfrm>
          <a:prstGeom prst="foldedCorne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3175">
                  <a:solidFill>
                    <a:schemeClr val="tx1"/>
                  </a:solidFill>
                </a:ln>
              </a:rPr>
              <a:t>Nexus</a:t>
            </a:r>
            <a:endParaRPr lang="en-US" sz="1100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6" name="Elbow Connector 14"/>
          <p:cNvCxnSpPr>
            <a:stCxn id="13" idx="3"/>
            <a:endCxn id="15" idx="1"/>
          </p:cNvCxnSpPr>
          <p:nvPr/>
        </p:nvCxnSpPr>
        <p:spPr>
          <a:xfrm>
            <a:off x="7785045" y="1657329"/>
            <a:ext cx="279455" cy="12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106161" y="2952409"/>
            <a:ext cx="1599439" cy="78139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lumMod val="98000"/>
                </a:schemeClr>
              </a:gs>
              <a:gs pos="100000">
                <a:srgbClr val="C00000">
                  <a:lumMod val="33000"/>
                  <a:lumOff val="67000"/>
                </a:srgbClr>
              </a:gs>
            </a:gsLst>
            <a:lin ang="19800000" scaled="0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Neutron Count, Histogram, ..</a:t>
            </a:r>
          </a:p>
          <a:p>
            <a:pPr algn="ctr"/>
            <a:r>
              <a:rPr lang="en-US" sz="1400" b="1" dirty="0" smtClean="0"/>
              <a:t>Service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>
            <a:off x="4643181" y="1334579"/>
            <a:ext cx="1844672" cy="54782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Stream</a:t>
            </a:r>
            <a:endParaRPr lang="en-US" sz="1400" b="1" dirty="0"/>
          </a:p>
        </p:txBody>
      </p:sp>
      <p:grpSp>
        <p:nvGrpSpPr>
          <p:cNvPr id="19" name="Group 89"/>
          <p:cNvGrpSpPr/>
          <p:nvPr/>
        </p:nvGrpSpPr>
        <p:grpSpPr>
          <a:xfrm>
            <a:off x="4961863" y="4447404"/>
            <a:ext cx="2247513" cy="1946176"/>
            <a:chOff x="5030040" y="4064000"/>
            <a:chExt cx="2254700" cy="1662905"/>
          </a:xfrm>
        </p:grpSpPr>
        <p:sp>
          <p:nvSpPr>
            <p:cNvPr id="31" name="Process 18"/>
            <p:cNvSpPr/>
            <p:nvPr/>
          </p:nvSpPr>
          <p:spPr>
            <a:xfrm>
              <a:off x="5254511" y="4292602"/>
              <a:ext cx="2030229" cy="1434303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ea typeface="ＭＳ Ｐゴシック" pitchFamily="34" charset="-128"/>
                </a:rPr>
                <a:t>GUI</a:t>
              </a:r>
              <a:r>
                <a:rPr lang="en-US" sz="1400" b="1" dirty="0">
                  <a:solidFill>
                    <a:schemeClr val="tx1"/>
                  </a:solidFill>
                  <a:ea typeface="ＭＳ Ｐゴシック" pitchFamily="34" charset="-128"/>
                </a:rPr>
                <a:t>: CSS</a:t>
              </a:r>
            </a:p>
          </p:txBody>
        </p:sp>
        <p:sp>
          <p:nvSpPr>
            <p:cNvPr id="32" name="Process 18"/>
            <p:cNvSpPr/>
            <p:nvPr/>
          </p:nvSpPr>
          <p:spPr>
            <a:xfrm>
              <a:off x="5149103" y="4230916"/>
              <a:ext cx="2060030" cy="143177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ea typeface="ＭＳ Ｐゴシック" pitchFamily="34" charset="-128"/>
                </a:rPr>
                <a:t>GUI</a:t>
              </a:r>
              <a:r>
                <a:rPr lang="en-US" sz="1400" b="1" dirty="0">
                  <a:solidFill>
                    <a:schemeClr val="tx1"/>
                  </a:solidFill>
                  <a:ea typeface="ＭＳ Ｐゴシック" pitchFamily="34" charset="-128"/>
                </a:rPr>
                <a:t>: CSS</a:t>
              </a:r>
            </a:p>
          </p:txBody>
        </p:sp>
        <p:sp>
          <p:nvSpPr>
            <p:cNvPr id="33" name="Process 18"/>
            <p:cNvSpPr/>
            <p:nvPr/>
          </p:nvSpPr>
          <p:spPr>
            <a:xfrm>
              <a:off x="5030040" y="4064000"/>
              <a:ext cx="2119313" cy="1545772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ea typeface="ＭＳ Ｐゴシック" pitchFamily="34" charset="-128"/>
                </a:rPr>
                <a:t>GUI</a:t>
              </a:r>
              <a:r>
                <a:rPr lang="en-US" sz="1400" b="1" dirty="0">
                  <a:solidFill>
                    <a:schemeClr val="tx1"/>
                  </a:solidFill>
                  <a:ea typeface="ＭＳ Ｐゴシック" pitchFamily="34" charset="-128"/>
                </a:rPr>
                <a:t>: CSS</a:t>
              </a:r>
            </a:p>
          </p:txBody>
        </p:sp>
        <p:pic>
          <p:nvPicPr>
            <p:cNvPr id="34" name="Picture 31" descr="yabes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9103" y="4405086"/>
              <a:ext cx="1927225" cy="10343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20" name="Rounded Rectangle 19"/>
          <p:cNvSpPr/>
          <p:nvPr/>
        </p:nvSpPr>
        <p:spPr>
          <a:xfrm>
            <a:off x="606605" y="4846594"/>
            <a:ext cx="1339196" cy="10810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EPICS</a:t>
            </a:r>
            <a:br>
              <a:rPr lang="en-US" sz="1400" b="1" dirty="0" smtClean="0"/>
            </a:br>
            <a:r>
              <a:rPr lang="en-US" sz="1400" b="1" dirty="0" smtClean="0"/>
              <a:t>IOCs</a:t>
            </a:r>
            <a:endParaRPr lang="en-US" sz="1400" b="1" dirty="0"/>
          </a:p>
        </p:txBody>
      </p:sp>
      <p:sp>
        <p:nvSpPr>
          <p:cNvPr id="21" name="Up-Down Arrow 20"/>
          <p:cNvSpPr/>
          <p:nvPr/>
        </p:nvSpPr>
        <p:spPr>
          <a:xfrm>
            <a:off x="1170857" y="3108984"/>
            <a:ext cx="182277" cy="1703637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2" name="Rounded Rectangle 21"/>
          <p:cNvSpPr/>
          <p:nvPr/>
        </p:nvSpPr>
        <p:spPr>
          <a:xfrm>
            <a:off x="3060700" y="2933700"/>
            <a:ext cx="1562100" cy="876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Scan Server</a:t>
            </a:r>
            <a:endParaRPr lang="en-US" sz="1800" b="1" dirty="0"/>
          </a:p>
        </p:txBody>
      </p:sp>
      <p:cxnSp>
        <p:nvCxnSpPr>
          <p:cNvPr id="23" name="Elbow Connector 69"/>
          <p:cNvCxnSpPr>
            <a:stCxn id="20" idx="3"/>
            <a:endCxn id="22" idx="1"/>
          </p:cNvCxnSpPr>
          <p:nvPr/>
        </p:nvCxnSpPr>
        <p:spPr>
          <a:xfrm flipV="1">
            <a:off x="1945801" y="3371850"/>
            <a:ext cx="1114899" cy="2015254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6615" y="5349114"/>
            <a:ext cx="1452009" cy="23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Channel Access</a:t>
            </a:r>
            <a:endParaRPr lang="en-US" sz="900" b="1" dirty="0"/>
          </a:p>
        </p:txBody>
      </p:sp>
      <p:cxnSp>
        <p:nvCxnSpPr>
          <p:cNvPr id="25" name="Elbow Connector 69"/>
          <p:cNvCxnSpPr>
            <a:endCxn id="12" idx="2"/>
          </p:cNvCxnSpPr>
          <p:nvPr/>
        </p:nvCxnSpPr>
        <p:spPr>
          <a:xfrm flipV="1">
            <a:off x="3869143" y="2111725"/>
            <a:ext cx="0" cy="80927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9"/>
          <p:cNvCxnSpPr>
            <a:endCxn id="17" idx="1"/>
          </p:cNvCxnSpPr>
          <p:nvPr/>
        </p:nvCxnSpPr>
        <p:spPr>
          <a:xfrm>
            <a:off x="4648200" y="3343104"/>
            <a:ext cx="457961" cy="1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9"/>
          <p:cNvCxnSpPr>
            <a:stCxn id="22" idx="2"/>
          </p:cNvCxnSpPr>
          <p:nvPr/>
        </p:nvCxnSpPr>
        <p:spPr>
          <a:xfrm rot="16200000" flipH="1">
            <a:off x="3841855" y="3809895"/>
            <a:ext cx="1133988" cy="1134198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69"/>
          <p:cNvCxnSpPr/>
          <p:nvPr/>
        </p:nvCxnSpPr>
        <p:spPr>
          <a:xfrm flipV="1">
            <a:off x="1952130" y="5610998"/>
            <a:ext cx="3031050" cy="8494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9"/>
          <p:cNvCxnSpPr>
            <a:stCxn id="17" idx="2"/>
          </p:cNvCxnSpPr>
          <p:nvPr/>
        </p:nvCxnSpPr>
        <p:spPr>
          <a:xfrm flipH="1">
            <a:off x="5905880" y="3733800"/>
            <a:ext cx="1" cy="713604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15" idx="2"/>
          </p:cNvCxnSpPr>
          <p:nvPr/>
        </p:nvCxnSpPr>
        <p:spPr>
          <a:xfrm>
            <a:off x="8425101" y="2107280"/>
            <a:ext cx="0" cy="845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29600" y="5029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32988" y="2111725"/>
            <a:ext cx="6882212" cy="4365275"/>
            <a:chOff x="432988" y="2111725"/>
            <a:chExt cx="6882212" cy="4365275"/>
          </a:xfrm>
        </p:grpSpPr>
        <p:sp>
          <p:nvSpPr>
            <p:cNvPr id="48" name="Rectangle 47"/>
            <p:cNvSpPr/>
            <p:nvPr/>
          </p:nvSpPr>
          <p:spPr>
            <a:xfrm>
              <a:off x="432988" y="2111725"/>
              <a:ext cx="6882212" cy="436527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83615" y="6057137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Experiment Control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3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Scripted Scan</a:t>
            </a:r>
            <a:endParaRPr lang="en-US" dirty="0"/>
          </a:p>
        </p:txBody>
      </p:sp>
      <p:pic>
        <p:nvPicPr>
          <p:cNvPr id="4" name="Picture 3" descr="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34" y="0"/>
            <a:ext cx="4929166" cy="4681825"/>
          </a:xfrm>
          <a:prstGeom prst="rect">
            <a:avLst/>
          </a:prstGeom>
        </p:spPr>
      </p:pic>
      <p:pic>
        <p:nvPicPr>
          <p:cNvPr id="5" name="Picture 4" descr="script_con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08" y="3852650"/>
            <a:ext cx="2734208" cy="724448"/>
          </a:xfrm>
          <a:prstGeom prst="rect">
            <a:avLst/>
          </a:prstGeom>
        </p:spPr>
      </p:pic>
      <p:pic>
        <p:nvPicPr>
          <p:cNvPr id="6" name="Picture 5" descr="script_conso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49950"/>
            <a:ext cx="5725606" cy="28080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15397" y="4964939"/>
            <a:ext cx="3328603" cy="12449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… or use ‘vi’, shell: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f</a:t>
            </a:r>
            <a:r>
              <a:rPr lang="en-US" sz="1400" dirty="0" smtClean="0">
                <a:latin typeface="Courier New"/>
                <a:cs typeface="Courier New"/>
              </a:rPr>
              <a:t>rom </a:t>
            </a:r>
            <a:r>
              <a:rPr lang="en-US" sz="1400" dirty="0" err="1" smtClean="0">
                <a:latin typeface="Courier New"/>
                <a:cs typeface="Courier New"/>
              </a:rPr>
              <a:t>scan_client</a:t>
            </a:r>
            <a:r>
              <a:rPr lang="en-US" sz="1400" dirty="0" smtClean="0">
                <a:latin typeface="Courier New"/>
                <a:cs typeface="Courier New"/>
              </a:rPr>
              <a:t> import *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help(scan)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scan('Demo', (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en-US" sz="1400" dirty="0" err="1" smtClean="0">
                <a:latin typeface="Courier New"/>
                <a:cs typeface="Courier New"/>
              </a:rPr>
              <a:t>xpos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en-US" sz="1400" dirty="0" smtClean="0">
                <a:latin typeface="Courier New"/>
                <a:cs typeface="Courier New"/>
              </a:rPr>
              <a:t>, 1, 10))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595433" y="864482"/>
            <a:ext cx="2260600" cy="914400"/>
          </a:xfrm>
          <a:prstGeom prst="wedgeRectCallout">
            <a:avLst>
              <a:gd name="adj1" fmla="val 66970"/>
              <a:gd name="adj2" fmla="val 180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Jython</a:t>
            </a:r>
            <a:r>
              <a:rPr lang="en-US" dirty="0" smtClean="0"/>
              <a:t> editor, debugger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62547" y="2713933"/>
            <a:ext cx="2260600" cy="914400"/>
          </a:xfrm>
          <a:prstGeom prst="wedgeRectCallout">
            <a:avLst>
              <a:gd name="adj1" fmla="val -7609"/>
              <a:gd name="adj2" fmla="val 958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Jython</a:t>
            </a:r>
            <a:r>
              <a:rPr lang="en-US" dirty="0" smtClean="0"/>
              <a:t>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8"/>
    </mc:Choice>
    <mc:Fallback xmlns="">
      <p:transition xmlns:p14="http://schemas.microsoft.com/office/powerpoint/2010/main" spd="slow" advTm="1532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2056821" cy="496290"/>
          </a:xfrm>
        </p:spPr>
        <p:txBody>
          <a:bodyPr/>
          <a:lstStyle/>
          <a:p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4" name="Picture 3" descr="matl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" y="719979"/>
            <a:ext cx="9116914" cy="529872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99813" y="614813"/>
            <a:ext cx="2260600" cy="914400"/>
          </a:xfrm>
          <a:prstGeom prst="wedgeRectCallout">
            <a:avLst>
              <a:gd name="adj1" fmla="val -55054"/>
              <a:gd name="adj2" fmla="val 1162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Scan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243536" y="4586830"/>
            <a:ext cx="1832716" cy="420661"/>
          </a:xfrm>
          <a:prstGeom prst="wedgeRectCallout">
            <a:avLst>
              <a:gd name="adj1" fmla="val -89409"/>
              <a:gd name="adj2" fmla="val -260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73580" y="5497246"/>
            <a:ext cx="2985734" cy="1225252"/>
          </a:xfrm>
          <a:prstGeom prst="wedgeRectCallout">
            <a:avLst>
              <a:gd name="adj1" fmla="val 7671"/>
              <a:gd name="adj2" fmla="val -945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</a:p>
          <a:p>
            <a:pPr algn="ctr"/>
            <a:r>
              <a:rPr lang="en-US" dirty="0" smtClean="0"/>
              <a:t>(maybe submit follow-up scan)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06"/>
    </mc:Choice>
    <mc:Fallback xmlns="">
      <p:transition xmlns:p14="http://schemas.microsoft.com/office/powerpoint/2010/main" spd="slow" advTm="2170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051" y="1128821"/>
            <a:ext cx="7427674" cy="4821833"/>
          </a:xfrm>
        </p:spPr>
        <p:txBody>
          <a:bodyPr/>
          <a:lstStyle/>
          <a:p>
            <a:r>
              <a:rPr lang="en-US" dirty="0" smtClean="0"/>
              <a:t>Command Execution</a:t>
            </a:r>
          </a:p>
          <a:p>
            <a:pPr lvl="1"/>
            <a:r>
              <a:rPr lang="en-US" dirty="0" smtClean="0"/>
              <a:t>80000 commands/second: Delay 0 sec, Set w/o read-back</a:t>
            </a:r>
          </a:p>
          <a:p>
            <a:pPr lvl="1"/>
            <a:r>
              <a:rPr lang="en-US" dirty="0" smtClean="0"/>
              <a:t>  4500 commands/second: Set w/ read-back, Loop</a:t>
            </a:r>
          </a:p>
          <a:p>
            <a:endParaRPr lang="en-US" dirty="0" smtClean="0"/>
          </a:p>
          <a:p>
            <a:r>
              <a:rPr lang="en-US" dirty="0" smtClean="0"/>
              <a:t>Download scan into Editor</a:t>
            </a:r>
          </a:p>
          <a:p>
            <a:pPr lvl="1"/>
            <a:r>
              <a:rPr lang="en-US" dirty="0" smtClean="0"/>
              <a:t>10000 commands:  1 second</a:t>
            </a:r>
          </a:p>
          <a:p>
            <a:pPr lvl="1"/>
            <a:r>
              <a:rPr lang="en-US" dirty="0" smtClean="0"/>
              <a:t>50000 commands: 15 seconds</a:t>
            </a:r>
          </a:p>
          <a:p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Continuously running for two months so far.</a:t>
            </a:r>
          </a:p>
        </p:txBody>
      </p:sp>
    </p:spTree>
    <p:extLst>
      <p:ext uri="{BB962C8B-B14F-4D97-AF65-F5344CB8AC3E}">
        <p14:creationId xmlns:p14="http://schemas.microsoft.com/office/powerpoint/2010/main" val="24406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60"/>
    </mc:Choice>
    <mc:Fallback xmlns="">
      <p:transition xmlns:p14="http://schemas.microsoft.com/office/powerpoint/2010/main" spd="slow" advTm="6276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400" y="0"/>
            <a:ext cx="6070600" cy="787400"/>
          </a:xfrm>
        </p:spPr>
        <p:txBody>
          <a:bodyPr>
            <a:normAutofit/>
          </a:bodyPr>
          <a:lstStyle/>
          <a:p>
            <a:r>
              <a:rPr lang="en-US" dirty="0" smtClean="0"/>
              <a:t>Web </a:t>
            </a:r>
            <a:r>
              <a:rPr lang="en-US" smtClean="0"/>
              <a:t>Interface Development</a:t>
            </a:r>
            <a:endParaRPr lang="en-US" dirty="0"/>
          </a:p>
        </p:txBody>
      </p:sp>
      <p:pic>
        <p:nvPicPr>
          <p:cNvPr id="4" name="Picture 3" descr="Screen Shot 2013-01-17 at 09.02.34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22760" cy="5856624"/>
          </a:xfrm>
          <a:prstGeom prst="rect">
            <a:avLst/>
          </a:prstGeom>
        </p:spPr>
      </p:pic>
      <p:pic>
        <p:nvPicPr>
          <p:cNvPr id="5" name="Picture 4" descr="Screen Shot 2013-01-17 at 09.02.46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42" y="911821"/>
            <a:ext cx="4974658" cy="3113533"/>
          </a:xfrm>
          <a:prstGeom prst="rect">
            <a:avLst/>
          </a:prstGeom>
        </p:spPr>
      </p:pic>
      <p:pic>
        <p:nvPicPr>
          <p:cNvPr id="6" name="Picture 5" descr="Screen Shot 2013-01-17 at 09.03.09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68" y="4143905"/>
            <a:ext cx="7766932" cy="27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Beamline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" y="1344613"/>
            <a:ext cx="8229600" cy="2749471"/>
          </a:xfrm>
        </p:spPr>
        <p:txBody>
          <a:bodyPr/>
          <a:lstStyle/>
          <a:p>
            <a:r>
              <a:rPr lang="en-US" dirty="0" smtClean="0"/>
              <a:t>Network</a:t>
            </a:r>
          </a:p>
          <a:p>
            <a:r>
              <a:rPr lang="en-US" dirty="0" smtClean="0"/>
              <a:t>Version Control, Issue Tracking, Wiki</a:t>
            </a:r>
          </a:p>
          <a:p>
            <a:r>
              <a:rPr lang="en-US" dirty="0" smtClean="0"/>
              <a:t>Directory Layout</a:t>
            </a:r>
          </a:p>
          <a:p>
            <a:r>
              <a:rPr lang="en-US" dirty="0" smtClean="0"/>
              <a:t>IOC Control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72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04950"/>
            <a:ext cx="4460875" cy="3532187"/>
          </a:xfrm>
        </p:spPr>
        <p:txBody>
          <a:bodyPr/>
          <a:lstStyle/>
          <a:p>
            <a:r>
              <a:rPr lang="en-US" sz="1600" b="0" dirty="0"/>
              <a:t>Beam lines are as autonomous as possible</a:t>
            </a:r>
          </a:p>
          <a:p>
            <a:pPr lvl="1"/>
            <a:r>
              <a:rPr lang="en-US" sz="1400" b="0" dirty="0"/>
              <a:t>Beam line X cannot read/write beam line Y</a:t>
            </a:r>
          </a:p>
          <a:p>
            <a:r>
              <a:rPr lang="en-US" sz="1600" b="0" dirty="0"/>
              <a:t>Instrument hall coordinator, SNS/HFIR personnel, visitors on ORNL network can read most beam line information</a:t>
            </a:r>
          </a:p>
          <a:p>
            <a:pPr lvl="1"/>
            <a:r>
              <a:rPr lang="en-US" sz="1400" b="0" dirty="0"/>
              <a:t>For any beam line</a:t>
            </a:r>
          </a:p>
          <a:p>
            <a:r>
              <a:rPr lang="en-US" sz="1600" b="0" dirty="0"/>
              <a:t>World may be able to read some beam line information</a:t>
            </a:r>
          </a:p>
          <a:p>
            <a:r>
              <a:rPr lang="en-US" sz="1600" b="0" dirty="0"/>
              <a:t>Limited, controlled write access from ORNL network</a:t>
            </a:r>
          </a:p>
          <a:p>
            <a:pPr lvl="1"/>
            <a:r>
              <a:rPr lang="en-US" sz="1400" b="0" dirty="0" err="1"/>
              <a:t>ssh</a:t>
            </a:r>
            <a:r>
              <a:rPr lang="en-US" sz="1400" b="0" dirty="0"/>
              <a:t> access for </a:t>
            </a:r>
            <a:r>
              <a:rPr lang="en-US" sz="1400" b="0" dirty="0" err="1"/>
              <a:t>config</a:t>
            </a:r>
            <a:r>
              <a:rPr lang="en-US" sz="1400" b="0" dirty="0"/>
              <a:t>, </a:t>
            </a:r>
            <a:r>
              <a:rPr lang="en-US" sz="1400" b="0" dirty="0" err="1"/>
              <a:t>maintainance</a:t>
            </a:r>
            <a:endParaRPr lang="en-US" sz="1400" b="0" dirty="0"/>
          </a:p>
          <a:p>
            <a:pPr lvl="1"/>
            <a:r>
              <a:rPr lang="en-US" sz="1400" b="0" dirty="0"/>
              <a:t>Selected actions may be allowed via web server</a:t>
            </a:r>
          </a:p>
          <a:p>
            <a:endParaRPr lang="en-US" sz="1600" dirty="0"/>
          </a:p>
        </p:txBody>
      </p:sp>
      <p:sp>
        <p:nvSpPr>
          <p:cNvPr id="4" name="AutoShape 2" descr="https://trac.sns.gov/slowcontrols/raw-attachment/wiki/NetworkArchitecture/Overview.png"/>
          <p:cNvSpPr>
            <a:spLocks noChangeAspect="1" noChangeArrowheads="1"/>
          </p:cNvSpPr>
          <p:nvPr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trac.sns.gov/slowcontrols/raw-attachment/wiki/NetworkArchitecture/Overview.png"/>
          <p:cNvSpPr>
            <a:spLocks noChangeAspect="1" noChangeArrowheads="1"/>
          </p:cNvSpPr>
          <p:nvPr/>
        </p:nvSpPr>
        <p:spPr bwMode="auto">
          <a:xfrm>
            <a:off x="328613" y="-30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trac.sns.gov/slowcontrols/raw-attachment/wiki/NetworkArchitecture/Overview.png"/>
          <p:cNvSpPr>
            <a:spLocks noChangeAspect="1" noChangeArrowheads="1"/>
          </p:cNvSpPr>
          <p:nvPr/>
        </p:nvSpPr>
        <p:spPr bwMode="auto">
          <a:xfrm>
            <a:off x="481013" y="1222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1371600"/>
            <a:ext cx="4606023" cy="36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1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s://trac.sns.gov/slowcontrols/raw-attachment/wiki/NetworkArchitecture/Beamline.jpg"/>
          <p:cNvSpPr>
            <a:spLocks noChangeAspect="1" noChangeArrowheads="1"/>
          </p:cNvSpPr>
          <p:nvPr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"/>
            <a:ext cx="8915400" cy="675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971800"/>
            <a:ext cx="5638800" cy="3505200"/>
          </a:xfrm>
          <a:prstGeom prst="rect">
            <a:avLst/>
          </a:prstGeom>
          <a:solidFill>
            <a:srgbClr val="FFFF00">
              <a:alpha val="18000"/>
            </a:srgbClr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594360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-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96938"/>
            <a:ext cx="6629400" cy="1960537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http://git-scm.com/</a:t>
            </a:r>
            <a:endParaRPr lang="en-US" sz="2400" dirty="0" smtClean="0"/>
          </a:p>
          <a:p>
            <a:r>
              <a:rPr lang="en-US" sz="2400" dirty="0" smtClean="0"/>
              <a:t>Distributed Version Control System</a:t>
            </a:r>
          </a:p>
          <a:p>
            <a:r>
              <a:rPr lang="en-US" sz="2400" dirty="0" smtClean="0"/>
              <a:t>Lighting Fast</a:t>
            </a:r>
          </a:p>
          <a:p>
            <a:r>
              <a:rPr lang="en-US" sz="2400" dirty="0" smtClean="0"/>
              <a:t>Easy and powerful in branching and merging</a:t>
            </a:r>
          </a:p>
        </p:txBody>
      </p:sp>
      <p:pic>
        <p:nvPicPr>
          <p:cNvPr id="27650" name="Picture 2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620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Screen Shot 2013-02-07 at 14.48.09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741613"/>
            <a:ext cx="5676900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2971800"/>
            <a:ext cx="3048000" cy="148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ＭＳ Ｐゴシック" pitchFamily="47" charset="-128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pitchFamily="34" charset="0"/>
              <a:buChar char="–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pitchFamily="34" charset="0"/>
              <a:buChar char="»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Nice CSS Integration</a:t>
            </a:r>
          </a:p>
          <a:p>
            <a:pPr lvl="1"/>
            <a:r>
              <a:rPr lang="en-US" sz="1800" dirty="0" smtClean="0"/>
              <a:t>Commit</a:t>
            </a:r>
          </a:p>
          <a:p>
            <a:pPr lvl="1"/>
            <a:r>
              <a:rPr lang="en-US" sz="1800" dirty="0" smtClean="0"/>
              <a:t>Pull/Push</a:t>
            </a:r>
          </a:p>
          <a:p>
            <a:pPr lvl="1"/>
            <a:r>
              <a:rPr lang="en-US" sz="1800" dirty="0" smtClean="0"/>
              <a:t>Compare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216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5610767"/>
          </a:xfrm>
        </p:spPr>
        <p:txBody>
          <a:bodyPr/>
          <a:lstStyle/>
          <a:p>
            <a:r>
              <a:rPr lang="en-US" dirty="0" smtClean="0"/>
              <a:t>Shared repositories</a:t>
            </a:r>
          </a:p>
          <a:p>
            <a:pPr lvl="1"/>
            <a:r>
              <a:rPr lang="en-US" dirty="0" smtClean="0"/>
              <a:t>epics</a:t>
            </a:r>
          </a:p>
          <a:p>
            <a:pPr lvl="2"/>
            <a:r>
              <a:rPr lang="en-US" dirty="0" smtClean="0"/>
              <a:t>Including base, support modules, extensions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ss</a:t>
            </a:r>
            <a:endParaRPr lang="en-US" dirty="0" smtClean="0"/>
          </a:p>
          <a:p>
            <a:pPr lvl="2"/>
            <a:r>
              <a:rPr lang="en-US" dirty="0" smtClean="0"/>
              <a:t>Including CSS, </a:t>
            </a:r>
            <a:r>
              <a:rPr lang="en-US" dirty="0" err="1" smtClean="0"/>
              <a:t>ScanServer</a:t>
            </a:r>
            <a:r>
              <a:rPr lang="en-US" dirty="0" smtClean="0"/>
              <a:t>, Archive Engine, Alarm Server, settings.ini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</a:t>
            </a:r>
          </a:p>
          <a:p>
            <a:pPr lvl="2"/>
            <a:r>
              <a:rPr lang="en-US" dirty="0" smtClean="0"/>
              <a:t>Including shared OPI files , scan files, images ...</a:t>
            </a:r>
          </a:p>
          <a:p>
            <a:r>
              <a:rPr lang="en-US" dirty="0" err="1" smtClean="0"/>
              <a:t>Beamline</a:t>
            </a:r>
            <a:r>
              <a:rPr lang="en-US" dirty="0" smtClean="0"/>
              <a:t> specific repositories</a:t>
            </a:r>
          </a:p>
          <a:p>
            <a:pPr lvl="1"/>
            <a:r>
              <a:rPr lang="en-US" dirty="0" smtClean="0"/>
              <a:t>bl1</a:t>
            </a:r>
          </a:p>
          <a:p>
            <a:pPr lvl="2"/>
            <a:r>
              <a:rPr lang="en-US" dirty="0" smtClean="0"/>
              <a:t>bl1 related IOC applications, configuration files, OPI files, scan files…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l2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l3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and issue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012"/>
            <a:ext cx="8229600" cy="3422475"/>
          </a:xfrm>
        </p:spPr>
        <p:txBody>
          <a:bodyPr/>
          <a:lstStyle/>
          <a:p>
            <a:r>
              <a:rPr lang="en-US" dirty="0" err="1" smtClean="0"/>
              <a:t>Trac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http://trac.edgewall.org/</a:t>
            </a:r>
            <a:endParaRPr lang="en-US" dirty="0" smtClean="0"/>
          </a:p>
          <a:p>
            <a:pPr lvl="1"/>
            <a:r>
              <a:rPr lang="en-US" dirty="0" smtClean="0"/>
              <a:t>Integrated wiki, issue tracking system for software development</a:t>
            </a:r>
          </a:p>
          <a:p>
            <a:pPr lvl="1"/>
            <a:r>
              <a:rPr lang="en-US" dirty="0" smtClean="0"/>
              <a:t>Integrate with </a:t>
            </a:r>
            <a:r>
              <a:rPr lang="en-US" dirty="0" err="1" smtClean="0"/>
              <a:t>git</a:t>
            </a:r>
            <a:r>
              <a:rPr lang="en-US" dirty="0" smtClean="0"/>
              <a:t> to browse source, tracking changes…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marL="34607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8674" name="Picture 2" descr="Tr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33825"/>
            <a:ext cx="2247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312730" y="3200400"/>
            <a:ext cx="1065935" cy="685800"/>
            <a:chOff x="914400" y="5029200"/>
            <a:chExt cx="1752600" cy="990600"/>
          </a:xfrm>
        </p:grpSpPr>
        <p:sp>
          <p:nvSpPr>
            <p:cNvPr id="4" name="Rectangle 3"/>
            <p:cNvSpPr/>
            <p:nvPr/>
          </p:nvSpPr>
          <p:spPr>
            <a:xfrm>
              <a:off x="9144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Motor</a:t>
              </a:r>
              <a:endParaRPr lang="en-US" sz="1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668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55730" y="3200400"/>
            <a:ext cx="1065935" cy="685800"/>
            <a:chOff x="3124200" y="5029200"/>
            <a:chExt cx="1752600" cy="990600"/>
          </a:xfrm>
        </p:grpSpPr>
        <p:sp>
          <p:nvSpPr>
            <p:cNvPr id="9" name="Rectangle 8"/>
            <p:cNvSpPr/>
            <p:nvPr/>
          </p:nvSpPr>
          <p:spPr>
            <a:xfrm>
              <a:off x="3124200" y="5257801"/>
              <a:ext cx="1752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Camera 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97865" y="3200400"/>
            <a:ext cx="1065935" cy="685800"/>
            <a:chOff x="3124200" y="5029200"/>
            <a:chExt cx="1752600" cy="990600"/>
          </a:xfrm>
        </p:grpSpPr>
        <p:sp>
          <p:nvSpPr>
            <p:cNvPr id="23" name="Rectangle 22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ICP</a:t>
              </a:r>
              <a:endParaRPr lang="en-US" sz="1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40865" y="3187700"/>
            <a:ext cx="1065935" cy="685800"/>
            <a:chOff x="3124200" y="5029200"/>
            <a:chExt cx="1752600" cy="990600"/>
          </a:xfrm>
        </p:grpSpPr>
        <p:sp>
          <p:nvSpPr>
            <p:cNvPr id="35" name="Rectangle 34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Misc.</a:t>
              </a:r>
              <a:endParaRPr lang="en-US" sz="1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68302" y="2247900"/>
            <a:ext cx="1065935" cy="685800"/>
            <a:chOff x="3124200" y="5029200"/>
            <a:chExt cx="1752600" cy="990600"/>
          </a:xfrm>
        </p:grpSpPr>
        <p:sp>
          <p:nvSpPr>
            <p:cNvPr id="41" name="Rectangle 40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Scan Server</a:t>
              </a:r>
              <a:endParaRPr lang="en-US" sz="1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374700" y="2247900"/>
            <a:ext cx="1065935" cy="685800"/>
            <a:chOff x="3124200" y="5029200"/>
            <a:chExt cx="1752600" cy="990600"/>
          </a:xfrm>
        </p:grpSpPr>
        <p:sp>
          <p:nvSpPr>
            <p:cNvPr id="47" name="Rectangle 46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Archive Engine</a:t>
              </a:r>
              <a:endParaRPr lang="en-US" sz="1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05419" y="1316785"/>
            <a:ext cx="1065935" cy="685800"/>
            <a:chOff x="3124200" y="5029200"/>
            <a:chExt cx="1752600" cy="990600"/>
          </a:xfrm>
        </p:grpSpPr>
        <p:sp>
          <p:nvSpPr>
            <p:cNvPr id="53" name="Rectangle 52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BOY</a:t>
              </a:r>
              <a:endParaRPr lang="en-US" sz="1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548419" y="1316785"/>
            <a:ext cx="1065935" cy="685800"/>
            <a:chOff x="3124200" y="5029200"/>
            <a:chExt cx="1752600" cy="990600"/>
          </a:xfrm>
        </p:grpSpPr>
        <p:sp>
          <p:nvSpPr>
            <p:cNvPr id="59" name="Rectangle 58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Data </a:t>
              </a:r>
              <a:r>
                <a:rPr lang="en-US" sz="1800" dirty="0" smtClean="0"/>
                <a:t>Browser</a:t>
              </a:r>
              <a:endParaRPr lang="en-US" sz="1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92284" y="1316785"/>
            <a:ext cx="1065935" cy="685800"/>
            <a:chOff x="3124200" y="5029200"/>
            <a:chExt cx="1752600" cy="990600"/>
          </a:xfrm>
        </p:grpSpPr>
        <p:sp>
          <p:nvSpPr>
            <p:cNvPr id="65" name="Rectangle 64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Scan UI</a:t>
              </a:r>
              <a:endParaRPr lang="en-US" sz="1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521501" y="2247900"/>
            <a:ext cx="1065935" cy="685800"/>
            <a:chOff x="3124200" y="5029200"/>
            <a:chExt cx="1752600" cy="990600"/>
          </a:xfrm>
        </p:grpSpPr>
        <p:sp>
          <p:nvSpPr>
            <p:cNvPr id="71" name="Rectangle 70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Autosave</a:t>
              </a:r>
              <a:endParaRPr lang="en-US" sz="1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49501" y="343776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IOCs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500203" y="2406134"/>
            <a:ext cx="133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Services</a:t>
            </a:r>
            <a:endParaRPr lang="en-US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457200" y="1447800"/>
            <a:ext cx="229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User Interface</a:t>
            </a:r>
            <a:endParaRPr lang="en-US" sz="18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5835285" y="1297838"/>
            <a:ext cx="1065935" cy="685800"/>
            <a:chOff x="3124200" y="5029200"/>
            <a:chExt cx="1752600" cy="990600"/>
          </a:xfrm>
        </p:grpSpPr>
        <p:sp>
          <p:nvSpPr>
            <p:cNvPr id="92" name="Rectangle 91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Alarm UI</a:t>
              </a:r>
              <a:endParaRPr lang="en-US" sz="18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965599" y="1289566"/>
            <a:ext cx="1065935" cy="685800"/>
            <a:chOff x="3124200" y="5029200"/>
            <a:chExt cx="1752600" cy="990600"/>
          </a:xfrm>
        </p:grpSpPr>
        <p:sp>
          <p:nvSpPr>
            <p:cNvPr id="98" name="Rectangle 97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Pydev</a:t>
              </a:r>
              <a:r>
                <a:rPr lang="en-US" sz="1800" dirty="0" smtClean="0"/>
                <a:t>, </a:t>
              </a:r>
              <a:r>
                <a:rPr lang="en-US" sz="1800" dirty="0" err="1" smtClean="0"/>
                <a:t>Git</a:t>
              </a:r>
              <a:r>
                <a:rPr lang="en-US" sz="1800" dirty="0" smtClean="0"/>
                <a:t> …</a:t>
              </a:r>
              <a:endParaRPr lang="en-US" sz="1800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815103" y="2247900"/>
            <a:ext cx="1065935" cy="685800"/>
            <a:chOff x="3124200" y="5029200"/>
            <a:chExt cx="1752600" cy="990600"/>
          </a:xfrm>
        </p:grpSpPr>
        <p:sp>
          <p:nvSpPr>
            <p:cNvPr id="104" name="Rectangle 103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Alarm Server</a:t>
              </a:r>
              <a:endParaRPr lang="en-US" sz="18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988885" y="2247900"/>
            <a:ext cx="1065935" cy="685800"/>
            <a:chOff x="3124200" y="5029200"/>
            <a:chExt cx="1752600" cy="990600"/>
          </a:xfrm>
        </p:grpSpPr>
        <p:sp>
          <p:nvSpPr>
            <p:cNvPr id="110" name="Rectangle 109"/>
            <p:cNvSpPr/>
            <p:nvPr/>
          </p:nvSpPr>
          <p:spPr>
            <a:xfrm>
              <a:off x="3124200" y="5257800"/>
              <a:ext cx="1752600" cy="76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Statistic</a:t>
              </a:r>
            </a:p>
            <a:p>
              <a:pPr algn="ctr"/>
              <a:r>
                <a:rPr lang="en-US" sz="1800" dirty="0" smtClean="0"/>
                <a:t>Server</a:t>
              </a:r>
              <a:endParaRPr lang="en-US" sz="18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76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657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38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419600" y="50292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5" name="Title 1"/>
          <p:cNvSpPr txBox="1">
            <a:spLocks/>
          </p:cNvSpPr>
          <p:nvPr/>
        </p:nvSpPr>
        <p:spPr bwMode="auto">
          <a:xfrm>
            <a:off x="1658730" y="4430712"/>
            <a:ext cx="6164251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006C3A"/>
                </a:solidFill>
                <a:latin typeface="Arial Black" pitchFamily="34" charset="0"/>
                <a:ea typeface="ＭＳ Ｐゴシック" pitchFamily="47" charset="-128"/>
                <a:cs typeface="ＭＳ Ｐゴシック" pitchFamily="47" charset="-128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  <a:ea typeface="ＭＳ Ｐゴシック" pitchFamily="47" charset="-128"/>
                <a:cs typeface="ＭＳ Ｐゴシック" pitchFamily="47" charset="-128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  <a:ea typeface="ＭＳ Ｐゴシック" pitchFamily="47" charset="-128"/>
                <a:cs typeface="ＭＳ Ｐゴシック" pitchFamily="47" charset="-128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  <a:ea typeface="ＭＳ Ｐゴシック" pitchFamily="47" charset="-128"/>
                <a:cs typeface="ＭＳ Ｐゴシック" pitchFamily="47" charset="-128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  <a:ea typeface="ＭＳ Ｐゴシック" pitchFamily="47" charset="-128"/>
                <a:cs typeface="ＭＳ Ｐゴシック" pitchFamily="47" charset="-128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1800" dirty="0" smtClean="0">
                <a:solidFill>
                  <a:schemeClr val="accent2"/>
                </a:solidFill>
              </a:rPr>
              <a:t>Only choose the blocks that you need to build your own experiment control system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" y="990600"/>
            <a:ext cx="8229600" cy="480131"/>
          </a:xfrm>
        </p:spPr>
        <p:txBody>
          <a:bodyPr/>
          <a:lstStyle/>
          <a:p>
            <a:r>
              <a:rPr lang="en-US" dirty="0" smtClean="0"/>
              <a:t>Allow all members to edit/browse document online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600200"/>
            <a:ext cx="6739644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2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1785104"/>
          </a:xfrm>
        </p:spPr>
        <p:txBody>
          <a:bodyPr/>
          <a:lstStyle/>
          <a:p>
            <a:r>
              <a:rPr lang="en-US" dirty="0" smtClean="0"/>
              <a:t>Each issue is a ticket</a:t>
            </a:r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Status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229600" cy="289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8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451475"/>
          </a:xfrm>
        </p:spPr>
        <p:txBody>
          <a:bodyPr/>
          <a:lstStyle/>
          <a:p>
            <a:r>
              <a:rPr lang="en-US" dirty="0" smtClean="0"/>
              <a:t>Browse source in repositories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0575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Source Changes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39050" cy="50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7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5339923"/>
          </a:xfrm>
        </p:spPr>
        <p:txBody>
          <a:bodyPr/>
          <a:lstStyle/>
          <a:p>
            <a:r>
              <a:rPr lang="en-US" sz="2400" dirty="0" smtClean="0"/>
              <a:t>A unified directory layout on every </a:t>
            </a:r>
            <a:r>
              <a:rPr lang="en-US" sz="2400" dirty="0" err="1" smtClean="0"/>
              <a:t>beamline</a:t>
            </a:r>
            <a:endParaRPr lang="en-US" sz="2400" dirty="0" smtClean="0"/>
          </a:p>
          <a:p>
            <a:pPr lvl="1"/>
            <a:r>
              <a:rPr lang="en-US" b="0" dirty="0"/>
              <a:t>/</a:t>
            </a:r>
            <a:r>
              <a:rPr lang="en-US" b="0" dirty="0" smtClean="0"/>
              <a:t>home/controls/</a:t>
            </a:r>
          </a:p>
          <a:p>
            <a:pPr lvl="2"/>
            <a:r>
              <a:rPr lang="en-US" sz="1800" b="0" dirty="0" smtClean="0"/>
              <a:t>Root </a:t>
            </a:r>
            <a:r>
              <a:rPr lang="en-US" sz="1800" b="0" dirty="0"/>
              <a:t>of all (slow) controls files</a:t>
            </a:r>
          </a:p>
          <a:p>
            <a:pPr lvl="1"/>
            <a:r>
              <a:rPr lang="en-US" b="0" dirty="0"/>
              <a:t>/home/controls/{</a:t>
            </a:r>
            <a:r>
              <a:rPr lang="en-US" b="0" dirty="0" err="1"/>
              <a:t>beamline</a:t>
            </a:r>
            <a:r>
              <a:rPr lang="en-US" b="0" dirty="0"/>
              <a:t>}/ </a:t>
            </a:r>
            <a:endParaRPr lang="en-US" b="0" dirty="0" smtClean="0"/>
          </a:p>
          <a:p>
            <a:pPr lvl="2"/>
            <a:r>
              <a:rPr lang="en-US" sz="1800" b="0" dirty="0" smtClean="0"/>
              <a:t>Beam-line-specific </a:t>
            </a:r>
            <a:r>
              <a:rPr lang="en-US" sz="1800" b="0" dirty="0"/>
              <a:t>EPICS, CSS and OPI files</a:t>
            </a:r>
          </a:p>
          <a:p>
            <a:pPr lvl="1"/>
            <a:r>
              <a:rPr lang="en-US" b="0" dirty="0"/>
              <a:t>/home/controls/share/ </a:t>
            </a:r>
            <a:endParaRPr lang="en-US" b="0" dirty="0" smtClean="0"/>
          </a:p>
          <a:p>
            <a:pPr lvl="2"/>
            <a:r>
              <a:rPr lang="en-US" sz="1800" b="0" dirty="0" smtClean="0"/>
              <a:t>Shared </a:t>
            </a:r>
            <a:r>
              <a:rPr lang="en-US" sz="1800" b="0" dirty="0"/>
              <a:t>operator interface files</a:t>
            </a:r>
          </a:p>
          <a:p>
            <a:pPr lvl="1"/>
            <a:r>
              <a:rPr lang="en-US" b="0" dirty="0"/>
              <a:t>/home/controls/</a:t>
            </a:r>
            <a:r>
              <a:rPr lang="en-US" b="0" dirty="0" err="1"/>
              <a:t>css</a:t>
            </a:r>
            <a:r>
              <a:rPr lang="en-US" b="0" dirty="0"/>
              <a:t>/ </a:t>
            </a:r>
            <a:endParaRPr lang="en-US" b="0" dirty="0" smtClean="0"/>
          </a:p>
          <a:p>
            <a:pPr lvl="2"/>
            <a:r>
              <a:rPr lang="en-US" sz="1800" b="0" dirty="0" smtClean="0"/>
              <a:t>CSS </a:t>
            </a:r>
            <a:r>
              <a:rPr lang="en-US" sz="1800" b="0" dirty="0"/>
              <a:t>binaries, shared CSS configuration files</a:t>
            </a:r>
          </a:p>
          <a:p>
            <a:pPr lvl="1"/>
            <a:r>
              <a:rPr lang="en-US" b="0" dirty="0"/>
              <a:t>/home/controls/epics/ </a:t>
            </a:r>
            <a:endParaRPr lang="en-US" b="0" dirty="0" smtClean="0"/>
          </a:p>
          <a:p>
            <a:pPr lvl="2"/>
            <a:r>
              <a:rPr lang="en-US" sz="1800" b="0" dirty="0" smtClean="0"/>
              <a:t>EPICS </a:t>
            </a:r>
            <a:r>
              <a:rPr lang="en-US" sz="1800" b="0" dirty="0"/>
              <a:t>base, device support, extensions </a:t>
            </a:r>
            <a:endParaRPr lang="en-US" sz="1800" b="0" dirty="0" smtClean="0"/>
          </a:p>
          <a:p>
            <a:pPr lvl="1"/>
            <a:r>
              <a:rPr lang="en-US" b="0" dirty="0" smtClean="0"/>
              <a:t>/</a:t>
            </a:r>
            <a:r>
              <a:rPr lang="en-US" b="0" dirty="0"/>
              <a:t>home/controls/</a:t>
            </a:r>
            <a:r>
              <a:rPr lang="en-US" b="0" dirty="0" err="1"/>
              <a:t>var</a:t>
            </a:r>
            <a:r>
              <a:rPr lang="en-US" b="0" dirty="0"/>
              <a:t>/ </a:t>
            </a:r>
            <a:endParaRPr lang="en-US" b="0" dirty="0" smtClean="0"/>
          </a:p>
          <a:p>
            <a:pPr lvl="2"/>
            <a:r>
              <a:rPr lang="en-US" sz="1800" b="0" dirty="0" smtClean="0"/>
              <a:t>Variable </a:t>
            </a:r>
            <a:r>
              <a:rPr lang="en-US" sz="1800" b="0" dirty="0"/>
              <a:t>area for EPICS IOCs 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autosave</a:t>
            </a:r>
            <a:r>
              <a:rPr lang="en-US" sz="1800" b="0" dirty="0" smtClean="0"/>
              <a:t> files</a:t>
            </a:r>
            <a:r>
              <a:rPr lang="en-US" sz="1800" b="0" dirty="0"/>
              <a:t>, </a:t>
            </a:r>
            <a:r>
              <a:rPr lang="en-US" sz="1800" b="0" dirty="0" smtClean="0"/>
              <a:t>...)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778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  <a:endParaRPr lang="en-US" dirty="0"/>
          </a:p>
        </p:txBody>
      </p:sp>
      <p:sp>
        <p:nvSpPr>
          <p:cNvPr id="5" name="AutoShape 2" descr="https://mail-attachment.googleusercontent.com/attachment/u/0/?ui=2&amp;ik=42c0761dcd&amp;view=att&amp;th=13d6454657d19002&amp;attid=0.1&amp;disp=inline&amp;realattid=f_he8mv7og0&amp;safe=1&amp;zw&amp;saduie=AG9B_P8h9C3wJ3F_EIGHlDzecUAM&amp;sadet=1363188011193&amp;sads=J7VrwzyY-M-lM-Egucq7VmNaIi8"/>
          <p:cNvSpPr>
            <a:spLocks noChangeAspect="1" noChangeArrowheads="1"/>
          </p:cNvSpPr>
          <p:nvPr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762000"/>
            <a:ext cx="2859572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33799" y="149173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IOC applications</a:t>
            </a:r>
            <a:endParaRPr lang="en-US" sz="1800" dirty="0"/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3047999" y="1676400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0473" y="3048000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Beamline</a:t>
            </a:r>
            <a:r>
              <a:rPr lang="en-US" sz="1800" dirty="0" smtClean="0"/>
              <a:t> specific environment setup file</a:t>
            </a:r>
            <a:endParaRPr lang="en-US" sz="1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14673" y="3232666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7600" y="563880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General epics environment setup file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962273" y="5823466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29023" y="5029200"/>
            <a:ext cx="5173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Support modules, such as </a:t>
            </a:r>
            <a:r>
              <a:rPr lang="en-US" sz="1600" dirty="0" err="1" smtClean="0"/>
              <a:t>areaDetector</a:t>
            </a:r>
            <a:r>
              <a:rPr lang="en-US" sz="1600" dirty="0" smtClean="0"/>
              <a:t>, motor records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33696" y="5213866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33696" y="4953000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48073" y="4733925"/>
            <a:ext cx="4050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Extensions, such as </a:t>
            </a:r>
            <a:r>
              <a:rPr lang="en-US" sz="1600" dirty="0" err="1" smtClean="0"/>
              <a:t>ca</a:t>
            </a:r>
            <a:r>
              <a:rPr lang="en-US" sz="1600" dirty="0" smtClean="0"/>
              <a:t> gateway, </a:t>
            </a:r>
            <a:r>
              <a:rPr lang="en-US" sz="1600" dirty="0" err="1" smtClean="0"/>
              <a:t>ImageJ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047998" y="1962150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3798" y="1796534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Beamline</a:t>
            </a:r>
            <a:r>
              <a:rPr lang="en-US" sz="1800" dirty="0" smtClean="0"/>
              <a:t> specific CSS, scan server settings,</a:t>
            </a:r>
          </a:p>
          <a:p>
            <a:r>
              <a:rPr lang="en-US" sz="1800" dirty="0" smtClean="0"/>
              <a:t>startup scripts…</a:t>
            </a:r>
            <a:endParaRPr lang="en-US" sz="18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43250" y="2971800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81425" y="2787134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Beamline</a:t>
            </a:r>
            <a:r>
              <a:rPr lang="en-US" sz="1800" dirty="0" smtClean="0"/>
              <a:t> specific configuration file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26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3751796"/>
          </a:xfrm>
        </p:spPr>
        <p:txBody>
          <a:bodyPr/>
          <a:lstStyle/>
          <a:p>
            <a:r>
              <a:rPr lang="en-US" dirty="0" smtClean="0"/>
              <a:t>Common setup - epics/R3.14.12.2/</a:t>
            </a:r>
            <a:r>
              <a:rPr lang="en-US" dirty="0" err="1" smtClean="0"/>
              <a:t>setup.profile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Beamline</a:t>
            </a:r>
            <a:r>
              <a:rPr lang="en-US" dirty="0" smtClean="0"/>
              <a:t> specific setup – bl99/</a:t>
            </a:r>
            <a:r>
              <a:rPr lang="en-US" dirty="0" err="1" smtClean="0"/>
              <a:t>setup.profile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2050" y="1524000"/>
            <a:ext cx="66294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export </a:t>
            </a:r>
            <a:r>
              <a:rPr lang="en-US" sz="1400" dirty="0"/>
              <a:t>EPICS_BASE=${EPICS}/</a:t>
            </a:r>
            <a:r>
              <a:rPr lang="en-US" sz="1400" dirty="0" smtClean="0"/>
              <a:t>base</a:t>
            </a:r>
          </a:p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export </a:t>
            </a:r>
            <a:r>
              <a:rPr lang="en-US" sz="1400" dirty="0"/>
              <a:t>EPICS_HOST_ARCH=`"${EPICS_BASE}"/startup/EpicsHostArch.pl</a:t>
            </a:r>
            <a:r>
              <a:rPr lang="en-US" sz="1400" dirty="0" smtClean="0"/>
              <a:t>`</a:t>
            </a:r>
          </a:p>
          <a:p>
            <a:r>
              <a:rPr lang="en-US" sz="1400" dirty="0" smtClean="0"/>
              <a:t>…</a:t>
            </a:r>
          </a:p>
          <a:p>
            <a:r>
              <a:rPr lang="en-US" sz="1400" dirty="0"/>
              <a:t>export JAVA_HOME=/</a:t>
            </a:r>
            <a:r>
              <a:rPr lang="en-US" sz="1400" dirty="0" err="1" smtClean="0"/>
              <a:t>usr</a:t>
            </a:r>
            <a:r>
              <a:rPr lang="en-US" sz="1400" dirty="0" smtClean="0"/>
              <a:t>/lib/</a:t>
            </a:r>
            <a:r>
              <a:rPr lang="en-US" sz="1400" dirty="0" err="1" smtClean="0"/>
              <a:t>jvm</a:t>
            </a:r>
            <a:r>
              <a:rPr lang="en-US" sz="1400" dirty="0" smtClean="0"/>
              <a:t>/java-1.7.0-sun.x86_64</a:t>
            </a:r>
            <a:endParaRPr lang="en-US" sz="1400" dirty="0"/>
          </a:p>
          <a:p>
            <a:r>
              <a:rPr lang="en-US" sz="1400" dirty="0"/>
              <a:t>export PATH="${JAVA_HOME}/bin:$PATH"</a:t>
            </a:r>
            <a:endParaRPr lang="en-US" sz="1400" dirty="0" smtClean="0"/>
          </a:p>
          <a:p>
            <a:r>
              <a:rPr lang="en-US" sz="1400" dirty="0" smtClean="0"/>
              <a:t>…</a:t>
            </a:r>
          </a:p>
          <a:p>
            <a:r>
              <a:rPr lang="en-US" sz="1400" dirty="0" err="1"/>
              <a:t>umask</a:t>
            </a:r>
            <a:r>
              <a:rPr lang="en-US" sz="1400" dirty="0"/>
              <a:t> 0002</a:t>
            </a:r>
          </a:p>
          <a:p>
            <a:r>
              <a:rPr lang="en-US" sz="1400" dirty="0" smtClean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4419600"/>
            <a:ext cx="6629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#source common setup</a:t>
            </a:r>
          </a:p>
          <a:p>
            <a:r>
              <a:rPr lang="en-US" sz="1400" dirty="0" smtClean="0"/>
              <a:t>source </a:t>
            </a:r>
            <a:r>
              <a:rPr lang="en-US" sz="1400" dirty="0"/>
              <a:t>/</a:t>
            </a:r>
            <a:r>
              <a:rPr lang="en-US" sz="1400" dirty="0" smtClean="0"/>
              <a:t>home/controls/epics/R3.14.12.2/</a:t>
            </a:r>
            <a:r>
              <a:rPr lang="en-US" sz="1400" dirty="0" err="1" smtClean="0"/>
              <a:t>setup.profile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#specific IP address for each </a:t>
            </a:r>
            <a:r>
              <a:rPr lang="en-US" sz="1400" dirty="0" err="1" smtClean="0"/>
              <a:t>beamline</a:t>
            </a:r>
            <a:endParaRPr lang="en-US" sz="1400" dirty="0" smtClean="0"/>
          </a:p>
          <a:p>
            <a:r>
              <a:rPr lang="en-US" sz="1400" dirty="0"/>
              <a:t>export EPICS_CA_ADDR_LIST="</a:t>
            </a:r>
            <a:r>
              <a:rPr lang="en-US" sz="1400" dirty="0" smtClean="0"/>
              <a:t>192.168.1.255“</a:t>
            </a:r>
          </a:p>
          <a:p>
            <a:r>
              <a:rPr lang="en-US" sz="1400" dirty="0" smtClean="0"/>
              <a:t>export </a:t>
            </a:r>
            <a:r>
              <a:rPr lang="en-US" sz="1400" dirty="0"/>
              <a:t>EPICS_CAS_INTF_ADDR_LIST="</a:t>
            </a:r>
            <a:r>
              <a:rPr lang="en-US" sz="1400" dirty="0" smtClean="0"/>
              <a:t>192.168.1.101“</a:t>
            </a:r>
          </a:p>
          <a:p>
            <a:r>
              <a:rPr lang="en-US" sz="1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15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08830"/>
          </a:xfrm>
        </p:spPr>
        <p:txBody>
          <a:bodyPr/>
          <a:lstStyle/>
          <a:p>
            <a:r>
              <a:rPr lang="en-US" sz="2400" dirty="0" err="1" smtClean="0"/>
              <a:t>Beamline</a:t>
            </a:r>
            <a:r>
              <a:rPr lang="en-US" sz="2400" dirty="0" smtClean="0"/>
              <a:t> Configuration file – bl1/beamline.xml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" y="841145"/>
            <a:ext cx="8229600" cy="4593052"/>
          </a:xfrm>
        </p:spPr>
        <p:txBody>
          <a:bodyPr/>
          <a:lstStyle/>
          <a:p>
            <a:r>
              <a:rPr lang="en-US" dirty="0" smtClean="0"/>
              <a:t>Required (soft) IOCs</a:t>
            </a:r>
          </a:p>
          <a:p>
            <a:pPr lvl="1"/>
            <a:r>
              <a:rPr lang="en-US" dirty="0" smtClean="0"/>
              <a:t>Used by separate tools to start/stop as required</a:t>
            </a:r>
          </a:p>
          <a:p>
            <a:r>
              <a:rPr lang="en-US" dirty="0" smtClean="0"/>
              <a:t>Scan System Aliases</a:t>
            </a:r>
          </a:p>
          <a:p>
            <a:pPr lvl="1"/>
            <a:r>
              <a:rPr lang="en-US" dirty="0" smtClean="0"/>
              <a:t>Available within scans</a:t>
            </a:r>
          </a:p>
          <a:p>
            <a:r>
              <a:rPr lang="en-US" dirty="0" smtClean="0"/>
              <a:t>Simulation Info</a:t>
            </a:r>
          </a:p>
          <a:p>
            <a:pPr lvl="1"/>
            <a:r>
              <a:rPr lang="en-US" dirty="0" smtClean="0"/>
              <a:t>Slew rates</a:t>
            </a:r>
          </a:p>
          <a:p>
            <a:r>
              <a:rPr lang="en-US" dirty="0" smtClean="0"/>
              <a:t>DAQ info</a:t>
            </a:r>
          </a:p>
          <a:p>
            <a:pPr lvl="1"/>
            <a:r>
              <a:rPr lang="en-US" dirty="0" smtClean="0"/>
              <a:t>Which channels</a:t>
            </a:r>
            <a:br>
              <a:rPr lang="en-US" dirty="0" smtClean="0"/>
            </a:br>
            <a:r>
              <a:rPr lang="en-US" dirty="0" smtClean="0"/>
              <a:t>to log with</a:t>
            </a:r>
            <a:br>
              <a:rPr lang="en-US" dirty="0" smtClean="0"/>
            </a:br>
            <a:r>
              <a:rPr lang="en-US" dirty="0" smtClean="0"/>
              <a:t>neutron data?</a:t>
            </a:r>
            <a:endParaRPr lang="en-US" dirty="0"/>
          </a:p>
        </p:txBody>
      </p:sp>
      <p:pic>
        <p:nvPicPr>
          <p:cNvPr id="6" name="Picture 5" descr="Screen shot 2012-04-18 at 11.12.56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17" y="2954851"/>
            <a:ext cx="6245098" cy="3228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9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19"/>
    </mc:Choice>
    <mc:Fallback xmlns="">
      <p:transition xmlns:p14="http://schemas.microsoft.com/office/powerpoint/2010/main" spd="slow" advTm="71919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IOC control –iocs.py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1785104"/>
          </a:xfrm>
        </p:spPr>
        <p:txBody>
          <a:bodyPr/>
          <a:lstStyle/>
          <a:p>
            <a:r>
              <a:rPr lang="en-US" dirty="0" smtClean="0"/>
              <a:t>Multiple soft IOCs on server, we need to </a:t>
            </a:r>
          </a:p>
          <a:p>
            <a:pPr lvl="1"/>
            <a:r>
              <a:rPr lang="en-US" dirty="0" smtClean="0"/>
              <a:t>Start, Stop IOCs</a:t>
            </a:r>
          </a:p>
          <a:p>
            <a:pPr lvl="1"/>
            <a:r>
              <a:rPr lang="en-US" dirty="0" smtClean="0"/>
              <a:t>Check IOCs Status</a:t>
            </a:r>
          </a:p>
          <a:p>
            <a:pPr lvl="1"/>
            <a:r>
              <a:rPr lang="en-US" dirty="0" smtClean="0"/>
              <a:t>Connect to IOC console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2575" y="2895600"/>
            <a:ext cx="5867400" cy="302893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7725" tIns="158700" rIns="277725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$ iocs.py -h</a:t>
            </a: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Usage: iocs.py [options]  status | update | start | stop | console | log  {IOC name}</a:t>
            </a:r>
          </a:p>
          <a:p>
            <a:pPr lvl="0" eaLnBrk="0" hangingPunct="0"/>
            <a:endParaRPr lang="en-US" sz="11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Options:</a:t>
            </a: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  -h, --help      show this help message and exit</a:t>
            </a: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  -c CONFIG_FILE  Configuration file (default: beamline.xml)</a:t>
            </a:r>
          </a:p>
          <a:p>
            <a:pPr lvl="0" eaLnBrk="0" hangingPunct="0"/>
            <a:endParaRPr lang="en-US" sz="11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Command:</a:t>
            </a: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status  - Display status for all IOCs</a:t>
            </a: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update  - Assert that all 'active' IOCs are started, others stopped</a:t>
            </a: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start   - Start all IOCs that are not running</a:t>
            </a: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stop    - Stop all IOCs that are found running</a:t>
            </a: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console - Open telnet connection to IOC's console (requires specific IOC name)</a:t>
            </a: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log     - Dump the IOC console log</a:t>
            </a:r>
          </a:p>
          <a:p>
            <a:pPr lvl="0" eaLnBrk="0" hangingPunct="0"/>
            <a:endParaRPr lang="en-US" sz="11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eaLnBrk="0" hangingPunct="0"/>
            <a:r>
              <a:rPr lang="en-US" sz="1100" dirty="0">
                <a:solidFill>
                  <a:srgbClr val="000000"/>
                </a:solidFill>
                <a:latin typeface="Arial Unicode MS" pitchFamily="34" charset="-128"/>
              </a:rPr>
              <a:t>Command is applied to all IOCs unless specific IOCs are listed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71600" y="1600200"/>
            <a:ext cx="6248400" cy="95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ea typeface="ＭＳ Ｐゴシック" pitchFamily="34" charset="-128"/>
              </a:rPr>
              <a:t>Thank you!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215" y="3023026"/>
            <a:ext cx="7175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setup can be downloaded from</a:t>
            </a:r>
          </a:p>
          <a:p>
            <a:r>
              <a:rPr lang="en-US" dirty="0" smtClean="0">
                <a:hlinkClick r:id="rId2"/>
              </a:rPr>
              <a:t>http://ics-web.sns.ornl.gov/share/xihui/ihepTraining/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67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228600"/>
            <a:ext cx="8229600" cy="487954"/>
          </a:xfrm>
        </p:spPr>
        <p:txBody>
          <a:bodyPr/>
          <a:lstStyle/>
          <a:p>
            <a:r>
              <a:rPr lang="en-US" dirty="0" smtClean="0"/>
              <a:t>A real example at imaging </a:t>
            </a:r>
            <a:r>
              <a:rPr lang="en-US" dirty="0" err="1" smtClean="0"/>
              <a:t>beamline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097082"/>
            <a:ext cx="9067800" cy="530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81400" y="1295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 2D image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9600" y="1676400"/>
            <a:ext cx="76200" cy="12192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129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Integrated Motor Controls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58000" y="1600200"/>
            <a:ext cx="762000" cy="10668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495300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Constant monitoring of data acquisition progress with estimate of duration of a 2D (kinetic) and 3D (CT) scans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95800" y="5410200"/>
            <a:ext cx="228600" cy="6096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96200" y="4114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 and 3D scans options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6553200" y="3962400"/>
            <a:ext cx="1143000" cy="61406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 flipV="1">
            <a:off x="6019800" y="4038600"/>
            <a:ext cx="1676400" cy="53786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14400" y="2514600"/>
            <a:ext cx="76200" cy="12192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" y="1981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 access </a:t>
            </a:r>
          </a:p>
          <a:p>
            <a:r>
              <a:rPr lang="en-US" dirty="0" smtClean="0"/>
              <a:t>to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877163"/>
          </a:xfrm>
        </p:spPr>
        <p:txBody>
          <a:bodyPr/>
          <a:lstStyle/>
          <a:p>
            <a:pPr lvl="0"/>
            <a:r>
              <a:rPr lang="en-US" b="1" dirty="0" smtClean="0"/>
              <a:t>Automated Experiment </a:t>
            </a:r>
            <a:r>
              <a:rPr lang="en-US" b="1" dirty="0" smtClean="0"/>
              <a:t>Control – Scan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1172"/>
            <a:ext cx="5791200" cy="401032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“</a:t>
            </a:r>
            <a:r>
              <a:rPr lang="en-US" sz="3200" dirty="0" smtClean="0"/>
              <a:t>Scan” should be </a:t>
            </a:r>
            <a:r>
              <a:rPr lang="en-US" sz="3200" dirty="0" smtClean="0"/>
              <a:t>easy and robust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Graphical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or script: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Monitor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pause, resume, abort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77075" y="1466851"/>
            <a:ext cx="1393825" cy="419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Open Shutter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5" idx="2"/>
            <a:endCxn id="30" idx="0"/>
          </p:cNvCxnSpPr>
          <p:nvPr/>
        </p:nvCxnSpPr>
        <p:spPr>
          <a:xfrm flipH="1">
            <a:off x="7770813" y="1885951"/>
            <a:ext cx="3175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1" idx="2"/>
            <a:endCxn id="54" idx="0"/>
          </p:cNvCxnSpPr>
          <p:nvPr/>
        </p:nvCxnSpPr>
        <p:spPr>
          <a:xfrm flipH="1">
            <a:off x="7778750" y="4305299"/>
            <a:ext cx="1588" cy="295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743701" y="3006726"/>
            <a:ext cx="2057400" cy="536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Wait for certain beam charge to accumulate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6842125" y="3778250"/>
            <a:ext cx="1876425" cy="5270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Step  motor</a:t>
            </a:r>
          </a:p>
          <a:p>
            <a:pPr algn="ctr"/>
            <a:r>
              <a:rPr lang="en-US" sz="1600" dirty="0" smtClean="0"/>
              <a:t>X += 1</a:t>
            </a:r>
            <a:endParaRPr lang="en-US" sz="1600" dirty="0"/>
          </a:p>
        </p:txBody>
      </p:sp>
      <p:cxnSp>
        <p:nvCxnSpPr>
          <p:cNvPr id="46" name="Straight Arrow Connector 45"/>
          <p:cNvCxnSpPr>
            <a:stCxn id="26" idx="2"/>
            <a:endCxn id="41" idx="0"/>
          </p:cNvCxnSpPr>
          <p:nvPr/>
        </p:nvCxnSpPr>
        <p:spPr>
          <a:xfrm>
            <a:off x="7772401" y="3543300"/>
            <a:ext cx="7937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4" idx="1"/>
            <a:endCxn id="26" idx="1"/>
          </p:cNvCxnSpPr>
          <p:nvPr/>
        </p:nvCxnSpPr>
        <p:spPr>
          <a:xfrm rot="10800000">
            <a:off x="6743702" y="3275014"/>
            <a:ext cx="190499" cy="1571625"/>
          </a:xfrm>
          <a:prstGeom prst="bentConnector3">
            <a:avLst>
              <a:gd name="adj1" fmla="val 220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6934200" y="4600575"/>
            <a:ext cx="1689100" cy="49212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 &lt; 10 ?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7705725" y="6191250"/>
            <a:ext cx="200025" cy="2000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0" name="Straight Arrow Connector 59"/>
          <p:cNvCxnSpPr>
            <a:stCxn id="30" idx="2"/>
            <a:endCxn id="26" idx="0"/>
          </p:cNvCxnSpPr>
          <p:nvPr/>
        </p:nvCxnSpPr>
        <p:spPr>
          <a:xfrm>
            <a:off x="7770813" y="2679700"/>
            <a:ext cx="1588" cy="327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2"/>
            <a:endCxn id="80" idx="0"/>
          </p:cNvCxnSpPr>
          <p:nvPr/>
        </p:nvCxnSpPr>
        <p:spPr>
          <a:xfrm>
            <a:off x="7778750" y="5092700"/>
            <a:ext cx="20638" cy="374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16800" y="5099050"/>
            <a:ext cx="381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740525" y="4562475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6956425" y="2279651"/>
            <a:ext cx="1628775" cy="4000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Set motor X = 0</a:t>
            </a:r>
            <a:endParaRPr lang="en-US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7102475" y="5467351"/>
            <a:ext cx="1393825" cy="419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Close Shutter</a:t>
            </a:r>
            <a:endParaRPr lang="en-US" sz="1600" dirty="0"/>
          </a:p>
        </p:txBody>
      </p:sp>
      <p:cxnSp>
        <p:nvCxnSpPr>
          <p:cNvPr id="83" name="Straight Arrow Connector 82"/>
          <p:cNvCxnSpPr>
            <a:stCxn id="80" idx="2"/>
            <a:endCxn id="59" idx="0"/>
          </p:cNvCxnSpPr>
          <p:nvPr/>
        </p:nvCxnSpPr>
        <p:spPr>
          <a:xfrm>
            <a:off x="7799388" y="5886451"/>
            <a:ext cx="6350" cy="30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2-04-18 at 11.23.04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5" y="2843384"/>
            <a:ext cx="3705866" cy="387180"/>
          </a:xfrm>
          <a:prstGeom prst="rect">
            <a:avLst/>
          </a:prstGeom>
        </p:spPr>
      </p:pic>
      <p:pic>
        <p:nvPicPr>
          <p:cNvPr id="8" name="Picture 7" descr="Screen shot 2012-04-18 at 11.27.34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25247"/>
            <a:ext cx="4200887" cy="464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6248" y="833138"/>
            <a:ext cx="2358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 scan example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6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31"/>
    </mc:Choice>
    <mc:Fallback xmlns="">
      <p:transition xmlns:p14="http://schemas.microsoft.com/office/powerpoint/2010/main" spd="slow" advTm="6073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Why not EPICS </a:t>
            </a:r>
            <a:r>
              <a:rPr lang="en-US" dirty="0" smtClean="0"/>
              <a:t>Sequencer?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26045" y="2974798"/>
            <a:ext cx="5321301" cy="241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ＭＳ Ｐゴシック" pitchFamily="47" charset="-128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Compile, link, …</a:t>
            </a:r>
          </a:p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No GUI</a:t>
            </a:r>
          </a:p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No progress, pause, resume</a:t>
            </a:r>
          </a:p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Can do anything</a:t>
            </a:r>
            <a:endParaRPr lang="en-US" sz="2000" dirty="0" smtClean="0">
              <a:solidFill>
                <a:srgbClr val="3366FF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8935" y="1168983"/>
            <a:ext cx="7169455" cy="98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ＭＳ Ｐゴシック" pitchFamily="47" charset="-128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3366FF"/>
                </a:solidFill>
              </a:rPr>
              <a:t>Excellent for “permanent” automation,</a:t>
            </a:r>
            <a:br>
              <a:rPr lang="en-US" sz="3200" dirty="0" smtClean="0">
                <a:solidFill>
                  <a:srgbClr val="3366FF"/>
                </a:solidFill>
              </a:rPr>
            </a:br>
            <a:r>
              <a:rPr lang="en-US" sz="3200" dirty="0" smtClean="0">
                <a:solidFill>
                  <a:srgbClr val="3366FF"/>
                </a:solidFill>
              </a:rPr>
              <a:t>not for changing scan scenarios</a:t>
            </a:r>
          </a:p>
        </p:txBody>
      </p:sp>
    </p:spTree>
    <p:extLst>
      <p:ext uri="{BB962C8B-B14F-4D97-AF65-F5344CB8AC3E}">
        <p14:creationId xmlns:p14="http://schemas.microsoft.com/office/powerpoint/2010/main" val="39828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6"/>
    </mc:Choice>
    <mc:Fallback xmlns="">
      <p:transition xmlns:p14="http://schemas.microsoft.com/office/powerpoint/2010/main" spd="slow" advTm="2593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0" y="304800"/>
            <a:ext cx="8685219" cy="461665"/>
          </a:xfrm>
        </p:spPr>
        <p:txBody>
          <a:bodyPr/>
          <a:lstStyle/>
          <a:p>
            <a:r>
              <a:rPr lang="en-US" sz="2800" dirty="0" smtClean="0"/>
              <a:t>Why not Scripts </a:t>
            </a:r>
            <a:r>
              <a:rPr lang="en-US" sz="2800" dirty="0" smtClean="0"/>
              <a:t>(Python, </a:t>
            </a:r>
            <a:r>
              <a:rPr lang="en-US" sz="2800" dirty="0" err="1" smtClean="0"/>
              <a:t>Jython</a:t>
            </a:r>
            <a:r>
              <a:rPr lang="en-US" sz="2800" dirty="0" smtClean="0"/>
              <a:t>, </a:t>
            </a:r>
            <a:r>
              <a:rPr lang="en-US" sz="2800" dirty="0" err="1" smtClean="0"/>
              <a:t>Scala</a:t>
            </a:r>
            <a:r>
              <a:rPr lang="en-US" sz="2800" dirty="0" smtClean="0"/>
              <a:t>, </a:t>
            </a:r>
            <a:r>
              <a:rPr lang="en-US" sz="2800" dirty="0" smtClean="0"/>
              <a:t>…)?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99990" y="1905000"/>
            <a:ext cx="7682010" cy="419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ＭＳ Ｐゴシック" pitchFamily="47" charset="-128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No progress, pause, resume</a:t>
            </a:r>
          </a:p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Can do most </a:t>
            </a:r>
            <a:r>
              <a:rPr lang="en-US" sz="3200" dirty="0" smtClean="0"/>
              <a:t>anything</a:t>
            </a:r>
          </a:p>
          <a:p>
            <a:pPr lvl="1">
              <a:buClr>
                <a:srgbClr val="FF0000"/>
              </a:buClr>
              <a:buFont typeface="Lucida Grande"/>
              <a:buChar char="−"/>
            </a:pPr>
            <a:r>
              <a:rPr lang="en-US" dirty="0" smtClean="0"/>
              <a:t>Lost of Control</a:t>
            </a:r>
          </a:p>
          <a:p>
            <a:pPr lvl="1">
              <a:buClr>
                <a:srgbClr val="FF0000"/>
              </a:buClr>
              <a:buFont typeface="Lucida Grande"/>
              <a:buChar char="−"/>
            </a:pPr>
            <a:r>
              <a:rPr lang="en-US" dirty="0" smtClean="0"/>
              <a:t>Difficult</a:t>
            </a:r>
          </a:p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600" dirty="0" smtClean="0"/>
              <a:t>Error prone</a:t>
            </a:r>
          </a:p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Missing of common Scan functions</a:t>
            </a:r>
          </a:p>
          <a:p>
            <a:pPr lvl="1">
              <a:buClr>
                <a:srgbClr val="FF0000"/>
              </a:buClr>
              <a:buFont typeface="Lucida Grande"/>
              <a:buChar char="−"/>
            </a:pPr>
            <a:r>
              <a:rPr lang="en-US" dirty="0" smtClean="0"/>
              <a:t>Error checking and handling</a:t>
            </a:r>
          </a:p>
          <a:p>
            <a:pPr lvl="1">
              <a:buClr>
                <a:srgbClr val="FF0000"/>
              </a:buClr>
              <a:buFont typeface="Lucida Grande"/>
              <a:buChar char="−"/>
            </a:pPr>
            <a:r>
              <a:rPr lang="en-US" dirty="0" smtClean="0"/>
              <a:t>Simulation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492" y="1308536"/>
            <a:ext cx="7169455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ＭＳ Ｐゴシック" pitchFamily="47" charset="-128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3366FF"/>
                </a:solidFill>
              </a:rPr>
              <a:t>“Works”, but…</a:t>
            </a:r>
          </a:p>
        </p:txBody>
      </p:sp>
    </p:spTree>
    <p:extLst>
      <p:ext uri="{BB962C8B-B14F-4D97-AF65-F5344CB8AC3E}">
        <p14:creationId xmlns:p14="http://schemas.microsoft.com/office/powerpoint/2010/main" val="205559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23"/>
    </mc:Choice>
    <mc:Fallback xmlns="">
      <p:transition xmlns:p14="http://schemas.microsoft.com/office/powerpoint/2010/main" spd="slow" advTm="2802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APS “Scan Engine”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" y="876565"/>
            <a:ext cx="8924704" cy="418063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Claude Saunders, Mitch </a:t>
            </a:r>
            <a:r>
              <a:rPr lang="en-US" sz="2400" dirty="0" err="1" smtClean="0"/>
              <a:t>McCuiston</a:t>
            </a:r>
            <a:r>
              <a:rPr lang="en-US" sz="2400" dirty="0" smtClean="0"/>
              <a:t>, Brian </a:t>
            </a:r>
            <a:r>
              <a:rPr lang="en-US" sz="2400" dirty="0" err="1" smtClean="0"/>
              <a:t>Tieman</a:t>
            </a:r>
            <a:r>
              <a:rPr lang="en-US" sz="2400" dirty="0" smtClean="0"/>
              <a:t>, Tim Mooney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rgbClr val="3366FF"/>
                </a:solidFill>
              </a:rPr>
              <a:t> “Scan Engine” executes submitted scans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rgbClr val="3366FF"/>
                </a:solidFill>
              </a:rPr>
              <a:t> Scan = List of robust commands</a:t>
            </a:r>
          </a:p>
          <a:p>
            <a:endParaRPr lang="en-US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“Loop” command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Pause, Resume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CSS PV instead of new PV layer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Tight CSS GUI integration AND basic script access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15659" y="2121558"/>
            <a:ext cx="736600" cy="168036"/>
            <a:chOff x="4955989" y="3287382"/>
            <a:chExt cx="736600" cy="168036"/>
          </a:xfrm>
        </p:grpSpPr>
        <p:sp>
          <p:nvSpPr>
            <p:cNvPr id="5" name="Rectangle 4"/>
            <p:cNvSpPr/>
            <p:nvPr/>
          </p:nvSpPr>
          <p:spPr>
            <a:xfrm>
              <a:off x="4955989" y="3287383"/>
              <a:ext cx="736600" cy="1595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50775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65309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21707" y="3287382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407173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492639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578103" y="3287383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236241" y="3295830"/>
              <a:ext cx="0" cy="159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828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04"/>
    </mc:Choice>
    <mc:Fallback xmlns="">
      <p:transition xmlns:p14="http://schemas.microsoft.com/office/powerpoint/2010/main" spd="slow" advTm="7160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Scan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5" y="858838"/>
            <a:ext cx="8229600" cy="6606937"/>
          </a:xfrm>
        </p:spPr>
        <p:txBody>
          <a:bodyPr/>
          <a:lstStyle/>
          <a:p>
            <a:pPr lvl="0"/>
            <a:r>
              <a:rPr lang="en-US" sz="2000" dirty="0" smtClean="0">
                <a:solidFill>
                  <a:srgbClr val="3366FF"/>
                </a:solidFill>
              </a:rPr>
              <a:t>Set</a:t>
            </a:r>
          </a:p>
          <a:p>
            <a:pPr lvl="1"/>
            <a:r>
              <a:rPr lang="en-US" sz="1800" dirty="0" smtClean="0"/>
              <a:t>Set device (PV) to a value.</a:t>
            </a:r>
          </a:p>
          <a:p>
            <a:pPr lvl="1"/>
            <a:r>
              <a:rPr lang="en-US" sz="1800" dirty="0" smtClean="0"/>
              <a:t>Optional wait for read-back, same or other PV, with timeout. </a:t>
            </a:r>
          </a:p>
          <a:p>
            <a:pPr lvl="0"/>
            <a:r>
              <a:rPr lang="en-US" sz="2000" dirty="0" smtClean="0">
                <a:solidFill>
                  <a:srgbClr val="3366FF"/>
                </a:solidFill>
              </a:rPr>
              <a:t>Wait</a:t>
            </a:r>
          </a:p>
          <a:p>
            <a:pPr lvl="1"/>
            <a:r>
              <a:rPr lang="en-US" sz="1800" dirty="0" smtClean="0"/>
              <a:t>Wait until a device (PV) reaches a certain value. Support condition: &gt;, &lt;, ==, &gt;=, &lt;=, increment-by, decrease-by. Optional timeout.</a:t>
            </a:r>
          </a:p>
          <a:p>
            <a:pPr lvl="0"/>
            <a:r>
              <a:rPr lang="en-US" sz="2000" dirty="0" smtClean="0">
                <a:solidFill>
                  <a:srgbClr val="3366FF"/>
                </a:solidFill>
              </a:rPr>
              <a:t>Loop</a:t>
            </a:r>
            <a:endParaRPr lang="en-US" sz="2000" dirty="0">
              <a:solidFill>
                <a:srgbClr val="3366FF"/>
              </a:solidFill>
            </a:endParaRPr>
          </a:p>
          <a:p>
            <a:pPr lvl="1"/>
            <a:r>
              <a:rPr lang="en-US" sz="1800" dirty="0"/>
              <a:t>Command that performs a </a:t>
            </a:r>
            <a:r>
              <a:rPr lang="en-US" sz="1800" dirty="0" smtClean="0"/>
              <a:t>loop, optional read-back and timeout.</a:t>
            </a:r>
            <a:endParaRPr lang="en-US" sz="1800" dirty="0"/>
          </a:p>
          <a:p>
            <a:pPr lvl="0"/>
            <a:r>
              <a:rPr lang="en-US" sz="2000" dirty="0" smtClean="0">
                <a:solidFill>
                  <a:srgbClr val="3366FF"/>
                </a:solidFill>
              </a:rPr>
              <a:t>Log</a:t>
            </a:r>
          </a:p>
          <a:p>
            <a:pPr lvl="1"/>
            <a:r>
              <a:rPr lang="en-US" sz="1800" dirty="0" smtClean="0"/>
              <a:t>Log data for plot in addition to variables used by Set, Wait, Loop</a:t>
            </a:r>
          </a:p>
          <a:p>
            <a:pPr lvl="0"/>
            <a:r>
              <a:rPr lang="en-US" sz="2000" dirty="0" smtClean="0">
                <a:solidFill>
                  <a:srgbClr val="3366FF"/>
                </a:solidFill>
              </a:rPr>
              <a:t>Delay</a:t>
            </a:r>
            <a:endParaRPr lang="en-US" sz="2000" dirty="0">
              <a:solidFill>
                <a:srgbClr val="3366FF"/>
              </a:solidFill>
            </a:endParaRPr>
          </a:p>
          <a:p>
            <a:pPr lvl="1"/>
            <a:r>
              <a:rPr lang="en-US" sz="1800" dirty="0"/>
              <a:t>Delay for a certain time</a:t>
            </a:r>
            <a:r>
              <a:rPr lang="en-US" sz="1800" dirty="0" smtClean="0"/>
              <a:t>. </a:t>
            </a:r>
            <a:r>
              <a:rPr lang="en-US" sz="1800" i="1" dirty="0" smtClean="0"/>
              <a:t>Discouraged. Use Wait</a:t>
            </a:r>
            <a:r>
              <a:rPr lang="en-US" sz="1800" dirty="0" smtClean="0"/>
              <a:t>.</a:t>
            </a:r>
          </a:p>
          <a:p>
            <a:r>
              <a:rPr lang="en-US" sz="2000" dirty="0" smtClean="0">
                <a:solidFill>
                  <a:srgbClr val="3366FF"/>
                </a:solidFill>
              </a:rPr>
              <a:t>Script</a:t>
            </a:r>
          </a:p>
          <a:p>
            <a:pPr lvl="1"/>
            <a:r>
              <a:rPr lang="en-US" sz="1800" dirty="0" smtClean="0"/>
              <a:t>Execute </a:t>
            </a:r>
            <a:r>
              <a:rPr lang="en-US" sz="1800" dirty="0" err="1" smtClean="0"/>
              <a:t>jython</a:t>
            </a:r>
            <a:r>
              <a:rPr lang="en-US" sz="1800" dirty="0" smtClean="0"/>
              <a:t> code. </a:t>
            </a:r>
            <a:r>
              <a:rPr lang="en-US" sz="1800" i="1" dirty="0" smtClean="0"/>
              <a:t>Use with care.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Custom commands can be added via Eclipse extension points.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61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69"/>
    </mc:Choice>
    <mc:Fallback xmlns="">
      <p:transition xmlns:p14="http://schemas.microsoft.com/office/powerpoint/2010/main" spd="slow" advTm="1746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6564</TotalTime>
  <Words>1331</Words>
  <Application>Microsoft Office PowerPoint</Application>
  <PresentationFormat>On-screen Show (4:3)</PresentationFormat>
  <Paragraphs>339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Black</vt:lpstr>
      <vt:lpstr>ＭＳ Ｐゴシック</vt:lpstr>
      <vt:lpstr>Arial Narrow</vt:lpstr>
      <vt:lpstr>Calibri</vt:lpstr>
      <vt:lpstr>Times New Roman</vt:lpstr>
      <vt:lpstr>SimSun</vt:lpstr>
      <vt:lpstr>Courier New</vt:lpstr>
      <vt:lpstr>Default Theme</vt:lpstr>
      <vt:lpstr>SNS Beamline Experiment Control (Future) </vt:lpstr>
      <vt:lpstr>Overall Picture</vt:lpstr>
      <vt:lpstr>Building blocks</vt:lpstr>
      <vt:lpstr>A real example at imaging beamline</vt:lpstr>
      <vt:lpstr>Automated Experiment Control – Scan System</vt:lpstr>
      <vt:lpstr>Why not EPICS Sequencer?</vt:lpstr>
      <vt:lpstr>Why not Scripts (Python, Jython, Scala, …)?</vt:lpstr>
      <vt:lpstr>APS “Scan Engine”</vt:lpstr>
      <vt:lpstr>Scan Commands</vt:lpstr>
      <vt:lpstr>Experiment Control for EPICS</vt:lpstr>
      <vt:lpstr>Scan Server</vt:lpstr>
      <vt:lpstr>Scan Client</vt:lpstr>
      <vt:lpstr>BOY Example </vt:lpstr>
      <vt:lpstr>Tabular OPI</vt:lpstr>
      <vt:lpstr>Scan Monitor</vt:lpstr>
      <vt:lpstr>Scan Plot</vt:lpstr>
      <vt:lpstr>Scan Editor</vt:lpstr>
      <vt:lpstr>Simulation Mode</vt:lpstr>
      <vt:lpstr>Monitor, Adjust Live Scan</vt:lpstr>
      <vt:lpstr>Scripted Scan</vt:lpstr>
      <vt:lpstr>Matlab</vt:lpstr>
      <vt:lpstr>Performance</vt:lpstr>
      <vt:lpstr>Web Interface Development</vt:lpstr>
      <vt:lpstr>Beamline Setup</vt:lpstr>
      <vt:lpstr>Network</vt:lpstr>
      <vt:lpstr>PowerPoint Presentation</vt:lpstr>
      <vt:lpstr>Version Control - Git</vt:lpstr>
      <vt:lpstr>Git Repositories</vt:lpstr>
      <vt:lpstr>wiki and issue tracking</vt:lpstr>
      <vt:lpstr>wiki</vt:lpstr>
      <vt:lpstr>Issue Tracking</vt:lpstr>
      <vt:lpstr>Browse Source</vt:lpstr>
      <vt:lpstr>Tracking Source Changes</vt:lpstr>
      <vt:lpstr>Directory Layout</vt:lpstr>
      <vt:lpstr>Directory Layout</vt:lpstr>
      <vt:lpstr>Environment setup</vt:lpstr>
      <vt:lpstr>Beamline Configuration file – bl1/beamline.xml</vt:lpstr>
      <vt:lpstr>Soft IOC control –iocs.py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Xihui Chen</dc:creator>
  <cp:lastModifiedBy>Chen, Xihui</cp:lastModifiedBy>
  <cp:revision>249</cp:revision>
  <dcterms:created xsi:type="dcterms:W3CDTF">2009-08-07T14:53:35Z</dcterms:created>
  <dcterms:modified xsi:type="dcterms:W3CDTF">2013-03-15T20:52:45Z</dcterms:modified>
</cp:coreProperties>
</file>