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EPICS</a:t>
            </a:r>
            <a:r>
              <a:rPr lang="zh-CN" altLang="en-US" dirty="0" smtClean="0"/>
              <a:t>的高压监控系统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56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NIM</a:t>
            </a:r>
            <a:r>
              <a:rPr lang="zh-CN" altLang="en-US" dirty="0" smtClean="0"/>
              <a:t>电源机箱</a:t>
            </a:r>
            <a:r>
              <a:rPr lang="en-US" altLang="zh-CN" dirty="0" smtClean="0"/>
              <a:t>NIM8304</a:t>
            </a:r>
            <a:r>
              <a:rPr lang="zh-CN" altLang="en-US" dirty="0" smtClean="0"/>
              <a:t>的远程监控</a:t>
            </a:r>
            <a:endParaRPr lang="en-US" altLang="zh-CN" dirty="0" smtClean="0"/>
          </a:p>
          <a:p>
            <a:pPr lvl="1"/>
            <a:r>
              <a:rPr lang="zh-CN" altLang="en-US" dirty="0"/>
              <a:t>机</a:t>
            </a:r>
            <a:r>
              <a:rPr lang="zh-CN" altLang="en-US" dirty="0" smtClean="0"/>
              <a:t>箱远程开关，报警状态，风扇状态，风扇速度设定，温度监测等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每个机箱共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个电源通道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个通道分别监测电压，电流，状态等。需要对电流进行设定，开关等</a:t>
            </a:r>
            <a:endParaRPr lang="en-US" altLang="zh-CN" dirty="0"/>
          </a:p>
          <a:p>
            <a:r>
              <a:rPr lang="zh-CN" altLang="en-US" dirty="0" smtClean="0"/>
              <a:t>每个机箱共约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个变量需要监控</a:t>
            </a:r>
            <a:endParaRPr lang="en-US" altLang="zh-CN" dirty="0" smtClean="0"/>
          </a:p>
        </p:txBody>
      </p:sp>
      <p:pic>
        <p:nvPicPr>
          <p:cNvPr id="1026" name="Picture 2" descr="http://www.caen.it/documents/Ecommerce/650/1404_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648200"/>
            <a:ext cx="283028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对高压插件</a:t>
            </a:r>
            <a:r>
              <a:rPr lang="en-US" altLang="zh-CN" dirty="0" smtClean="0"/>
              <a:t>N1471</a:t>
            </a:r>
            <a:r>
              <a:rPr lang="zh-CN" altLang="en-US" dirty="0" smtClean="0"/>
              <a:t>的远程监控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每个高压插件共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个通道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个通道分别需要监测电压，电流，升降速率</a:t>
            </a:r>
            <a:r>
              <a:rPr lang="zh-CN" altLang="en-US" dirty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状态等参数。同时需要进行开关操作，设置电压，</a:t>
            </a:r>
            <a:r>
              <a:rPr lang="en-US" altLang="zh-CN" dirty="0" smtClean="0"/>
              <a:t>trip</a:t>
            </a:r>
            <a:r>
              <a:rPr lang="zh-CN" altLang="en-US" dirty="0" smtClean="0"/>
              <a:t>电流，升降速率等。</a:t>
            </a:r>
            <a:endParaRPr lang="en-US" altLang="zh-CN" dirty="0"/>
          </a:p>
          <a:p>
            <a:pPr lvl="1"/>
            <a:r>
              <a:rPr lang="zh-CN" altLang="en-US" dirty="0" smtClean="0"/>
              <a:t>每个插件共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个变量需要监控</a:t>
            </a:r>
            <a:endParaRPr lang="en-US" altLang="zh-CN" dirty="0" smtClean="0"/>
          </a:p>
          <a:p>
            <a:pPr lvl="2"/>
            <a:endParaRPr lang="en-US" dirty="0"/>
          </a:p>
        </p:txBody>
      </p:sp>
      <p:pic>
        <p:nvPicPr>
          <p:cNvPr id="3074" name="Picture 2" descr="http://www.caen.it/documents/Ecommerce/622/1423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1400"/>
            <a:ext cx="95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硬件连接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N1471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RS232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NIM8304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NIM8304</a:t>
            </a:r>
            <a:r>
              <a:rPr lang="zh-CN" altLang="en-US" dirty="0" smtClean="0"/>
              <a:t>与局域网连接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机可以通过</a:t>
            </a:r>
            <a:r>
              <a:rPr lang="en-US" altLang="zh-CN" dirty="0" smtClean="0"/>
              <a:t>NIM8304</a:t>
            </a:r>
            <a:r>
              <a:rPr lang="zh-CN" altLang="en-US" dirty="0" smtClean="0"/>
              <a:t>实现与</a:t>
            </a:r>
            <a:r>
              <a:rPr lang="en-US" altLang="zh-CN" dirty="0" smtClean="0"/>
              <a:t>N1471</a:t>
            </a:r>
            <a:r>
              <a:rPr lang="zh-CN" altLang="en-US" dirty="0"/>
              <a:t>通信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2971800" cy="342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4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软件架构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" y="12954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底层</a:t>
            </a:r>
            <a:r>
              <a:rPr lang="zh-CN" altLang="en-US" sz="2000" dirty="0" smtClean="0"/>
              <a:t>采用</a:t>
            </a:r>
            <a:r>
              <a:rPr lang="en-US" altLang="zh-CN" sz="2000" dirty="0" smtClean="0"/>
              <a:t>EPICS</a:t>
            </a:r>
            <a:r>
              <a:rPr lang="zh-CN" altLang="en-US" sz="2000" dirty="0" smtClean="0"/>
              <a:t>作为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控制服务器</a:t>
            </a:r>
            <a:r>
              <a:rPr lang="en-US" altLang="zh-CN" sz="2000" dirty="0" smtClean="0"/>
              <a:t>(IOC)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NIM8304</a:t>
            </a:r>
            <a:r>
              <a:rPr lang="zh-CN" altLang="en-US" sz="2000" dirty="0" smtClean="0"/>
              <a:t>通信，然后通过</a:t>
            </a:r>
            <a:r>
              <a:rPr lang="en-US" altLang="zh-CN" sz="2000" dirty="0"/>
              <a:t>Channel </a:t>
            </a:r>
            <a:r>
              <a:rPr lang="en-US" altLang="zh-CN" sz="2000" dirty="0" smtClean="0"/>
              <a:t>Access</a:t>
            </a:r>
            <a:r>
              <a:rPr lang="zh-CN" altLang="en-US" sz="2000" dirty="0" smtClean="0"/>
              <a:t>协议将各变量以</a:t>
            </a:r>
            <a:r>
              <a:rPr lang="en-US" altLang="zh-CN" sz="2000" dirty="0" smtClean="0"/>
              <a:t>Process Variable</a:t>
            </a:r>
            <a:r>
              <a:rPr lang="zh-CN" altLang="en-US" sz="2000" dirty="0" smtClean="0"/>
              <a:t>的形式发布于局域网。</a:t>
            </a:r>
            <a:r>
              <a:rPr lang="zh-CN" altLang="en-US" sz="2000" dirty="0"/>
              <a:t>任</a:t>
            </a:r>
            <a:r>
              <a:rPr lang="zh-CN" altLang="en-US" sz="2000" dirty="0" smtClean="0"/>
              <a:t>何</a:t>
            </a:r>
            <a:r>
              <a:rPr lang="en-US" altLang="zh-CN" sz="2000" dirty="0" smtClean="0"/>
              <a:t>Channel Access Client</a:t>
            </a:r>
            <a:r>
              <a:rPr lang="zh-CN" altLang="en-US" sz="2000" dirty="0" smtClean="0"/>
              <a:t>都可与之通信。</a:t>
            </a:r>
            <a:endParaRPr lang="en-US" altLang="zh-CN" sz="2000" dirty="0" smtClean="0"/>
          </a:p>
          <a:p>
            <a:r>
              <a:rPr lang="zh-CN" altLang="en-US" sz="2000" dirty="0"/>
              <a:t>上</a:t>
            </a:r>
            <a:r>
              <a:rPr lang="zh-CN" altLang="en-US" sz="2000" dirty="0" smtClean="0"/>
              <a:t>层采用基于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Control System Studio (CSS)</a:t>
            </a:r>
            <a:r>
              <a:rPr lang="zh-CN" altLang="en-US" sz="2000" dirty="0" smtClean="0"/>
              <a:t>作为人机界面，支持各种主流操作系统（</a:t>
            </a:r>
            <a:r>
              <a:rPr lang="en-US" altLang="zh-CN" sz="2000" dirty="0" smtClean="0"/>
              <a:t>Linux, Windows, OS X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755573" y="3418114"/>
            <a:ext cx="1295400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EPICS IOC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55272" y="4648200"/>
            <a:ext cx="6781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098" name="Picture 2" descr="https://lh4.googleusercontent.com/-aTY8_0DHto4/AAAAAAAAAAI/AAAAAAAAACI/F5AyyXN0UHw/s120-c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03266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-aTY8_0DHto4/AAAAAAAAAAI/AAAAAAAAACI/F5AyyXN0UHw/s120-c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505344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4.googleusercontent.com/-aTY8_0DHto4/AAAAAAAAAAI/AAAAAAAAACI/F5AyyXN0UHw/s120-c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36" y="504651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905000" y="3439885"/>
            <a:ext cx="1295400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EPICS IOC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4403273" y="4038600"/>
            <a:ext cx="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2"/>
          </p:cNvCxnSpPr>
          <p:nvPr/>
        </p:nvCxnSpPr>
        <p:spPr>
          <a:xfrm>
            <a:off x="6297386" y="4005943"/>
            <a:ext cx="0" cy="6422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49686" y="3385457"/>
            <a:ext cx="1295400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EPICS IOC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52700" y="4060371"/>
            <a:ext cx="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67100" y="4669971"/>
            <a:ext cx="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86400" y="4669971"/>
            <a:ext cx="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91400" y="4648200"/>
            <a:ext cx="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2" descr="https://lh4.googleusercontent.com/-aTY8_0DHto4/AAAAAAAAAAI/AAAAAAAAACI/F5AyyXN0UHw/s120-c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51054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676400" y="4669971"/>
            <a:ext cx="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r>
              <a:rPr lang="zh-CN" altLang="en-US" dirty="0" smtClean="0"/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通讯协议 </a:t>
            </a:r>
            <a:endParaRPr lang="en-US" altLang="zh-CN" dirty="0"/>
          </a:p>
          <a:p>
            <a:pPr lvl="1"/>
            <a:r>
              <a:rPr lang="en-US" altLang="zh-CN" dirty="0" smtClean="0"/>
              <a:t>TCP/IP</a:t>
            </a:r>
          </a:p>
          <a:p>
            <a:pPr lvl="1"/>
            <a:r>
              <a:rPr lang="zh-CN" altLang="en-US" dirty="0"/>
              <a:t>字符</a:t>
            </a:r>
            <a:r>
              <a:rPr lang="zh-CN" altLang="en-US" dirty="0" smtClean="0"/>
              <a:t>串命令格式</a:t>
            </a:r>
            <a:endParaRPr lang="en-US" altLang="zh-CN" dirty="0" smtClean="0"/>
          </a:p>
          <a:p>
            <a:r>
              <a:rPr lang="en-US" altLang="zh-CN" dirty="0" smtClean="0"/>
              <a:t>IOC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StreamDevice</a:t>
            </a:r>
            <a:endParaRPr lang="en-US" altLang="zh-CN" dirty="0"/>
          </a:p>
          <a:p>
            <a:pPr lvl="2"/>
            <a:r>
              <a:rPr lang="zh-CN" altLang="en-US" dirty="0" smtClean="0"/>
              <a:t>支持</a:t>
            </a:r>
            <a:r>
              <a:rPr lang="zh-CN" altLang="en-US" dirty="0"/>
              <a:t>以</a:t>
            </a:r>
            <a:r>
              <a:rPr lang="zh-CN" altLang="en-US" dirty="0" smtClean="0"/>
              <a:t>字符串命令格式通讯的设备</a:t>
            </a:r>
            <a:endParaRPr lang="en-US" altLang="zh-CN" dirty="0" smtClean="0"/>
          </a:p>
          <a:p>
            <a:pPr lvl="2"/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TCP/IP, </a:t>
            </a:r>
            <a:r>
              <a:rPr lang="zh-CN" altLang="en-US" dirty="0" smtClean="0"/>
              <a:t>串口</a:t>
            </a:r>
            <a:r>
              <a:rPr lang="en-US" altLang="zh-CN" dirty="0" smtClean="0"/>
              <a:t>, </a:t>
            </a:r>
            <a:r>
              <a:rPr lang="en-US" altLang="zh-CN" dirty="0" smtClean="0"/>
              <a:t>GPIB</a:t>
            </a:r>
          </a:p>
          <a:p>
            <a:pPr lvl="1"/>
            <a:r>
              <a:rPr lang="zh-CN" altLang="en-US" dirty="0" smtClean="0"/>
              <a:t>通过编写协议文件和</a:t>
            </a:r>
            <a:r>
              <a:rPr lang="en-US" altLang="zh-CN" dirty="0" smtClean="0"/>
              <a:t>DB</a:t>
            </a:r>
            <a:r>
              <a:rPr lang="zh-CN" altLang="en-US" dirty="0" smtClean="0"/>
              <a:t>文件即可实现</a:t>
            </a:r>
            <a:r>
              <a:rPr lang="en-US" altLang="zh-CN" dirty="0" smtClean="0"/>
              <a:t>IOC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st.cmd: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en-US" sz="2000" dirty="0" err="1"/>
              <a:t>drvAsynIPPortConfigure</a:t>
            </a:r>
            <a:r>
              <a:rPr lang="en-US" sz="2000" dirty="0"/>
              <a:t>("demoN1471","192.168.37.50:8100",0,0,0)</a:t>
            </a:r>
          </a:p>
          <a:p>
            <a:r>
              <a:rPr lang="en-US" altLang="zh-CN" dirty="0" err="1" smtClean="0"/>
              <a:t>d</a:t>
            </a:r>
            <a:r>
              <a:rPr lang="en-US" dirty="0" err="1" smtClean="0"/>
              <a:t>b</a:t>
            </a:r>
            <a:r>
              <a:rPr lang="en-US" dirty="0" smtClean="0"/>
              <a:t> substitution</a:t>
            </a:r>
            <a:r>
              <a:rPr lang="zh-CN" altLang="en-US" dirty="0" smtClean="0"/>
              <a:t>：配置</a:t>
            </a:r>
            <a:r>
              <a:rPr lang="en-US" altLang="zh-CN" dirty="0" smtClean="0"/>
              <a:t>PV</a:t>
            </a:r>
            <a:r>
              <a:rPr lang="zh-CN" altLang="en-US" dirty="0" smtClean="0"/>
              <a:t>名宏定义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972" y="3398222"/>
            <a:ext cx="3962400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demoN1471.substituion</a:t>
            </a:r>
            <a:endParaRPr lang="en-US" sz="1200" dirty="0" smtClean="0"/>
          </a:p>
          <a:p>
            <a:r>
              <a:rPr lang="en-US" sz="1200" dirty="0" smtClean="0"/>
              <a:t>file </a:t>
            </a:r>
            <a:r>
              <a:rPr lang="en-US" sz="1200" dirty="0" err="1"/>
              <a:t>db</a:t>
            </a:r>
            <a:r>
              <a:rPr lang="en-US" sz="1200" dirty="0"/>
              <a:t>/n1471.template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pattern { S, SS, D, ADDR, PORT }</a:t>
            </a:r>
          </a:p>
          <a:p>
            <a:r>
              <a:rPr lang="pt-BR" sz="1200" dirty="0"/>
              <a:t>    { "Demo", "HV", "N1471", "00", "demoN1471"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file </a:t>
            </a:r>
            <a:r>
              <a:rPr lang="en-US" sz="1200" dirty="0" err="1"/>
              <a:t>db</a:t>
            </a:r>
            <a:r>
              <a:rPr lang="en-US" sz="1200" dirty="0"/>
              <a:t>/n1471ch.template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pattern {S, SS, D, ADDR, CH, PORT }</a:t>
            </a:r>
          </a:p>
          <a:p>
            <a:r>
              <a:rPr lang="pt-BR" sz="1200" dirty="0"/>
              <a:t>     { "Demo", "HV", "N1471", "00", "0", "demoN1471" }</a:t>
            </a:r>
          </a:p>
          <a:p>
            <a:r>
              <a:rPr lang="pt-BR" sz="1200" dirty="0"/>
              <a:t>     { "Demo", "HV", "N1471", "00", "1", "demoN1471" }</a:t>
            </a:r>
          </a:p>
          <a:p>
            <a:r>
              <a:rPr lang="pt-BR" sz="1200" dirty="0"/>
              <a:t>     { "Demo", "HV", "N1471", "00", "2", "demoN1471" }</a:t>
            </a:r>
          </a:p>
          <a:p>
            <a:r>
              <a:rPr lang="pt-BR" sz="1200" dirty="0"/>
              <a:t>     { "Demo", "HV", "N1471", "00", "3", "demoN1471" 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1" y="3429000"/>
            <a:ext cx="3679371" cy="26776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通过宏替换后产生的</a:t>
            </a:r>
            <a:r>
              <a:rPr lang="en-US" altLang="zh-CN" sz="1400" dirty="0" smtClean="0"/>
              <a:t>PV</a:t>
            </a:r>
            <a:r>
              <a:rPr lang="zh-CN" altLang="en-US" sz="1400" dirty="0" smtClean="0"/>
              <a:t>名：</a:t>
            </a:r>
            <a:endParaRPr lang="en-US" sz="1400" dirty="0" smtClean="0"/>
          </a:p>
          <a:p>
            <a:r>
              <a:rPr lang="en-US" sz="1400" dirty="0" smtClean="0"/>
              <a:t>Demo:HV:N1471:BD00:CH0:IMon</a:t>
            </a:r>
            <a:endParaRPr lang="en-US" sz="1400" dirty="0"/>
          </a:p>
          <a:p>
            <a:r>
              <a:rPr lang="en-US" sz="1400" dirty="0"/>
              <a:t>Demo:HV:N1471:BD00:CH0:ISet:RBV</a:t>
            </a:r>
          </a:p>
          <a:p>
            <a:r>
              <a:rPr lang="en-US" sz="1400" dirty="0"/>
              <a:t>Demo:HV:N1471:BD00:CH0:RDW</a:t>
            </a:r>
          </a:p>
          <a:p>
            <a:r>
              <a:rPr lang="en-US" sz="1400" dirty="0"/>
              <a:t>Demo:HV:N1471:BD00:CH0:RUP</a:t>
            </a:r>
          </a:p>
          <a:p>
            <a:r>
              <a:rPr lang="en-US" sz="1400" dirty="0"/>
              <a:t>Demo:HV:N1471:BD00:CH0:VMon</a:t>
            </a:r>
          </a:p>
          <a:p>
            <a:r>
              <a:rPr lang="en-US" sz="1400" dirty="0"/>
              <a:t>Demo:HV:N1471:BD00:CH0:VSet:RBV</a:t>
            </a:r>
          </a:p>
          <a:p>
            <a:r>
              <a:rPr lang="en-US" sz="1400" dirty="0"/>
              <a:t>Demo:HV:N1471:BD00:CH1:IMon</a:t>
            </a:r>
          </a:p>
          <a:p>
            <a:r>
              <a:rPr lang="en-US" sz="1400" dirty="0"/>
              <a:t>Demo:HV:N1471:BD00:CH1:ISet:RBV</a:t>
            </a:r>
          </a:p>
          <a:p>
            <a:r>
              <a:rPr lang="en-US" sz="1400" dirty="0"/>
              <a:t>Demo:HV:N1471:BD00:CH1:RDW</a:t>
            </a:r>
          </a:p>
          <a:p>
            <a:r>
              <a:rPr lang="en-US" sz="1400" dirty="0"/>
              <a:t>Demo:HV:N1471:BD00:CH1:RUP</a:t>
            </a:r>
          </a:p>
          <a:p>
            <a:r>
              <a:rPr lang="en-US" sz="1400" dirty="0" smtClean="0"/>
              <a:t>Demo:HV:N1471:BD00:CH1:VMon</a:t>
            </a:r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4517572" y="4433501"/>
            <a:ext cx="533400" cy="33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zh-CN" altLang="en-US" dirty="0" smtClean="0"/>
              <a:t>开发界面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58200" cy="525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81000"/>
            <a:ext cx="2329543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文件浏览管理器</a:t>
            </a:r>
            <a:endParaRPr lang="en-US" altLang="zh-CN" sz="1600" dirty="0" smtClean="0"/>
          </a:p>
          <a:p>
            <a:r>
              <a:rPr lang="zh-CN" altLang="en-US" sz="1600" dirty="0" smtClean="0"/>
              <a:t>集成了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/subversion/</a:t>
            </a:r>
            <a:r>
              <a:rPr lang="en-US" altLang="zh-CN" sz="1600" dirty="0" err="1" smtClean="0"/>
              <a:t>cvs</a:t>
            </a:r>
            <a:r>
              <a:rPr lang="zh-CN" altLang="en-US" sz="1600" dirty="0" smtClean="0"/>
              <a:t>等版本管理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1317171" y="1211997"/>
            <a:ext cx="1" cy="1226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3580932"/>
            <a:ext cx="3075214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GUI</a:t>
            </a:r>
            <a:r>
              <a:rPr lang="zh-CN" altLang="en-US" sz="1600" dirty="0" smtClean="0"/>
              <a:t>编辑如同使用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一样简单。</a:t>
            </a:r>
            <a:endParaRPr lang="en-US" altLang="zh-CN" sz="1600" dirty="0" smtClean="0"/>
          </a:p>
          <a:p>
            <a:r>
              <a:rPr lang="zh-CN" altLang="en-US" sz="1600" dirty="0" smtClean="0"/>
              <a:t>一般无需编程，若有特殊要求，则可以通过添加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或</a:t>
            </a:r>
            <a:r>
              <a:rPr lang="en-US" altLang="zh-CN" sz="1600" dirty="0" err="1" smtClean="0"/>
              <a:t>Jython</a:t>
            </a:r>
            <a:r>
              <a:rPr lang="zh-CN" altLang="en-US" sz="1600" dirty="0" smtClean="0"/>
              <a:t>脚本实现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25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86" y="54429"/>
            <a:ext cx="8229600" cy="1143000"/>
          </a:xfrm>
        </p:spPr>
        <p:txBody>
          <a:bodyPr/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行界面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1066800"/>
            <a:ext cx="4648200" cy="368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57" y="1828800"/>
            <a:ext cx="478341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88391"/>
            <a:ext cx="861060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linking container</a:t>
            </a:r>
            <a:r>
              <a:rPr lang="zh-CN" altLang="en-US" dirty="0" smtClean="0"/>
              <a:t>可以嵌入子界面，例如每个通道或每个机箱，从而避免重复劳动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690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基于EPICS的高压监控系统</vt:lpstr>
      <vt:lpstr>系统需求</vt:lpstr>
      <vt:lpstr>系统需求</vt:lpstr>
      <vt:lpstr>硬件连接</vt:lpstr>
      <vt:lpstr>软件架构</vt:lpstr>
      <vt:lpstr>IOC实现</vt:lpstr>
      <vt:lpstr>IOC配置</vt:lpstr>
      <vt:lpstr>CSS 开发界面</vt:lpstr>
      <vt:lpstr>运行界面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基于EPICS的高压监控系统</dc:title>
  <dc:creator>ztyaner11</dc:creator>
  <cp:lastModifiedBy>Xihui Chen</cp:lastModifiedBy>
  <cp:revision>29</cp:revision>
  <dcterms:created xsi:type="dcterms:W3CDTF">2006-08-16T00:00:00Z</dcterms:created>
  <dcterms:modified xsi:type="dcterms:W3CDTF">2014-03-14T03:54:45Z</dcterms:modified>
</cp:coreProperties>
</file>