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9" r:id="rId5"/>
    <p:sldId id="257" r:id="rId6"/>
    <p:sldId id="261" r:id="rId7"/>
    <p:sldId id="272" r:id="rId8"/>
    <p:sldId id="269" r:id="rId9"/>
    <p:sldId id="262" r:id="rId10"/>
    <p:sldId id="263" r:id="rId11"/>
    <p:sldId id="265" r:id="rId12"/>
    <p:sldId id="273" r:id="rId13"/>
    <p:sldId id="274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2209" autoAdjust="0"/>
  </p:normalViewPr>
  <p:slideViewPr>
    <p:cSldViewPr snapToGrid="0">
      <p:cViewPr varScale="1">
        <p:scale>
          <a:sx n="165" d="100"/>
          <a:sy n="165" d="100"/>
        </p:scale>
        <p:origin x="1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Early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1110754" y="6488668"/>
            <a:ext cx="110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DASHBOARD</a:t>
            </a:r>
          </a:p>
        </p:txBody>
      </p:sp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21179380">
            <a:off x="557743" y="527022"/>
            <a:ext cx="3286348" cy="709509"/>
          </a:xfrm>
          <a:prstGeom prst="wedgeRoundRect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Communication is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58A86-77E2-4A47-8EAB-21708AC6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31" y="760756"/>
            <a:ext cx="5292339" cy="53364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3943E-4804-4CD1-9E24-EFFAFD64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3" y="1640526"/>
            <a:ext cx="5292338" cy="357694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0" name="Speech Bubble: Rectangle with Corners Rounded 31">
            <a:extLst>
              <a:ext uri="{FF2B5EF4-FFF2-40B4-BE49-F238E27FC236}">
                <a16:creationId xmlns:a16="http://schemas.microsoft.com/office/drawing/2014/main" id="{4273C79D-8209-4C78-8586-C44555219136}"/>
              </a:ext>
            </a:extLst>
          </p:cNvPr>
          <p:cNvSpPr/>
          <p:nvPr/>
        </p:nvSpPr>
        <p:spPr>
          <a:xfrm rot="285641">
            <a:off x="2349767" y="5565341"/>
            <a:ext cx="3445804" cy="709509"/>
          </a:xfrm>
          <a:prstGeom prst="wedgeRoundRectCallout">
            <a:avLst>
              <a:gd name="adj1" fmla="val -21018"/>
              <a:gd name="adj2" fmla="val -636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What’s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37343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tasks ahead.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new variables, and the data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    the 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our proof of concept, the population of interest is          full-time Pullman freshmen in the 2021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943705"/>
            <a:ext cx="521090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Machine learning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Interpretation of results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4480560" y="745008"/>
            <a:ext cx="323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ML 101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620677">
            <a:off x="8295663" y="583909"/>
            <a:ext cx="3020006" cy="722310"/>
          </a:xfrm>
          <a:prstGeom prst="wedgeRoundRect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Terminology Alert!*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0580915" y="6488668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550223"/>
            <a:ext cx="64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*Shout out to </a:t>
            </a:r>
            <a:r>
              <a:rPr lang="en-US" sz="1400" dirty="0" err="1">
                <a:latin typeface="Bahnschrift Light Condensed" panose="020B0502040204020203" pitchFamily="34" charset="0"/>
              </a:rPr>
              <a:t>StatQuest</a:t>
            </a:r>
            <a:r>
              <a:rPr lang="en-US" sz="1400" dirty="0">
                <a:latin typeface="Bahnschrift Light Condensed" panose="020B0502040204020203" pitchFamily="34" charset="0"/>
              </a:rPr>
              <a:t> with Josh </a:t>
            </a:r>
            <a:r>
              <a:rPr lang="en-US" sz="1400" dirty="0" err="1">
                <a:latin typeface="Bahnschrift Light Condensed" panose="020B0502040204020203" pitchFamily="34" charset="0"/>
              </a:rPr>
              <a:t>Starmer</a:t>
            </a:r>
            <a:r>
              <a:rPr lang="en-US" sz="1400" dirty="0">
                <a:latin typeface="Bahnschrift Light Condensed" panose="020B0502040204020203" pitchFamily="34" charset="0"/>
              </a:rPr>
              <a:t>: </a:t>
            </a:r>
            <a:r>
              <a:rPr lang="en-US" sz="1400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https://www.youtube.com/channel/UCtYLUTtgS3k1Fg4y5tAhLbw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8162" y="1332738"/>
            <a:ext cx="10535677" cy="4192525"/>
            <a:chOff x="828162" y="1393372"/>
            <a:chExt cx="10535677" cy="4192525"/>
          </a:xfrm>
        </p:grpSpPr>
        <p:sp>
          <p:nvSpPr>
            <p:cNvPr id="8" name="TextBox 7"/>
            <p:cNvSpPr txBox="1"/>
            <p:nvPr/>
          </p:nvSpPr>
          <p:spPr>
            <a:xfrm>
              <a:off x="836024" y="1393372"/>
              <a:ext cx="10519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machine learning anyway?</a:t>
              </a:r>
            </a:p>
            <a:p>
              <a:r>
                <a:rPr lang="en-US" dirty="0"/>
                <a:t>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Based on prior data,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an algorithm attempts to generalize what will happen if given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suggests an outcome.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8162" y="2889470"/>
              <a:ext cx="105356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algorithm, huh?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It’s a process in which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set of rules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or steps </a:t>
              </a:r>
              <a:r>
                <a:rPr lang="en-US" dirty="0">
                  <a:latin typeface="Bahnschrift Light Condensed" panose="020B0502040204020203" pitchFamily="34" charset="0"/>
                </a:rPr>
                <a:t>are followed in calculations or other problem-solving operations.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162" y="4385568"/>
              <a:ext cx="10535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Training, testing, bias, variance, oh my!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After fit to prior data, the ideal algorithm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bias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accurately models the true relationship when encountering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it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variance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produces consistent predictions across different sets of new data</a:t>
              </a:r>
              <a:r>
                <a:rPr lang="en-US" dirty="0">
                  <a:latin typeface="Bahnschrift Light Condensed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18530" y="1318529"/>
            <a:ext cx="63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Moving-Window Analysis 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8674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Multi-layer Perceptron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 the future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4344" y="1212447"/>
            <a:ext cx="10321812" cy="4413528"/>
            <a:chOff x="945780" y="1325308"/>
            <a:chExt cx="10321812" cy="4413528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5780" y="1325308"/>
              <a:ext cx="4789787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baseline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6394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.8403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799181" y="6488668"/>
            <a:ext cx="13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INTERPRETATION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FC9A6-98E8-4ECB-979A-C40AE246513B}"/>
              </a:ext>
            </a:extLst>
          </p:cNvPr>
          <p:cNvSpPr txBox="1"/>
          <p:nvPr/>
        </p:nvSpPr>
        <p:spPr>
          <a:xfrm>
            <a:off x="182014" y="6027003"/>
            <a:ext cx="68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Lundberg, Scott M., and </a:t>
            </a:r>
            <a:r>
              <a:rPr lang="en-US" sz="1200" dirty="0" err="1">
                <a:latin typeface="Bahnschrift Light Condensed" panose="020B0502040204020203" pitchFamily="34" charset="0"/>
              </a:rPr>
              <a:t>Su</a:t>
            </a:r>
            <a:r>
              <a:rPr lang="en-US" sz="1200" dirty="0">
                <a:latin typeface="Bahnschrift Light Condensed" panose="020B0502040204020203" pitchFamily="34" charset="0"/>
              </a:rPr>
              <a:t>-In Lee. (2017). A Unified Approach to Interpreting Model Predictions. In I. Guyon, U. V. </a:t>
            </a:r>
            <a:r>
              <a:rPr lang="en-US" sz="1200" dirty="0" err="1">
                <a:latin typeface="Bahnschrift Light Condensed" panose="020B0502040204020203" pitchFamily="34" charset="0"/>
              </a:rPr>
              <a:t>Luxburg</a:t>
            </a:r>
            <a:r>
              <a:rPr lang="en-US" sz="1200" dirty="0">
                <a:latin typeface="Bahnschrift Light Condensed" panose="020B0502040204020203" pitchFamily="34" charset="0"/>
              </a:rPr>
              <a:t>, S. </a:t>
            </a:r>
            <a:r>
              <a:rPr lang="en-US" sz="1200" dirty="0" err="1">
                <a:latin typeface="Bahnschrift Light Condensed" panose="020B0502040204020203" pitchFamily="34" charset="0"/>
              </a:rPr>
              <a:t>Bengio</a:t>
            </a:r>
            <a:r>
              <a:rPr lang="en-US" sz="1200" dirty="0">
                <a:latin typeface="Bahnschrift Light Condensed" panose="020B0502040204020203" pitchFamily="34" charset="0"/>
              </a:rPr>
              <a:t>, H. Wallach, R. Fergus, S. </a:t>
            </a:r>
            <a:r>
              <a:rPr lang="en-US" sz="1200" dirty="0" err="1">
                <a:latin typeface="Bahnschrift Light Condensed" panose="020B0502040204020203" pitchFamily="34" charset="0"/>
              </a:rPr>
              <a:t>Vishwanathan</a:t>
            </a:r>
            <a:r>
              <a:rPr lang="en-US" sz="1200" dirty="0">
                <a:latin typeface="Bahnschrift Light Condensed" panose="020B0502040204020203" pitchFamily="34" charset="0"/>
              </a:rPr>
              <a:t>, &amp; R. Garnett (Eds.), </a:t>
            </a:r>
            <a:r>
              <a:rPr lang="en-US" sz="1200" i="1" dirty="0">
                <a:latin typeface="Bahnschrift Light Condensed" panose="020B0502040204020203" pitchFamily="34" charset="0"/>
              </a:rPr>
              <a:t>Advances in Neural Information Processing Systems 30</a:t>
            </a:r>
            <a:r>
              <a:rPr lang="en-US" sz="1200" dirty="0">
                <a:latin typeface="Bahnschrift Light Condensed" panose="020B0502040204020203" pitchFamily="34" charset="0"/>
              </a:rPr>
              <a:t>  (pp. 4765–4774). http://papers.nips.cc/paper/7062-a-unified-approach-to-interpreting-model-predictions.pdf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2CA5173-DF5B-436C-AB19-E293FBCA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168" y="1559838"/>
            <a:ext cx="6659663" cy="3738323"/>
          </a:xfrm>
          <a:prstGeom prst="rect">
            <a:avLst/>
          </a:prstGeom>
        </p:spPr>
      </p:pic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565637">
            <a:off x="7218447" y="1205084"/>
            <a:ext cx="4414767" cy="709509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But what do the results mean?</a:t>
            </a:r>
          </a:p>
        </p:txBody>
      </p:sp>
    </p:spTree>
    <p:extLst>
      <p:ext uri="{BB962C8B-B14F-4D97-AF65-F5344CB8AC3E}">
        <p14:creationId xmlns:p14="http://schemas.microsoft.com/office/powerpoint/2010/main" val="28464463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642</Words>
  <Application>Microsoft Office PowerPoint</Application>
  <PresentationFormat>Widescreen</PresentationFormat>
  <Paragraphs>112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2021-10-13T15:15:08Z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