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9" r:id="rId5"/>
    <p:sldId id="257" r:id="rId6"/>
    <p:sldId id="261" r:id="rId7"/>
    <p:sldId id="272" r:id="rId8"/>
    <p:sldId id="269" r:id="rId9"/>
    <p:sldId id="262" r:id="rId10"/>
    <p:sldId id="263" r:id="rId11"/>
    <p:sldId id="265" r:id="rId12"/>
    <p:sldId id="273" r:id="rId13"/>
    <p:sldId id="274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2209" autoAdjust="0"/>
  </p:normalViewPr>
  <p:slideViewPr>
    <p:cSldViewPr snapToGrid="0">
      <p:cViewPr>
        <p:scale>
          <a:sx n="150" d="100"/>
          <a:sy n="150" d="100"/>
        </p:scale>
        <p:origin x="7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Early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1110754" y="6488668"/>
            <a:ext cx="110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DASHBOARD</a:t>
            </a:r>
          </a:p>
        </p:txBody>
      </p:sp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21179380">
            <a:off x="557743" y="527022"/>
            <a:ext cx="3286348" cy="709509"/>
          </a:xfrm>
          <a:prstGeom prst="wedgeRoundRect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Communication is key.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58A86-77E2-4A47-8EAB-21708AC6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31" y="760756"/>
            <a:ext cx="5292339" cy="53364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3943E-4804-4CD1-9E24-EFFAFD64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3" y="1640526"/>
            <a:ext cx="5292338" cy="357694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0" name="Speech Bubble: Rectangle with Corners Rounded 31">
            <a:extLst>
              <a:ext uri="{FF2B5EF4-FFF2-40B4-BE49-F238E27FC236}">
                <a16:creationId xmlns:a16="http://schemas.microsoft.com/office/drawing/2014/main" id="{4273C79D-8209-4C78-8586-C44555219136}"/>
              </a:ext>
            </a:extLst>
          </p:cNvPr>
          <p:cNvSpPr/>
          <p:nvPr/>
        </p:nvSpPr>
        <p:spPr>
          <a:xfrm rot="285641">
            <a:off x="2349767" y="5565341"/>
            <a:ext cx="3445804" cy="709509"/>
          </a:xfrm>
          <a:prstGeom prst="wedgeRoundRectCallout">
            <a:avLst>
              <a:gd name="adj1" fmla="val -21018"/>
              <a:gd name="adj2" fmla="val -636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What’s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37343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tasks ahead.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new variables, </a:t>
            </a:r>
            <a:r>
              <a:rPr lang="en-US">
                <a:latin typeface="Bahnschrift Light Condensed" panose="020B0502040204020203" pitchFamily="34" charset="0"/>
              </a:rPr>
              <a:t>new outcomes, </a:t>
            </a:r>
            <a:r>
              <a:rPr lang="en-US" dirty="0">
                <a:latin typeface="Bahnschrift Light Condensed" panose="020B0502040204020203" pitchFamily="34" charset="0"/>
              </a:rPr>
              <a:t>and the data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441016" y="3076089"/>
            <a:ext cx="930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linkClick r:id="rId2"/>
              </a:rPr>
              <a:t>https://wsuaacprodoac-wsucloud.analytics.ocp.oraclecloud.com</a:t>
            </a:r>
            <a:endParaRPr lang="en-US" sz="24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the 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this presentation, the population of interest is full-time freshmen for Pullman in the 2022 academic year. But this is expanded to domestic full-time freshmen and transfers for all campuses in our production models.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943705"/>
            <a:ext cx="521090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Machine learning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Interpretation of results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4480560" y="745008"/>
            <a:ext cx="323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ML 101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620677">
            <a:off x="8295663" y="583909"/>
            <a:ext cx="3020006" cy="722310"/>
          </a:xfrm>
          <a:prstGeom prst="wedgeRoundRect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Terminology alert!*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0580915" y="6488668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550223"/>
            <a:ext cx="64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*Shout out to </a:t>
            </a:r>
            <a:r>
              <a:rPr lang="en-US" sz="1400" dirty="0" err="1">
                <a:latin typeface="Bahnschrift Light Condensed" panose="020B0502040204020203" pitchFamily="34" charset="0"/>
              </a:rPr>
              <a:t>StatQuest</a:t>
            </a:r>
            <a:r>
              <a:rPr lang="en-US" sz="1400" dirty="0">
                <a:latin typeface="Bahnschrift Light Condensed" panose="020B0502040204020203" pitchFamily="34" charset="0"/>
              </a:rPr>
              <a:t> with Josh </a:t>
            </a:r>
            <a:r>
              <a:rPr lang="en-US" sz="1400" dirty="0" err="1">
                <a:latin typeface="Bahnschrift Light Condensed" panose="020B0502040204020203" pitchFamily="34" charset="0"/>
              </a:rPr>
              <a:t>Starmer</a:t>
            </a:r>
            <a:r>
              <a:rPr lang="en-US" sz="1400" dirty="0">
                <a:latin typeface="Bahnschrift Light Condensed" panose="020B0502040204020203" pitchFamily="34" charset="0"/>
              </a:rPr>
              <a:t>: </a:t>
            </a:r>
            <a:r>
              <a:rPr lang="en-US" sz="1400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https://www.youtube.com/channel/UCtYLUTtgS3k1Fg4y5tAhLbw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8162" y="1332738"/>
            <a:ext cx="10535677" cy="4192525"/>
            <a:chOff x="828162" y="1393372"/>
            <a:chExt cx="10535677" cy="4192525"/>
          </a:xfrm>
        </p:grpSpPr>
        <p:sp>
          <p:nvSpPr>
            <p:cNvPr id="8" name="TextBox 7"/>
            <p:cNvSpPr txBox="1"/>
            <p:nvPr/>
          </p:nvSpPr>
          <p:spPr>
            <a:xfrm>
              <a:off x="836024" y="1393372"/>
              <a:ext cx="10519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machine learning anyway?</a:t>
              </a:r>
            </a:p>
            <a:p>
              <a:r>
                <a:rPr lang="en-US" dirty="0"/>
                <a:t>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Based on prior data,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an algorithm attempts to generalize what will happen if given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suggests an outcome.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8162" y="2889470"/>
              <a:ext cx="105356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algorithm, huh?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It’s a process in which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set of rules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or steps </a:t>
              </a:r>
              <a:r>
                <a:rPr lang="en-US" dirty="0">
                  <a:latin typeface="Bahnschrift Light Condensed" panose="020B0502040204020203" pitchFamily="34" charset="0"/>
                </a:rPr>
                <a:t>are followed in calculations or other problem-solving operations.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162" y="4385568"/>
              <a:ext cx="10535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Training, testing, bias, variance, oh my!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After fit to prior data, the ideal algorithm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bias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accurately models the true relationship when encountering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it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variance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produces consistent predictions across different sets of new data</a:t>
              </a:r>
              <a:r>
                <a:rPr lang="en-US" dirty="0">
                  <a:latin typeface="Bahnschrift Light Condensed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18530" y="1318529"/>
            <a:ext cx="63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Moving-Window Analysis 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8674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Gradient Boosted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29045" y="3568846"/>
            <a:ext cx="1318707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52882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Previously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0484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Previously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565286F-C0B8-4C62-B264-A621FC22EBB9}"/>
              </a:ext>
            </a:extLst>
          </p:cNvPr>
          <p:cNvGrpSpPr/>
          <p:nvPr/>
        </p:nvGrpSpPr>
        <p:grpSpPr>
          <a:xfrm>
            <a:off x="8292808" y="4949859"/>
            <a:ext cx="401263" cy="284089"/>
            <a:chOff x="8292808" y="4911758"/>
            <a:chExt cx="401263" cy="284089"/>
          </a:xfrm>
        </p:grpSpPr>
        <p:cxnSp>
          <p:nvCxnSpPr>
            <p:cNvPr id="136" name="Straight Connector 135"/>
            <p:cNvCxnSpPr/>
            <p:nvPr/>
          </p:nvCxnSpPr>
          <p:spPr>
            <a:xfrm rot="19500000">
              <a:off x="8353090" y="4953886"/>
              <a:ext cx="153889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cxnSpLocks/>
            </p:cNvCxnSpPr>
            <p:nvPr/>
          </p:nvCxnSpPr>
          <p:spPr>
            <a:xfrm flipH="1" flipV="1">
              <a:off x="8493063" y="4911758"/>
              <a:ext cx="126564" cy="9053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 flipH="1">
              <a:off x="8493063" y="4914034"/>
              <a:ext cx="2761" cy="88754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0741574-704B-4A9D-9DF6-1C96EE6FA164}"/>
                </a:ext>
              </a:extLst>
            </p:cNvPr>
            <p:cNvGrpSpPr/>
            <p:nvPr/>
          </p:nvGrpSpPr>
          <p:grpSpPr>
            <a:xfrm>
              <a:off x="8547594" y="5004226"/>
              <a:ext cx="146477" cy="91030"/>
              <a:chOff x="8545975" y="4999408"/>
              <a:chExt cx="146477" cy="9103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B90E8AA-A7A7-481E-9CE0-C9583BE5FF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5975" y="5007083"/>
                <a:ext cx="70478" cy="83355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1FBA4D6-33A9-4F50-B5F6-774F20DA77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19213" y="4999408"/>
                <a:ext cx="73239" cy="88532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E0C5C55-9182-40D9-BEC7-1375C7329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9213" y="5001684"/>
                <a:ext cx="2761" cy="88754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CB4FBF2-B768-4B89-A2F0-21852434A0EE}"/>
                </a:ext>
              </a:extLst>
            </p:cNvPr>
            <p:cNvGrpSpPr/>
            <p:nvPr/>
          </p:nvGrpSpPr>
          <p:grpSpPr>
            <a:xfrm flipH="1">
              <a:off x="8292808" y="5000389"/>
              <a:ext cx="146477" cy="91030"/>
              <a:chOff x="8698375" y="5151808"/>
              <a:chExt cx="146477" cy="9103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C5DD32F-9F48-422E-822E-898F80B44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8375" y="5159483"/>
                <a:ext cx="70478" cy="83355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41E3850-1F14-4CAC-AF35-95D8754C9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1613" y="5151808"/>
                <a:ext cx="73239" cy="88532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C34198E-3044-4BEE-9BDD-A9D4B52635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71613" y="5154084"/>
                <a:ext cx="2761" cy="88754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2FB6973-2C01-4645-B089-C3B542B52A07}"/>
                </a:ext>
              </a:extLst>
            </p:cNvPr>
            <p:cNvGrpSpPr/>
            <p:nvPr/>
          </p:nvGrpSpPr>
          <p:grpSpPr>
            <a:xfrm>
              <a:off x="8467697" y="5104817"/>
              <a:ext cx="146477" cy="91030"/>
              <a:chOff x="8545975" y="4999408"/>
              <a:chExt cx="146477" cy="9103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49C9686-D146-4A12-BFFA-2DA33D3CDA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5975" y="5007083"/>
                <a:ext cx="70478" cy="83355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0F81540-1FCE-412D-9DF7-6C1DE3D75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19213" y="4999408"/>
                <a:ext cx="73239" cy="88532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DD2521B-9D8E-4C6F-9FAD-1F2EA93E4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9213" y="5001684"/>
                <a:ext cx="2761" cy="88754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4344" y="1212447"/>
            <a:ext cx="10544962" cy="4374265"/>
            <a:chOff x="945780" y="1325308"/>
            <a:chExt cx="10544962" cy="4374265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1217" y="1827558"/>
                <a:ext cx="3425547" cy="227302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5780" y="1325308"/>
              <a:ext cx="4789787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baseline performance?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5802858" y="4990064"/>
              <a:ext cx="5687884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excellent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07855" cy="2956114"/>
              <a:chOff x="1583164" y="2786251"/>
              <a:chExt cx="3707855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684691" cy="2956114"/>
                <a:chOff x="1400915" y="3031540"/>
                <a:chExt cx="3684691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1925" y="3387179"/>
                  <a:ext cx="3333681" cy="232347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6394"/>
                <a:ext cx="6959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.9140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799181" y="6488668"/>
            <a:ext cx="13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INTERPRETATION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FC9A6-98E8-4ECB-979A-C40AE246513B}"/>
              </a:ext>
            </a:extLst>
          </p:cNvPr>
          <p:cNvSpPr txBox="1"/>
          <p:nvPr/>
        </p:nvSpPr>
        <p:spPr>
          <a:xfrm>
            <a:off x="182014" y="6027003"/>
            <a:ext cx="68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Lundberg, Scott M., and </a:t>
            </a:r>
            <a:r>
              <a:rPr lang="en-US" sz="1200" dirty="0" err="1">
                <a:latin typeface="Bahnschrift Light Condensed" panose="020B0502040204020203" pitchFamily="34" charset="0"/>
              </a:rPr>
              <a:t>Su</a:t>
            </a:r>
            <a:r>
              <a:rPr lang="en-US" sz="1200" dirty="0">
                <a:latin typeface="Bahnschrift Light Condensed" panose="020B0502040204020203" pitchFamily="34" charset="0"/>
              </a:rPr>
              <a:t>-In Lee. (2017). A Unified Approach to Interpreting Model Predictions. In I. Guyon, U. V. </a:t>
            </a:r>
            <a:r>
              <a:rPr lang="en-US" sz="1200" dirty="0" err="1">
                <a:latin typeface="Bahnschrift Light Condensed" panose="020B0502040204020203" pitchFamily="34" charset="0"/>
              </a:rPr>
              <a:t>Luxburg</a:t>
            </a:r>
            <a:r>
              <a:rPr lang="en-US" sz="1200" dirty="0">
                <a:latin typeface="Bahnschrift Light Condensed" panose="020B0502040204020203" pitchFamily="34" charset="0"/>
              </a:rPr>
              <a:t>, S. </a:t>
            </a:r>
            <a:r>
              <a:rPr lang="en-US" sz="1200" dirty="0" err="1">
                <a:latin typeface="Bahnschrift Light Condensed" panose="020B0502040204020203" pitchFamily="34" charset="0"/>
              </a:rPr>
              <a:t>Bengio</a:t>
            </a:r>
            <a:r>
              <a:rPr lang="en-US" sz="1200" dirty="0">
                <a:latin typeface="Bahnschrift Light Condensed" panose="020B0502040204020203" pitchFamily="34" charset="0"/>
              </a:rPr>
              <a:t>, H. Wallach, R. Fergus, S. </a:t>
            </a:r>
            <a:r>
              <a:rPr lang="en-US" sz="1200" dirty="0" err="1">
                <a:latin typeface="Bahnschrift Light Condensed" panose="020B0502040204020203" pitchFamily="34" charset="0"/>
              </a:rPr>
              <a:t>Vishwanathan</a:t>
            </a:r>
            <a:r>
              <a:rPr lang="en-US" sz="1200" dirty="0">
                <a:latin typeface="Bahnschrift Light Condensed" panose="020B0502040204020203" pitchFamily="34" charset="0"/>
              </a:rPr>
              <a:t>, &amp; R. Garnett (Eds.), </a:t>
            </a:r>
            <a:r>
              <a:rPr lang="en-US" sz="1200" i="1" dirty="0">
                <a:latin typeface="Bahnschrift Light Condensed" panose="020B0502040204020203" pitchFamily="34" charset="0"/>
              </a:rPr>
              <a:t>Advances in Neural Information Processing Systems 30</a:t>
            </a:r>
            <a:r>
              <a:rPr lang="en-US" sz="1200" dirty="0">
                <a:latin typeface="Bahnschrift Light Condensed" panose="020B0502040204020203" pitchFamily="34" charset="0"/>
              </a:rPr>
              <a:t>  (pp. 4765–4774). http://papers.nips.cc/paper/7062-a-unified-approach-to-interpreting-model-predictions.pdf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2CA5173-DF5B-436C-AB19-E293FBCA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168" y="1559838"/>
            <a:ext cx="6659663" cy="3738323"/>
          </a:xfrm>
          <a:prstGeom prst="rect">
            <a:avLst/>
          </a:prstGeom>
        </p:spPr>
      </p:pic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565637">
            <a:off x="7218447" y="1205084"/>
            <a:ext cx="4414767" cy="709509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But what do the results mean?</a:t>
            </a:r>
          </a:p>
        </p:txBody>
      </p:sp>
    </p:spTree>
    <p:extLst>
      <p:ext uri="{BB962C8B-B14F-4D97-AF65-F5344CB8AC3E}">
        <p14:creationId xmlns:p14="http://schemas.microsoft.com/office/powerpoint/2010/main" val="28464463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660</Words>
  <Application>Microsoft Office PowerPoint</Application>
  <PresentationFormat>Widescreen</PresentationFormat>
  <Paragraphs>112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2022-08-22T22:28:06Z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