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82" d="100"/>
          <a:sy n="82" d="100"/>
        </p:scale>
        <p:origin x="52" y="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52" y="6041767"/>
            <a:ext cx="2201358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</a:t>
            </a:r>
            <a:r>
              <a:rPr lang="en-US">
                <a:latin typeface="Bahnschrift Light Condensed" panose="020B0502040204020203" pitchFamily="34" charset="0"/>
              </a:rPr>
              <a:t>new outcomes, </a:t>
            </a:r>
            <a:r>
              <a:rPr lang="en-US" dirty="0">
                <a:latin typeface="Bahnschrift Light Condensed" panose="020B0502040204020203" pitchFamily="34" charset="0"/>
              </a:rPr>
              <a:t>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441016" y="3076089"/>
            <a:ext cx="930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https://wsuaacprodoac-wsucloud.analytics.ocp.oraclecloud.com</a:t>
            </a:r>
            <a:endParaRPr lang="en-US" sz="24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16" y="4298690"/>
            <a:ext cx="2201358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this presentation, the population of interest is full-time first-years for Pullman in the 2022 academic year. But this is expanded to domestic full-time first-years, second-years, and transfers for all campuses in our production models.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Gradient Boosted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29045" y="3568846"/>
            <a:ext cx="1318707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52882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0484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65286F-C0B8-4C62-B264-A621FC22EBB9}"/>
              </a:ext>
            </a:extLst>
          </p:cNvPr>
          <p:cNvGrpSpPr/>
          <p:nvPr/>
        </p:nvGrpSpPr>
        <p:grpSpPr>
          <a:xfrm>
            <a:off x="8293893" y="4907893"/>
            <a:ext cx="401263" cy="351738"/>
            <a:chOff x="8292808" y="4911758"/>
            <a:chExt cx="401263" cy="284089"/>
          </a:xfrm>
        </p:grpSpPr>
        <p:cxnSp>
          <p:nvCxnSpPr>
            <p:cNvPr id="136" name="Straight Connector 135"/>
            <p:cNvCxnSpPr/>
            <p:nvPr/>
          </p:nvCxnSpPr>
          <p:spPr>
            <a:xfrm rot="19500000">
              <a:off x="8353090" y="4953886"/>
              <a:ext cx="153889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H="1" flipV="1">
              <a:off x="8493063" y="4911758"/>
              <a:ext cx="126564" cy="9053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flipH="1">
              <a:off x="8493063" y="4914034"/>
              <a:ext cx="2761" cy="887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741574-704B-4A9D-9DF6-1C96EE6FA164}"/>
                </a:ext>
              </a:extLst>
            </p:cNvPr>
            <p:cNvGrpSpPr/>
            <p:nvPr/>
          </p:nvGrpSpPr>
          <p:grpSpPr>
            <a:xfrm>
              <a:off x="8547594" y="5004226"/>
              <a:ext cx="146477" cy="91030"/>
              <a:chOff x="8545975" y="4999408"/>
              <a:chExt cx="146477" cy="9103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B90E8AA-A7A7-481E-9CE0-C9583BE5F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1FBA4D6-33A9-4F50-B5F6-774F20DA7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0C5C55-9182-40D9-BEC7-1375C7329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B4FBF2-B768-4B89-A2F0-21852434A0EE}"/>
                </a:ext>
              </a:extLst>
            </p:cNvPr>
            <p:cNvGrpSpPr/>
            <p:nvPr/>
          </p:nvGrpSpPr>
          <p:grpSpPr>
            <a:xfrm flipH="1">
              <a:off x="8292808" y="5000389"/>
              <a:ext cx="146477" cy="91030"/>
              <a:chOff x="8698375" y="5151808"/>
              <a:chExt cx="146477" cy="9103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C5DD32F-9F48-422E-822E-898F80B44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8375" y="51594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1E3850-1F14-4CAC-AF35-95D8754C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1613" y="51518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34198E-3044-4BEE-9BDD-A9D4B5263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1613" y="51540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2FB6973-2C01-4645-B089-C3B542B52A07}"/>
                </a:ext>
              </a:extLst>
            </p:cNvPr>
            <p:cNvGrpSpPr/>
            <p:nvPr/>
          </p:nvGrpSpPr>
          <p:grpSpPr>
            <a:xfrm>
              <a:off x="8467697" y="5104817"/>
              <a:ext cx="146477" cy="91030"/>
              <a:chOff x="8545975" y="4999408"/>
              <a:chExt cx="146477" cy="9103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49C9686-D146-4A12-BFFA-2DA33D3CDA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0F81540-1FCE-412D-9DF7-6C1DE3D75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D2521B-9D8E-4C6F-9FAD-1F2EA93E4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3658" y="1203500"/>
            <a:ext cx="10545648" cy="4383212"/>
            <a:chOff x="945094" y="1316361"/>
            <a:chExt cx="10545648" cy="4383212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1217" y="1827558"/>
                <a:ext cx="3425547" cy="227302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094" y="1316361"/>
              <a:ext cx="4907243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performance?*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5802858" y="4990064"/>
              <a:ext cx="5687884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Uhhh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excellent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07855" cy="2956114"/>
              <a:chOff x="1583164" y="2786251"/>
              <a:chExt cx="3707855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684691" cy="2956114"/>
                <a:chOff x="1400915" y="3031540"/>
                <a:chExt cx="3684691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925" y="3387179"/>
                  <a:ext cx="3333681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69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.9140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B2299-D08F-44B6-A983-DE6829F7D23E}"/>
              </a:ext>
            </a:extLst>
          </p:cNvPr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*For Pullman first-time, first-year students only. </a:t>
            </a:r>
            <a:endParaRPr lang="en-US" sz="1400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672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2022-10-24T21:58:01Z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