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analytics/saw.dll?bieeho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a </a:t>
            </a:r>
            <a:r>
              <a:rPr lang="en-US" sz="2000" dirty="0"/>
              <a:t>Machine Learning Approach to Forecasting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/>
              <a:t>Problem: </a:t>
            </a:r>
            <a:r>
              <a:rPr lang="en-US" dirty="0" smtClean="0"/>
              <a:t>How </a:t>
            </a:r>
            <a:r>
              <a:rPr lang="en-US" dirty="0"/>
              <a:t>do we predict the risk of withdrawal in the first year?</a:t>
            </a:r>
          </a:p>
          <a:p>
            <a:pPr>
              <a:buSzPct val="100000"/>
            </a:pPr>
            <a:r>
              <a:rPr lang="en-US" dirty="0" smtClean="0"/>
              <a:t>Solution: By </a:t>
            </a:r>
            <a:r>
              <a:rPr lang="en-US" dirty="0"/>
              <a:t>running a series of “trained” </a:t>
            </a:r>
            <a:r>
              <a:rPr lang="en-US" dirty="0" smtClean="0"/>
              <a:t>machine learning models </a:t>
            </a:r>
            <a:r>
              <a:rPr lang="en-US" dirty="0"/>
              <a:t>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</a:t>
            </a:r>
            <a:r>
              <a:rPr lang="en-US" dirty="0" smtClean="0"/>
              <a:t>data </a:t>
            </a:r>
            <a:r>
              <a:rPr lang="en-US" dirty="0"/>
              <a:t>to </a:t>
            </a:r>
            <a:r>
              <a:rPr lang="en-US" dirty="0" smtClean="0"/>
              <a:t>predict the </a:t>
            </a:r>
            <a:r>
              <a:rPr lang="en-US" dirty="0"/>
              <a:t>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</a:t>
            </a:r>
            <a:r>
              <a:rPr lang="en-US" dirty="0" smtClean="0"/>
              <a:t>cohorts </a:t>
            </a:r>
            <a:r>
              <a:rPr lang="en-US" dirty="0"/>
              <a:t>and the derived weights </a:t>
            </a:r>
            <a:r>
              <a:rPr lang="en-US" dirty="0" smtClean="0"/>
              <a:t>combine to yield </a:t>
            </a:r>
            <a:r>
              <a:rPr lang="en-US" dirty="0"/>
              <a:t>the </a:t>
            </a:r>
            <a:r>
              <a:rPr lang="en-US" dirty="0" smtClean="0"/>
              <a:t>risk </a:t>
            </a:r>
            <a:r>
              <a:rPr lang="en-US" dirty="0"/>
              <a:t>of withdrawal for students in the current year cohort</a:t>
            </a:r>
            <a:r>
              <a:rPr lang="en-US" dirty="0" smtClean="0"/>
              <a:t>.</a:t>
            </a:r>
            <a:endParaRPr lang="en-US" dirty="0"/>
          </a:p>
          <a:p>
            <a:pPr>
              <a:buSzPct val="100000"/>
            </a:pPr>
            <a:r>
              <a:rPr lang="en-US" dirty="0" smtClean="0"/>
              <a:t>For our proof of concept, the population of interest is          first-time, first-year freshmen in </a:t>
            </a:r>
            <a:r>
              <a:rPr lang="en-US" dirty="0" smtClean="0"/>
              <a:t>the 2021 academic </a:t>
            </a:r>
            <a:r>
              <a:rPr lang="en-US" dirty="0" smtClean="0"/>
              <a:t>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</a:t>
            </a:r>
            <a:r>
              <a:rPr lang="en-US" sz="2000" b="1" dirty="0" smtClean="0"/>
              <a:t>about?</a:t>
            </a:r>
            <a:endParaRPr lang="en-US" sz="2000" b="1" dirty="0" smtClean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The </a:t>
            </a:r>
            <a:r>
              <a:rPr lang="en-US" dirty="0">
                <a:latin typeface="Bahnschrift Light Condensed" panose="020B0502040204020203" pitchFamily="34" charset="0"/>
              </a:rPr>
              <a:t>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</a:t>
            </a:r>
            <a:r>
              <a:rPr lang="en-US" dirty="0" smtClean="0">
                <a:latin typeface="Bahnschrift Light Condensed" panose="020B0502040204020203" pitchFamily="34" charset="0"/>
              </a:rPr>
              <a:t>modeling </a:t>
            </a:r>
            <a:r>
              <a:rPr lang="en-US" dirty="0">
                <a:latin typeface="Bahnschrift Light Condensed" panose="020B0502040204020203" pitchFamily="34" charset="0"/>
              </a:rPr>
              <a:t>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</a:t>
            </a:r>
            <a:r>
              <a:rPr lang="en-US" dirty="0" smtClean="0">
                <a:latin typeface="Bahnschrift Light Condensed" panose="020B0502040204020203" pitchFamily="34" charset="0"/>
              </a:rPr>
              <a:t>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Limitations, details, and your questions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Predict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1623" y="1318529"/>
            <a:ext cx="664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Optimization </a:t>
            </a:r>
            <a:r>
              <a:rPr lang="en-US" sz="2000" b="1" dirty="0" smtClean="0"/>
              <a:t>with Longitudinal </a:t>
            </a:r>
            <a:r>
              <a:rPr lang="en-US" sz="2000" b="1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Stochastic Gradient Descent</a:t>
            </a:r>
            <a:endParaRPr lang="en-US" sz="2000" kern="1200" dirty="0"/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Multi-layer Perceptron Classifier</a:t>
            </a:r>
            <a:endParaRPr lang="en-US" sz="2000" kern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In the future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Currently used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Currently used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Predicted Class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True Class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Ensemble Confusion Matrix</a:t>
                </a:r>
                <a:endParaRPr lang="en-US" sz="1600" dirty="0"/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Bahnschrift Light Condensed" panose="020B0502040204020203" pitchFamily="34" charset="0"/>
                </a:rPr>
                <a:t>So, how is model performance?</a:t>
              </a:r>
              <a:endParaRPr lang="en-US" sz="32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 smtClean="0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 </a:t>
              </a:r>
              <a:r>
                <a:rPr lang="en-US" sz="3200" dirty="0">
                  <a:latin typeface="Bahnschrift Light Condensed" panose="020B0502040204020203" pitchFamily="34" charset="0"/>
                </a:rPr>
                <a:t>et al. 2011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6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Ensemble ROC Curve</a:t>
                  </a:r>
                  <a:endParaRPr lang="en-US" sz="16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False-Positive Rate (1 – Specificity)</a:t>
                  </a:r>
                  <a:endParaRPr lang="en-US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1581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.8869 AUC</a:t>
                </a:r>
                <a:endParaRPr lang="en-US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In-house ML </a:t>
            </a:r>
            <a:r>
              <a:rPr lang="en-US" dirty="0" smtClean="0">
                <a:latin typeface="Bahnschrift Light Condensed" panose="020B0502040204020203" pitchFamily="34" charset="0"/>
              </a:rPr>
              <a:t>solution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Built using existing products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Flexible enough for a variety of outcomes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 smtClean="0"/>
              <a:t>But </a:t>
            </a:r>
            <a:r>
              <a:rPr lang="en-US" b="1" dirty="0" smtClean="0"/>
              <a:t>there are </a:t>
            </a:r>
            <a:r>
              <a:rPr lang="en-US" b="1" smtClean="0"/>
              <a:t>tasks ahead</a:t>
            </a:r>
            <a:r>
              <a:rPr lang="en-US" b="1" dirty="0" smtClean="0"/>
              <a:t>.</a:t>
            </a:r>
            <a:endParaRPr lang="en-US" b="1" dirty="0"/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MLP, LIME, new variables, and the unknowns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Bahnschrift Light Condensed" panose="020B0502040204020203" pitchFamily="34" charset="0"/>
                </a:rPr>
                <a:t>In summary.</a:t>
              </a:r>
              <a:endParaRPr lang="en-US" sz="3200" dirty="0">
                <a:latin typeface="Bahnschrift Light Condensed" panose="020B05020402040202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hnschrift Light Condensed" panose="020B0502040204020203" pitchFamily="34" charset="0"/>
              </a:rPr>
              <a:t>Thanks for listening!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9">
      <a:dk1>
        <a:srgbClr val="464E54"/>
      </a:dk1>
      <a:lt1>
        <a:sysClr val="window" lastClr="FFFFFF"/>
      </a:lt1>
      <a:dk2>
        <a:srgbClr val="8D959A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2021-04-21T03:01:20Z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