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9" r:id="rId5"/>
    <p:sldId id="257" r:id="rId6"/>
    <p:sldId id="261" r:id="rId7"/>
    <p:sldId id="272" r:id="rId8"/>
    <p:sldId id="269" r:id="rId9"/>
    <p:sldId id="262" r:id="rId10"/>
    <p:sldId id="263" r:id="rId11"/>
    <p:sldId id="265" r:id="rId12"/>
    <p:sldId id="273" r:id="rId13"/>
    <p:sldId id="274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E54"/>
    <a:srgbClr val="5E6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2209" autoAdjust="0"/>
  </p:normalViewPr>
  <p:slideViewPr>
    <p:cSldViewPr snapToGrid="0">
      <p:cViewPr varScale="1">
        <p:scale>
          <a:sx n="165" d="100"/>
          <a:sy n="165" d="100"/>
        </p:scale>
        <p:origin x="1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suaacprodoac-wsucloud.analytics.ocp.oraclecloud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Using a Machine Learning Approach to Forecasting Early Student Success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152" y="6041767"/>
            <a:ext cx="2201358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1110754" y="6488668"/>
            <a:ext cx="110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DASHBOARD</a:t>
            </a:r>
          </a:p>
        </p:txBody>
      </p:sp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21179380">
            <a:off x="557743" y="527022"/>
            <a:ext cx="3286348" cy="709509"/>
          </a:xfrm>
          <a:prstGeom prst="wedgeRoundRect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Communication is key.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58A86-77E2-4A47-8EAB-21708AC6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31" y="760756"/>
            <a:ext cx="5292339" cy="53364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3943E-4804-4CD1-9E24-EFFAFD64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3" y="1640526"/>
            <a:ext cx="5292338" cy="357694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0" name="Speech Bubble: Rectangle with Corners Rounded 31">
            <a:extLst>
              <a:ext uri="{FF2B5EF4-FFF2-40B4-BE49-F238E27FC236}">
                <a16:creationId xmlns:a16="http://schemas.microsoft.com/office/drawing/2014/main" id="{4273C79D-8209-4C78-8586-C44555219136}"/>
              </a:ext>
            </a:extLst>
          </p:cNvPr>
          <p:cNvSpPr/>
          <p:nvPr/>
        </p:nvSpPr>
        <p:spPr>
          <a:xfrm rot="285641">
            <a:off x="2349767" y="5565341"/>
            <a:ext cx="3445804" cy="709509"/>
          </a:xfrm>
          <a:prstGeom prst="wedgeRoundRectCallout">
            <a:avLst>
              <a:gd name="adj1" fmla="val -21018"/>
              <a:gd name="adj2" fmla="val -636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What’s communication?</a:t>
            </a:r>
          </a:p>
        </p:txBody>
      </p:sp>
    </p:spTree>
    <p:extLst>
      <p:ext uri="{BB962C8B-B14F-4D97-AF65-F5344CB8AC3E}">
        <p14:creationId xmlns:p14="http://schemas.microsoft.com/office/powerpoint/2010/main" val="373430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5758981" y="1359203"/>
            <a:ext cx="521090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There are many benefits.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In-house ML solution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Built using existing products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Flexible enough for a variety of outcomes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Strong 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b="1" dirty="0"/>
              <a:t>But there are tasks ahead.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MLP, new variables, </a:t>
            </a:r>
            <a:r>
              <a:rPr lang="en-US">
                <a:latin typeface="Bahnschrift Light Condensed" panose="020B0502040204020203" pitchFamily="34" charset="0"/>
              </a:rPr>
              <a:t>new outcomes, </a:t>
            </a:r>
            <a:r>
              <a:rPr lang="en-US" dirty="0">
                <a:latin typeface="Bahnschrift Light Condensed" panose="020B0502040204020203" pitchFamily="34" charset="0"/>
              </a:rPr>
              <a:t>and the data unknowns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22112" y="1515116"/>
            <a:ext cx="3314757" cy="3931179"/>
            <a:chOff x="517175" y="2567938"/>
            <a:chExt cx="3314757" cy="3931179"/>
          </a:xfrm>
        </p:grpSpPr>
        <p:sp>
          <p:nvSpPr>
            <p:cNvPr id="11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1205724" y="2567938"/>
              <a:ext cx="1937658" cy="722310"/>
            </a:xfrm>
            <a:prstGeom prst="wedgeRoundRect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In summary.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75" y="3665077"/>
              <a:ext cx="3314757" cy="28340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97531" y="6488668"/>
            <a:ext cx="89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8031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1441016" y="3076089"/>
            <a:ext cx="930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hlinkClick r:id="rId2"/>
              </a:rPr>
              <a:t>https://wsuaacprodoac-wsucloud.analytics.ocp.oraclecloud.com</a:t>
            </a:r>
            <a:endParaRPr lang="en-US" sz="2400" dirty="0"/>
          </a:p>
        </p:txBody>
      </p:sp>
      <p:sp>
        <p:nvSpPr>
          <p:cNvPr id="6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20939017">
            <a:off x="4579657" y="1322519"/>
            <a:ext cx="3031679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Thanks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816" y="4298690"/>
            <a:ext cx="2201358" cy="5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>
                <a:latin typeface="Bahnschrift SemiLight SemiConde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PREDICTING THE RISK OF WITHDRAWAL IN THE FIRST YEAR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dirty="0"/>
              <a:t>Problem: How do we predict the risk of withdrawal in the first year?</a:t>
            </a:r>
          </a:p>
          <a:p>
            <a:pPr>
              <a:buSzPct val="100000"/>
            </a:pPr>
            <a:r>
              <a:rPr lang="en-US" dirty="0"/>
              <a:t>Solution: By running a series of “trained” machine learning models on the latest available student and socioeconomic data.</a:t>
            </a:r>
          </a:p>
          <a:p>
            <a:pPr>
              <a:buSzPct val="100000"/>
            </a:pPr>
            <a:r>
              <a:rPr lang="en-US" dirty="0"/>
              <a:t>Our student risk model uses these data to predict the probability that a student will not persist into the next academic year. </a:t>
            </a:r>
          </a:p>
          <a:p>
            <a:pPr>
              <a:buSzPct val="100000"/>
            </a:pPr>
            <a:r>
              <a:rPr lang="en-US" dirty="0"/>
              <a:t>The training is done using historical data from prior year cohorts and the derived weights combine to yield the risk of withdrawal for students in the current year cohort.</a:t>
            </a:r>
          </a:p>
          <a:p>
            <a:pPr>
              <a:buSzPct val="100000"/>
            </a:pPr>
            <a:r>
              <a:rPr lang="en-US" dirty="0"/>
              <a:t>For this presentation, the population of interest is full-time first-years for Pullman in the 2022 academic year. But this is expanded to domestic full-time first-years, second-years, and transfers for all campuses in our production models.</a:t>
            </a: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1113025" y="943705"/>
            <a:ext cx="521090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are we going to talk about?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Machine learning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data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variables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Our modeling strategy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Baseline performance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Interpretation of results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Proof of concept dashboard</a:t>
            </a:r>
          </a:p>
          <a:p>
            <a:pPr algn="ctr"/>
            <a:endParaRPr lang="en-US" dirty="0">
              <a:latin typeface="Bahnschrift Light Condensed" panose="020B0502040204020203" pitchFamily="34" charset="0"/>
            </a:endParaRPr>
          </a:p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Limitations, details, and your questions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36957" y="1375954"/>
            <a:ext cx="3314757" cy="4034590"/>
            <a:chOff x="7130956" y="1414627"/>
            <a:chExt cx="3422724" cy="3963088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09616CF4-3E50-4507-9064-F9A610A9A7DA}"/>
                </a:ext>
              </a:extLst>
            </p:cNvPr>
            <p:cNvSpPr/>
            <p:nvPr/>
          </p:nvSpPr>
          <p:spPr>
            <a:xfrm rot="20939017">
              <a:off x="7392778" y="1414627"/>
              <a:ext cx="3118372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Please interrupt me!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56" y="2593901"/>
              <a:ext cx="3422724" cy="27838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267051" y="6488668"/>
            <a:ext cx="9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766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779CE-E57C-4888-83EE-CA62F3870133}"/>
              </a:ext>
            </a:extLst>
          </p:cNvPr>
          <p:cNvSpPr txBox="1"/>
          <p:nvPr/>
        </p:nvSpPr>
        <p:spPr>
          <a:xfrm>
            <a:off x="4480560" y="745008"/>
            <a:ext cx="323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ML 101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9616CF4-3E50-4507-9064-F9A610A9A7DA}"/>
              </a:ext>
            </a:extLst>
          </p:cNvPr>
          <p:cNvSpPr/>
          <p:nvPr/>
        </p:nvSpPr>
        <p:spPr>
          <a:xfrm rot="620677">
            <a:off x="8295663" y="583909"/>
            <a:ext cx="3020006" cy="722310"/>
          </a:xfrm>
          <a:prstGeom prst="wedgeRoundRect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Terminology alert!*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0580915" y="6488668"/>
            <a:ext cx="16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550223"/>
            <a:ext cx="647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Light Condensed" panose="020B0502040204020203" pitchFamily="34" charset="0"/>
              </a:rPr>
              <a:t>*Shout out to </a:t>
            </a:r>
            <a:r>
              <a:rPr lang="en-US" sz="1400" dirty="0" err="1">
                <a:latin typeface="Bahnschrift Light Condensed" panose="020B0502040204020203" pitchFamily="34" charset="0"/>
              </a:rPr>
              <a:t>StatQuest</a:t>
            </a:r>
            <a:r>
              <a:rPr lang="en-US" sz="1400" dirty="0">
                <a:latin typeface="Bahnschrift Light Condensed" panose="020B0502040204020203" pitchFamily="34" charset="0"/>
              </a:rPr>
              <a:t> with Josh </a:t>
            </a:r>
            <a:r>
              <a:rPr lang="en-US" sz="1400" dirty="0" err="1">
                <a:latin typeface="Bahnschrift Light Condensed" panose="020B0502040204020203" pitchFamily="34" charset="0"/>
              </a:rPr>
              <a:t>Starmer</a:t>
            </a:r>
            <a:r>
              <a:rPr lang="en-US" sz="1400" dirty="0">
                <a:latin typeface="Bahnschrift Light Condensed" panose="020B0502040204020203" pitchFamily="34" charset="0"/>
              </a:rPr>
              <a:t>: </a:t>
            </a:r>
            <a:r>
              <a:rPr lang="en-US" sz="1400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https://www.youtube.com/channel/UCtYLUTtgS3k1Fg4y5tAhLbw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8162" y="1332738"/>
            <a:ext cx="10535677" cy="4192525"/>
            <a:chOff x="828162" y="1393372"/>
            <a:chExt cx="10535677" cy="4192525"/>
          </a:xfrm>
        </p:grpSpPr>
        <p:sp>
          <p:nvSpPr>
            <p:cNvPr id="8" name="TextBox 7"/>
            <p:cNvSpPr txBox="1"/>
            <p:nvPr/>
          </p:nvSpPr>
          <p:spPr>
            <a:xfrm>
              <a:off x="836024" y="1393372"/>
              <a:ext cx="10519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machine learning anyway?</a:t>
              </a:r>
            </a:p>
            <a:p>
              <a:r>
                <a:rPr lang="en-US" dirty="0"/>
                <a:t> 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Based on prior data,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an algorithm attempts to generalize what will happen if given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suggests an outcome.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8162" y="2889470"/>
              <a:ext cx="105356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algorithm, huh?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It’s a process in which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a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set of rules</a:t>
              </a:r>
              <a:r>
                <a:rPr lang="en-US" dirty="0">
                  <a:latin typeface="Bahnschrift Light Condensed" panose="020B0502040204020203" pitchFamily="34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or steps </a:t>
              </a:r>
              <a:r>
                <a:rPr lang="en-US" dirty="0">
                  <a:latin typeface="Bahnschrift Light Condensed" panose="020B0502040204020203" pitchFamily="34" charset="0"/>
                </a:rPr>
                <a:t>are followed in calculations or other problem-solving operations.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162" y="4385568"/>
              <a:ext cx="10535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Training, testing, bias, variance, oh my!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 Light Condensed" panose="020B0502040204020203" pitchFamily="34" charset="0"/>
                </a:rPr>
                <a:t>After fit to prior data, the ideal algorithm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bias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accurately models the true relationship when encountering new data</a:t>
              </a:r>
              <a:r>
                <a:rPr lang="en-US" dirty="0">
                  <a:latin typeface="Bahnschrift Light Condensed" panose="020B0502040204020203" pitchFamily="34" charset="0"/>
                </a:rPr>
                <a:t>, and it has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low variance</a:t>
              </a:r>
              <a:r>
                <a:rPr lang="en-US" dirty="0">
                  <a:latin typeface="Bahnschrift Light Condensed" panose="020B0502040204020203" pitchFamily="34" charset="0"/>
                </a:rPr>
                <a:t>, that is, </a:t>
              </a:r>
              <a:r>
                <a:rPr lang="en-US" dirty="0">
                  <a:solidFill>
                    <a:schemeClr val="accent1"/>
                  </a:solidFill>
                  <a:latin typeface="Bahnschrift Light Condensed" panose="020B0502040204020203" pitchFamily="34" charset="0"/>
                </a:rPr>
                <a:t>it produces consistent predictions across different sets of new data</a:t>
              </a:r>
              <a:r>
                <a:rPr lang="en-US" dirty="0">
                  <a:latin typeface="Bahnschrift Light Condensed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98AEAB-EAF2-4E7B-9B21-A964B95329C6}"/>
              </a:ext>
            </a:extLst>
          </p:cNvPr>
          <p:cNvGrpSpPr/>
          <p:nvPr/>
        </p:nvGrpSpPr>
        <p:grpSpPr>
          <a:xfrm>
            <a:off x="1730095" y="2008318"/>
            <a:ext cx="8690568" cy="2537625"/>
            <a:chOff x="1238503" y="2186558"/>
            <a:chExt cx="8690568" cy="2537625"/>
          </a:xfrm>
        </p:grpSpPr>
        <p:sp>
          <p:nvSpPr>
            <p:cNvPr id="8" name="Rectangle 7"/>
            <p:cNvSpPr/>
            <p:nvPr/>
          </p:nvSpPr>
          <p:spPr>
            <a:xfrm>
              <a:off x="3009992" y="3471351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3417" y="4384549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22221" y="3471351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6567" y="2558153"/>
              <a:ext cx="5312229" cy="33963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25646" y="4384549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18796" y="2558153"/>
              <a:ext cx="803425" cy="3396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8796" y="2186558"/>
              <a:ext cx="803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58591" y="218882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2016" y="3097760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65441" y="4015601"/>
              <a:ext cx="6081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38503" y="2574081"/>
              <a:ext cx="803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1929" y="3487279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6596" y="4400477"/>
              <a:ext cx="84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Year 3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18530" y="1318529"/>
            <a:ext cx="631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Moving-Window Analysis with Longitudinal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13813" y="2922849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17238" y="3832718"/>
            <a:ext cx="80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9461-28EA-4FB4-BF46-20F07871B61E}"/>
              </a:ext>
            </a:extLst>
          </p:cNvPr>
          <p:cNvSpPr txBox="1"/>
          <p:nvPr/>
        </p:nvSpPr>
        <p:spPr>
          <a:xfrm>
            <a:off x="11623430" y="6488668"/>
            <a:ext cx="5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8674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1400418" y="5225143"/>
            <a:ext cx="9391164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98040" y="5356772"/>
            <a:ext cx="7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418" y="535677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9071" y="5356772"/>
            <a:ext cx="8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169" y="40417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1943" y="1667629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34832" y="2850012"/>
            <a:ext cx="4114800" cy="1051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920837">
            <a:off x="8392008" y="1079086"/>
            <a:ext cx="2695310" cy="709509"/>
          </a:xfrm>
          <a:prstGeom prst="wedgeRoundRectCallout">
            <a:avLst/>
          </a:prstGeom>
          <a:solidFill>
            <a:srgbClr val="46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Similar idea 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4D90C-B064-4DEB-A42B-C04A8F71A5D9}"/>
              </a:ext>
            </a:extLst>
          </p:cNvPr>
          <p:cNvGrpSpPr/>
          <p:nvPr/>
        </p:nvGrpSpPr>
        <p:grpSpPr>
          <a:xfrm>
            <a:off x="2879358" y="1827254"/>
            <a:ext cx="3839970" cy="767039"/>
            <a:chOff x="2879358" y="1798280"/>
            <a:chExt cx="3839970" cy="767039"/>
          </a:xfrm>
        </p:grpSpPr>
        <p:sp>
          <p:nvSpPr>
            <p:cNvPr id="28" name="TextBox 27"/>
            <p:cNvSpPr txBox="1"/>
            <p:nvPr/>
          </p:nvSpPr>
          <p:spPr>
            <a:xfrm>
              <a:off x="4231374" y="1798280"/>
              <a:ext cx="1135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Pre-census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255BAC-F98F-4340-BEAF-13A6C990B380}"/>
                </a:ext>
              </a:extLst>
            </p:cNvPr>
            <p:cNvSpPr txBox="1"/>
            <p:nvPr/>
          </p:nvSpPr>
          <p:spPr>
            <a:xfrm>
              <a:off x="2879358" y="2103654"/>
              <a:ext cx="3839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Admissions and socioeconomic data. Variables include high school GPA, poverty rate, education rate, median income, racial/ethnic makeup, etc.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06FA5-CD6E-40F2-9A11-C2B2BA479387}"/>
              </a:ext>
            </a:extLst>
          </p:cNvPr>
          <p:cNvGrpSpPr/>
          <p:nvPr/>
        </p:nvGrpSpPr>
        <p:grpSpPr>
          <a:xfrm>
            <a:off x="4336726" y="3000370"/>
            <a:ext cx="3711012" cy="769331"/>
            <a:chOff x="4336726" y="2910291"/>
            <a:chExt cx="3711012" cy="769331"/>
          </a:xfrm>
        </p:grpSpPr>
        <p:sp>
          <p:nvSpPr>
            <p:cNvPr id="29" name="TextBox 28"/>
            <p:cNvSpPr txBox="1"/>
            <p:nvPr/>
          </p:nvSpPr>
          <p:spPr>
            <a:xfrm>
              <a:off x="5782237" y="2910291"/>
              <a:ext cx="819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Census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D3D20-96C7-4D1B-8494-8FF268FF582B}"/>
                </a:ext>
              </a:extLst>
            </p:cNvPr>
            <p:cNvSpPr txBox="1"/>
            <p:nvPr/>
          </p:nvSpPr>
          <p:spPr>
            <a:xfrm>
              <a:off x="4336726" y="3217957"/>
              <a:ext cx="3711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College, program/plan, and coursework data. Variables include direct transfer agreement (DTA) degrees, AP test credits, Running Start, etc.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F0DA5-BE3E-4F2A-A7ED-56AFF88CA7EE}"/>
              </a:ext>
            </a:extLst>
          </p:cNvPr>
          <p:cNvGrpSpPr/>
          <p:nvPr/>
        </p:nvGrpSpPr>
        <p:grpSpPr>
          <a:xfrm>
            <a:off x="5677080" y="4176391"/>
            <a:ext cx="3772978" cy="765812"/>
            <a:chOff x="5506169" y="4101917"/>
            <a:chExt cx="3772978" cy="765812"/>
          </a:xfrm>
        </p:grpSpPr>
        <p:sp>
          <p:nvSpPr>
            <p:cNvPr id="30" name="TextBox 29"/>
            <p:cNvSpPr txBox="1"/>
            <p:nvPr/>
          </p:nvSpPr>
          <p:spPr>
            <a:xfrm>
              <a:off x="6909365" y="4101917"/>
              <a:ext cx="966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Mid-term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F36F5-1674-4A6B-B568-ACC4930CEE9D}"/>
                </a:ext>
              </a:extLst>
            </p:cNvPr>
            <p:cNvSpPr txBox="1"/>
            <p:nvPr/>
          </p:nvSpPr>
          <p:spPr>
            <a:xfrm>
              <a:off x="5506169" y="4406064"/>
              <a:ext cx="3772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Student performance data. Variables include mid-term GPA, number of withdrawn credit hours, etc.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5989A8-93EF-4C25-84B0-0938807585F4}"/>
              </a:ext>
            </a:extLst>
          </p:cNvPr>
          <p:cNvSpPr txBox="1"/>
          <p:nvPr/>
        </p:nvSpPr>
        <p:spPr>
          <a:xfrm>
            <a:off x="11207262" y="6488672"/>
            <a:ext cx="98473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464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602611" y="852883"/>
            <a:ext cx="6991806" cy="2236618"/>
          </a:xfrm>
          <a:custGeom>
            <a:avLst/>
            <a:gdLst>
              <a:gd name="connsiteX0" fmla="*/ 0 w 6991806"/>
              <a:gd name="connsiteY0" fmla="*/ 223662 h 2236618"/>
              <a:gd name="connsiteX1" fmla="*/ 223662 w 6991806"/>
              <a:gd name="connsiteY1" fmla="*/ 0 h 2236618"/>
              <a:gd name="connsiteX2" fmla="*/ 6768144 w 6991806"/>
              <a:gd name="connsiteY2" fmla="*/ 0 h 2236618"/>
              <a:gd name="connsiteX3" fmla="*/ 6991806 w 6991806"/>
              <a:gd name="connsiteY3" fmla="*/ 223662 h 2236618"/>
              <a:gd name="connsiteX4" fmla="*/ 6991806 w 6991806"/>
              <a:gd name="connsiteY4" fmla="*/ 2012956 h 2236618"/>
              <a:gd name="connsiteX5" fmla="*/ 6768144 w 6991806"/>
              <a:gd name="connsiteY5" fmla="*/ 2236618 h 2236618"/>
              <a:gd name="connsiteX6" fmla="*/ 223662 w 6991806"/>
              <a:gd name="connsiteY6" fmla="*/ 2236618 h 2236618"/>
              <a:gd name="connsiteX7" fmla="*/ 0 w 6991806"/>
              <a:gd name="connsiteY7" fmla="*/ 2012956 h 2236618"/>
              <a:gd name="connsiteX8" fmla="*/ 0 w 6991806"/>
              <a:gd name="connsiteY8" fmla="*/ 223662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91806" h="2236618">
                <a:moveTo>
                  <a:pt x="0" y="223662"/>
                </a:moveTo>
                <a:cubicBezTo>
                  <a:pt x="0" y="100137"/>
                  <a:pt x="100137" y="0"/>
                  <a:pt x="223662" y="0"/>
                </a:cubicBezTo>
                <a:lnTo>
                  <a:pt x="6768144" y="0"/>
                </a:lnTo>
                <a:cubicBezTo>
                  <a:pt x="6891669" y="0"/>
                  <a:pt x="6991806" y="100137"/>
                  <a:pt x="6991806" y="223662"/>
                </a:cubicBezTo>
                <a:lnTo>
                  <a:pt x="6991806" y="2012956"/>
                </a:lnTo>
                <a:cubicBezTo>
                  <a:pt x="6991806" y="2136481"/>
                  <a:pt x="6891669" y="2236618"/>
                  <a:pt x="6768144" y="2236618"/>
                </a:cubicBezTo>
                <a:lnTo>
                  <a:pt x="223662" y="2236618"/>
                </a:lnTo>
                <a:cubicBezTo>
                  <a:pt x="100137" y="2236618"/>
                  <a:pt x="0" y="2136481"/>
                  <a:pt x="0" y="2012956"/>
                </a:cubicBezTo>
                <a:lnTo>
                  <a:pt x="0" y="223662"/>
                </a:lnTo>
                <a:close/>
              </a:path>
            </a:pathLst>
          </a:custGeom>
          <a:solidFill>
            <a:srgbClr val="5E6A7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908" tIns="217908" rIns="217908" bIns="217908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Ensemble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2600097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Logistic Regression</a:t>
            </a:r>
            <a:endParaRPr lang="en-US" sz="2000" dirty="0"/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</a:pPr>
            <a:r>
              <a:rPr lang="en-US" sz="2000" kern="1200" dirty="0"/>
              <a:t>Classifier</a:t>
            </a:r>
          </a:p>
        </p:txBody>
      </p:sp>
      <p:sp>
        <p:nvSpPr>
          <p:cNvPr id="5" name="Freeform 4"/>
          <p:cNvSpPr/>
          <p:nvPr/>
        </p:nvSpPr>
        <p:spPr>
          <a:xfrm>
            <a:off x="4992495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Stochastic Gradient Descent</a:t>
            </a:r>
          </a:p>
        </p:txBody>
      </p:sp>
      <p:sp>
        <p:nvSpPr>
          <p:cNvPr id="6" name="Freeform 5"/>
          <p:cNvSpPr/>
          <p:nvPr/>
        </p:nvSpPr>
        <p:spPr>
          <a:xfrm>
            <a:off x="7384894" y="3279099"/>
            <a:ext cx="2207009" cy="2236618"/>
          </a:xfrm>
          <a:custGeom>
            <a:avLst/>
            <a:gdLst>
              <a:gd name="connsiteX0" fmla="*/ 0 w 2207009"/>
              <a:gd name="connsiteY0" fmla="*/ 220701 h 2236618"/>
              <a:gd name="connsiteX1" fmla="*/ 220701 w 2207009"/>
              <a:gd name="connsiteY1" fmla="*/ 0 h 2236618"/>
              <a:gd name="connsiteX2" fmla="*/ 1986308 w 2207009"/>
              <a:gd name="connsiteY2" fmla="*/ 0 h 2236618"/>
              <a:gd name="connsiteX3" fmla="*/ 2207009 w 2207009"/>
              <a:gd name="connsiteY3" fmla="*/ 220701 h 2236618"/>
              <a:gd name="connsiteX4" fmla="*/ 2207009 w 2207009"/>
              <a:gd name="connsiteY4" fmla="*/ 2015917 h 2236618"/>
              <a:gd name="connsiteX5" fmla="*/ 1986308 w 2207009"/>
              <a:gd name="connsiteY5" fmla="*/ 2236618 h 2236618"/>
              <a:gd name="connsiteX6" fmla="*/ 220701 w 2207009"/>
              <a:gd name="connsiteY6" fmla="*/ 2236618 h 2236618"/>
              <a:gd name="connsiteX7" fmla="*/ 0 w 2207009"/>
              <a:gd name="connsiteY7" fmla="*/ 2015917 h 2236618"/>
              <a:gd name="connsiteX8" fmla="*/ 0 w 2207009"/>
              <a:gd name="connsiteY8" fmla="*/ 220701 h 22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7009" h="2236618">
                <a:moveTo>
                  <a:pt x="0" y="220701"/>
                </a:moveTo>
                <a:cubicBezTo>
                  <a:pt x="0" y="98811"/>
                  <a:pt x="98811" y="0"/>
                  <a:pt x="220701" y="0"/>
                </a:cubicBezTo>
                <a:lnTo>
                  <a:pt x="1986308" y="0"/>
                </a:lnTo>
                <a:cubicBezTo>
                  <a:pt x="2108198" y="0"/>
                  <a:pt x="2207009" y="98811"/>
                  <a:pt x="2207009" y="220701"/>
                </a:cubicBezTo>
                <a:lnTo>
                  <a:pt x="2207009" y="2015917"/>
                </a:lnTo>
                <a:cubicBezTo>
                  <a:pt x="2207009" y="2137807"/>
                  <a:pt x="2108198" y="2236618"/>
                  <a:pt x="1986308" y="2236618"/>
                </a:cubicBezTo>
                <a:lnTo>
                  <a:pt x="220701" y="2236618"/>
                </a:lnTo>
                <a:cubicBezTo>
                  <a:pt x="98811" y="2236618"/>
                  <a:pt x="0" y="2137807"/>
                  <a:pt x="0" y="2015917"/>
                </a:cubicBezTo>
                <a:lnTo>
                  <a:pt x="0" y="2207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1" tIns="140841" rIns="140841" bIns="14084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Gradient Boosted Classifier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F047BE-B63D-4A0D-B85F-C50AFF08A30B}"/>
              </a:ext>
            </a:extLst>
          </p:cNvPr>
          <p:cNvCxnSpPr>
            <a:cxnSpLocks/>
          </p:cNvCxnSpPr>
          <p:nvPr/>
        </p:nvCxnSpPr>
        <p:spPr>
          <a:xfrm flipH="1">
            <a:off x="4238691" y="5905084"/>
            <a:ext cx="371461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9E1D-F679-4F6A-80A8-87010A14BCB0}"/>
              </a:ext>
            </a:extLst>
          </p:cNvPr>
          <p:cNvSpPr txBox="1"/>
          <p:nvPr/>
        </p:nvSpPr>
        <p:spPr>
          <a:xfrm>
            <a:off x="7298028" y="5994085"/>
            <a:ext cx="11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42904-FE5D-44C3-BAE4-4A35EBC2C95F}"/>
              </a:ext>
            </a:extLst>
          </p:cNvPr>
          <p:cNvSpPr txBox="1"/>
          <p:nvPr/>
        </p:nvSpPr>
        <p:spPr>
          <a:xfrm>
            <a:off x="3553980" y="5994085"/>
            <a:ext cx="1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983777" y="4910332"/>
            <a:ext cx="279438" cy="349298"/>
            <a:chOff x="5940914" y="4978124"/>
            <a:chExt cx="279438" cy="349298"/>
          </a:xfrm>
        </p:grpSpPr>
        <p:sp>
          <p:nvSpPr>
            <p:cNvPr id="33" name="Freeform 32"/>
            <p:cNvSpPr/>
            <p:nvPr/>
          </p:nvSpPr>
          <p:spPr>
            <a:xfrm rot="10800000">
              <a:off x="5940914" y="4978124"/>
              <a:ext cx="279438" cy="349298"/>
            </a:xfrm>
            <a:custGeom>
              <a:avLst/>
              <a:gdLst>
                <a:gd name="connsiteX0" fmla="*/ 1184366 w 1184366"/>
                <a:gd name="connsiteY0" fmla="*/ 1480457 h 1480457"/>
                <a:gd name="connsiteX1" fmla="*/ 583475 w 1184366"/>
                <a:gd name="connsiteY1" fmla="*/ 0 h 1480457"/>
                <a:gd name="connsiteX2" fmla="*/ 0 w 1184366"/>
                <a:gd name="connsiteY2" fmla="*/ 1480457 h 148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366" h="1480457">
                  <a:moveTo>
                    <a:pt x="1184366" y="1480457"/>
                  </a:moveTo>
                  <a:cubicBezTo>
                    <a:pt x="982617" y="740228"/>
                    <a:pt x="780869" y="0"/>
                    <a:pt x="583475" y="0"/>
                  </a:cubicBezTo>
                  <a:cubicBezTo>
                    <a:pt x="386081" y="0"/>
                    <a:pt x="52252" y="1211943"/>
                    <a:pt x="0" y="148045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31644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448029" y="4906785"/>
            <a:ext cx="511144" cy="344408"/>
            <a:chOff x="3525409" y="4785551"/>
            <a:chExt cx="613595" cy="413440"/>
          </a:xfrm>
        </p:grpSpPr>
        <p:sp>
          <p:nvSpPr>
            <p:cNvPr id="38" name="Oval 37"/>
            <p:cNvSpPr/>
            <p:nvPr/>
          </p:nvSpPr>
          <p:spPr>
            <a:xfrm>
              <a:off x="3927049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279" y="4789825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848903" y="511477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571" y="47855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722041" y="5110662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25409" y="511066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29877" y="5113200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054783" y="4786751"/>
              <a:ext cx="84221" cy="84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567648" y="4858549"/>
              <a:ext cx="492174" cy="252358"/>
            </a:xfrm>
            <a:custGeom>
              <a:avLst/>
              <a:gdLst>
                <a:gd name="connsiteX0" fmla="*/ 1102895 w 1102895"/>
                <a:gd name="connsiteY0" fmla="*/ 6464 h 179670"/>
                <a:gd name="connsiteX1" fmla="*/ 625642 w 1102895"/>
                <a:gd name="connsiteY1" fmla="*/ 18496 h 179670"/>
                <a:gd name="connsiteX2" fmla="*/ 401053 w 1102895"/>
                <a:gd name="connsiteY2" fmla="*/ 162875 h 179670"/>
                <a:gd name="connsiteX3" fmla="*/ 0 w 1102895"/>
                <a:gd name="connsiteY3" fmla="*/ 174907 h 17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895" h="179670">
                  <a:moveTo>
                    <a:pt x="1102895" y="6464"/>
                  </a:moveTo>
                  <a:cubicBezTo>
                    <a:pt x="922755" y="-554"/>
                    <a:pt x="742616" y="-7572"/>
                    <a:pt x="625642" y="18496"/>
                  </a:cubicBezTo>
                  <a:cubicBezTo>
                    <a:pt x="508668" y="44564"/>
                    <a:pt x="505327" y="136807"/>
                    <a:pt x="401053" y="162875"/>
                  </a:cubicBezTo>
                  <a:cubicBezTo>
                    <a:pt x="296779" y="188943"/>
                    <a:pt x="85558" y="177581"/>
                    <a:pt x="0" y="17490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7829045" y="3568846"/>
            <a:ext cx="1318707" cy="180520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Currently used</a:t>
            </a:r>
          </a:p>
        </p:txBody>
      </p:sp>
      <p:sp>
        <p:nvSpPr>
          <p:cNvPr id="154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5352882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Previously used</a:t>
            </a:r>
          </a:p>
        </p:txBody>
      </p:sp>
      <p:sp>
        <p:nvSpPr>
          <p:cNvPr id="155" name="Speech Bubble: Rectangle with Corners Rounded 31">
            <a:extLst>
              <a:ext uri="{FF2B5EF4-FFF2-40B4-BE49-F238E27FC236}">
                <a16:creationId xmlns:a16="http://schemas.microsoft.com/office/drawing/2014/main" id="{4E44F103-F015-400F-A56F-91CAAC53C72B}"/>
              </a:ext>
            </a:extLst>
          </p:cNvPr>
          <p:cNvSpPr/>
          <p:nvPr/>
        </p:nvSpPr>
        <p:spPr>
          <a:xfrm rot="21222613">
            <a:off x="2960484" y="3577941"/>
            <a:ext cx="1486235" cy="207598"/>
          </a:xfrm>
          <a:prstGeom prst="wedgeRoundRect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Condensed" panose="020B0502040204020203" pitchFamily="34" charset="0"/>
              </a:rPr>
              <a:t>Previously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253E8-65EE-42DC-86A4-FAD4E3660778}"/>
              </a:ext>
            </a:extLst>
          </p:cNvPr>
          <p:cNvSpPr txBox="1"/>
          <p:nvPr/>
        </p:nvSpPr>
        <p:spPr>
          <a:xfrm>
            <a:off x="11257206" y="6485099"/>
            <a:ext cx="9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MODELING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565286F-C0B8-4C62-B264-A621FC22EBB9}"/>
              </a:ext>
            </a:extLst>
          </p:cNvPr>
          <p:cNvGrpSpPr/>
          <p:nvPr/>
        </p:nvGrpSpPr>
        <p:grpSpPr>
          <a:xfrm>
            <a:off x="8293893" y="4907893"/>
            <a:ext cx="401263" cy="351738"/>
            <a:chOff x="8292808" y="4911758"/>
            <a:chExt cx="401263" cy="284089"/>
          </a:xfrm>
        </p:grpSpPr>
        <p:cxnSp>
          <p:nvCxnSpPr>
            <p:cNvPr id="136" name="Straight Connector 135"/>
            <p:cNvCxnSpPr/>
            <p:nvPr/>
          </p:nvCxnSpPr>
          <p:spPr>
            <a:xfrm rot="19500000">
              <a:off x="8353090" y="4953886"/>
              <a:ext cx="153889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cxnSpLocks/>
            </p:cNvCxnSpPr>
            <p:nvPr/>
          </p:nvCxnSpPr>
          <p:spPr>
            <a:xfrm flipH="1" flipV="1">
              <a:off x="8493063" y="4911758"/>
              <a:ext cx="126564" cy="9053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 flipH="1">
              <a:off x="8493063" y="4914034"/>
              <a:ext cx="2761" cy="88754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0741574-704B-4A9D-9DF6-1C96EE6FA164}"/>
                </a:ext>
              </a:extLst>
            </p:cNvPr>
            <p:cNvGrpSpPr/>
            <p:nvPr/>
          </p:nvGrpSpPr>
          <p:grpSpPr>
            <a:xfrm>
              <a:off x="8547594" y="5004226"/>
              <a:ext cx="146477" cy="91030"/>
              <a:chOff x="8545975" y="4999408"/>
              <a:chExt cx="146477" cy="9103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B90E8AA-A7A7-481E-9CE0-C9583BE5FF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5975" y="5007083"/>
                <a:ext cx="70478" cy="83355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1FBA4D6-33A9-4F50-B5F6-774F20DA77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19213" y="4999408"/>
                <a:ext cx="73239" cy="88532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E0C5C55-9182-40D9-BEC7-1375C7329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9213" y="5001684"/>
                <a:ext cx="2761" cy="88754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CB4FBF2-B768-4B89-A2F0-21852434A0EE}"/>
                </a:ext>
              </a:extLst>
            </p:cNvPr>
            <p:cNvGrpSpPr/>
            <p:nvPr/>
          </p:nvGrpSpPr>
          <p:grpSpPr>
            <a:xfrm flipH="1">
              <a:off x="8292808" y="5000389"/>
              <a:ext cx="146477" cy="91030"/>
              <a:chOff x="8698375" y="5151808"/>
              <a:chExt cx="146477" cy="9103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C5DD32F-9F48-422E-822E-898F80B440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8375" y="5159483"/>
                <a:ext cx="70478" cy="83355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41E3850-1F14-4CAC-AF35-95D8754C92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1613" y="5151808"/>
                <a:ext cx="73239" cy="88532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C34198E-3044-4BEE-9BDD-A9D4B52635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71613" y="5154084"/>
                <a:ext cx="2761" cy="88754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2FB6973-2C01-4645-B089-C3B542B52A07}"/>
                </a:ext>
              </a:extLst>
            </p:cNvPr>
            <p:cNvGrpSpPr/>
            <p:nvPr/>
          </p:nvGrpSpPr>
          <p:grpSpPr>
            <a:xfrm>
              <a:off x="8467697" y="5104817"/>
              <a:ext cx="146477" cy="91030"/>
              <a:chOff x="8545975" y="4999408"/>
              <a:chExt cx="146477" cy="9103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49C9686-D146-4A12-BFFA-2DA33D3CDA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5975" y="5007083"/>
                <a:ext cx="70478" cy="83355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0F81540-1FCE-412D-9DF7-6C1DE3D75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19213" y="4999408"/>
                <a:ext cx="73239" cy="88532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DD2521B-9D8E-4C6F-9FAD-1F2EA93E4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9213" y="5001684"/>
                <a:ext cx="2761" cy="88754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44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34344" y="1212447"/>
            <a:ext cx="10544962" cy="4374265"/>
            <a:chOff x="945780" y="1325308"/>
            <a:chExt cx="10544962" cy="4374265"/>
          </a:xfrm>
        </p:grpSpPr>
        <p:grpSp>
          <p:nvGrpSpPr>
            <p:cNvPr id="15" name="Group 14"/>
            <p:cNvGrpSpPr/>
            <p:nvPr/>
          </p:nvGrpSpPr>
          <p:grpSpPr>
            <a:xfrm>
              <a:off x="6657028" y="1437386"/>
              <a:ext cx="3702546" cy="2939029"/>
              <a:chOff x="6944218" y="1463779"/>
              <a:chExt cx="3702546" cy="29390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21217" y="1827558"/>
                <a:ext cx="3425547" cy="227302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8376282" y="4125809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Predicted Class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6609251" y="2756907"/>
                <a:ext cx="9469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True Class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13374" y="1463779"/>
                <a:ext cx="2828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Ensemble Confusion Matrix</a:t>
                </a:r>
              </a:p>
            </p:txBody>
          </p:sp>
        </p:grpSp>
        <p:sp>
          <p:nvSpPr>
            <p:cNvPr id="10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21074199">
              <a:off x="945780" y="1325308"/>
              <a:ext cx="4789787" cy="709509"/>
            </a:xfrm>
            <a:prstGeom prst="wedgeRound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Bahnschrift Light Condensed" panose="020B0502040204020203" pitchFamily="34" charset="0"/>
                </a:rPr>
                <a:t>So, how is baseline performance?</a:t>
              </a:r>
            </a:p>
          </p:txBody>
        </p:sp>
        <p:sp>
          <p:nvSpPr>
            <p:cNvPr id="11" name="Speech Bubble: Rectangle with Corners Rounded 31">
              <a:extLst>
                <a:ext uri="{FF2B5EF4-FFF2-40B4-BE49-F238E27FC236}">
                  <a16:creationId xmlns:a16="http://schemas.microsoft.com/office/drawing/2014/main" id="{4E44F103-F015-400F-A56F-91CAAC53C72B}"/>
                </a:ext>
              </a:extLst>
            </p:cNvPr>
            <p:cNvSpPr/>
            <p:nvPr/>
          </p:nvSpPr>
          <p:spPr>
            <a:xfrm rot="426955">
              <a:off x="5802858" y="4990064"/>
              <a:ext cx="5687884" cy="709509"/>
            </a:xfrm>
            <a:prstGeom prst="wedgeRoundRectCallout">
              <a:avLst>
                <a:gd name="adj1" fmla="val -21018"/>
                <a:gd name="adj2" fmla="val -63607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Bahnschrift Light Condensed" panose="020B0502040204020203" pitchFamily="34" charset="0"/>
                </a:rPr>
                <a:t>Ehhh</a:t>
              </a:r>
              <a:r>
                <a:rPr lang="en-US" sz="3200" dirty="0">
                  <a:latin typeface="Bahnschrift Light Condensed" panose="020B0502040204020203" pitchFamily="34" charset="0"/>
                </a:rPr>
                <a:t> … excellent (</a:t>
              </a:r>
              <a:r>
                <a:rPr lang="en-US" sz="3200" dirty="0" err="1">
                  <a:latin typeface="Bahnschrift Light Condensed" panose="020B0502040204020203" pitchFamily="34" charset="0"/>
                </a:rPr>
                <a:t>Gorunescu</a:t>
              </a:r>
              <a:r>
                <a:rPr lang="en-US" sz="3200" dirty="0">
                  <a:latin typeface="Bahnschrift Light Condensed" panose="020B0502040204020203" pitchFamily="34" charset="0"/>
                </a:rPr>
                <a:t> et al. 2011).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95814" y="2700188"/>
              <a:ext cx="3707855" cy="2956114"/>
              <a:chOff x="1583164" y="2786251"/>
              <a:chExt cx="3707855" cy="295611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83164" y="2786251"/>
                <a:ext cx="3684691" cy="2956114"/>
                <a:chOff x="1400915" y="3031540"/>
                <a:chExt cx="3684691" cy="2956114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1925" y="3387179"/>
                  <a:ext cx="3333681" cy="2323475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2395867" y="3031540"/>
                  <a:ext cx="23048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Ensemble ROC Curve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237664" y="5710655"/>
                  <a:ext cx="26212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False-Positive Rate (1 – Specificity)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378243" y="4410984"/>
                  <a:ext cx="23223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True-Positive Rate (Sensitivity)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4595107" y="5026394"/>
                <a:ext cx="6959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.9140 AUC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894077" y="6488668"/>
            <a:ext cx="129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697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CD298-E807-4016-B1EA-990D9F932316}"/>
              </a:ext>
            </a:extLst>
          </p:cNvPr>
          <p:cNvSpPr txBox="1"/>
          <p:nvPr/>
        </p:nvSpPr>
        <p:spPr>
          <a:xfrm>
            <a:off x="10799181" y="6488668"/>
            <a:ext cx="13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Light Condensed" panose="020B0502040204020203" pitchFamily="34" charset="0"/>
              </a:rPr>
              <a:t>INTERPRETATION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FC9A6-98E8-4ECB-979A-C40AE246513B}"/>
              </a:ext>
            </a:extLst>
          </p:cNvPr>
          <p:cNvSpPr txBox="1"/>
          <p:nvPr/>
        </p:nvSpPr>
        <p:spPr>
          <a:xfrm>
            <a:off x="182014" y="6027003"/>
            <a:ext cx="68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Light Condensed" panose="020B0502040204020203" pitchFamily="34" charset="0"/>
              </a:rPr>
              <a:t>Lundberg, Scott M., and </a:t>
            </a:r>
            <a:r>
              <a:rPr lang="en-US" sz="1200" dirty="0" err="1">
                <a:latin typeface="Bahnschrift Light Condensed" panose="020B0502040204020203" pitchFamily="34" charset="0"/>
              </a:rPr>
              <a:t>Su</a:t>
            </a:r>
            <a:r>
              <a:rPr lang="en-US" sz="1200" dirty="0">
                <a:latin typeface="Bahnschrift Light Condensed" panose="020B0502040204020203" pitchFamily="34" charset="0"/>
              </a:rPr>
              <a:t>-In Lee. (2017). A Unified Approach to Interpreting Model Predictions. In I. Guyon, U. V. </a:t>
            </a:r>
            <a:r>
              <a:rPr lang="en-US" sz="1200" dirty="0" err="1">
                <a:latin typeface="Bahnschrift Light Condensed" panose="020B0502040204020203" pitchFamily="34" charset="0"/>
              </a:rPr>
              <a:t>Luxburg</a:t>
            </a:r>
            <a:r>
              <a:rPr lang="en-US" sz="1200" dirty="0">
                <a:latin typeface="Bahnschrift Light Condensed" panose="020B0502040204020203" pitchFamily="34" charset="0"/>
              </a:rPr>
              <a:t>, S. </a:t>
            </a:r>
            <a:r>
              <a:rPr lang="en-US" sz="1200" dirty="0" err="1">
                <a:latin typeface="Bahnschrift Light Condensed" panose="020B0502040204020203" pitchFamily="34" charset="0"/>
              </a:rPr>
              <a:t>Bengio</a:t>
            </a:r>
            <a:r>
              <a:rPr lang="en-US" sz="1200" dirty="0">
                <a:latin typeface="Bahnschrift Light Condensed" panose="020B0502040204020203" pitchFamily="34" charset="0"/>
              </a:rPr>
              <a:t>, H. Wallach, R. Fergus, S. </a:t>
            </a:r>
            <a:r>
              <a:rPr lang="en-US" sz="1200" dirty="0" err="1">
                <a:latin typeface="Bahnschrift Light Condensed" panose="020B0502040204020203" pitchFamily="34" charset="0"/>
              </a:rPr>
              <a:t>Vishwanathan</a:t>
            </a:r>
            <a:r>
              <a:rPr lang="en-US" sz="1200" dirty="0">
                <a:latin typeface="Bahnschrift Light Condensed" panose="020B0502040204020203" pitchFamily="34" charset="0"/>
              </a:rPr>
              <a:t>, &amp; R. Garnett (Eds.), </a:t>
            </a:r>
            <a:r>
              <a:rPr lang="en-US" sz="1200" i="1" dirty="0">
                <a:latin typeface="Bahnschrift Light Condensed" panose="020B0502040204020203" pitchFamily="34" charset="0"/>
              </a:rPr>
              <a:t>Advances in Neural Information Processing Systems 30</a:t>
            </a:r>
            <a:r>
              <a:rPr lang="en-US" sz="1200" dirty="0">
                <a:latin typeface="Bahnschrift Light Condensed" panose="020B0502040204020203" pitchFamily="34" charset="0"/>
              </a:rPr>
              <a:t>  (pp. 4765–4774). http://papers.nips.cc/paper/7062-a-unified-approach-to-interpreting-model-predictions.pdf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2CA5173-DF5B-436C-AB19-E293FBCA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168" y="1559838"/>
            <a:ext cx="6659663" cy="3738323"/>
          </a:xfrm>
          <a:prstGeom prst="rect">
            <a:avLst/>
          </a:prstGeom>
        </p:spPr>
      </p:pic>
      <p:sp>
        <p:nvSpPr>
          <p:cNvPr id="23" name="Speech Bubble: Rectangle with Corners Rounded 31">
            <a:extLst>
              <a:ext uri="{FF2B5EF4-FFF2-40B4-BE49-F238E27FC236}">
                <a16:creationId xmlns:a16="http://schemas.microsoft.com/office/drawing/2014/main" id="{7F15FB5C-E40A-4AAC-A4DC-97D330091303}"/>
              </a:ext>
            </a:extLst>
          </p:cNvPr>
          <p:cNvSpPr/>
          <p:nvPr/>
        </p:nvSpPr>
        <p:spPr>
          <a:xfrm rot="565637">
            <a:off x="7218447" y="1205084"/>
            <a:ext cx="4414767" cy="709509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Light Condensed" panose="020B0502040204020203" pitchFamily="34" charset="0"/>
              </a:rPr>
              <a:t>But what do the results mean?</a:t>
            </a:r>
          </a:p>
        </p:txBody>
      </p:sp>
    </p:spTree>
    <p:extLst>
      <p:ext uri="{BB962C8B-B14F-4D97-AF65-F5344CB8AC3E}">
        <p14:creationId xmlns:p14="http://schemas.microsoft.com/office/powerpoint/2010/main" val="28464463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Custom 1">
      <a:dk1>
        <a:srgbClr val="464E54"/>
      </a:dk1>
      <a:lt1>
        <a:sysClr val="window" lastClr="FFFFFF"/>
      </a:lt1>
      <a:dk2>
        <a:srgbClr val="5E6A71"/>
      </a:dk2>
      <a:lt2>
        <a:srgbClr val="E0E0E0"/>
      </a:lt2>
      <a:accent1>
        <a:srgbClr val="981E32"/>
      </a:accent1>
      <a:accent2>
        <a:srgbClr val="C60C30"/>
      </a:accent2>
      <a:accent3>
        <a:srgbClr val="4F868E"/>
      </a:accent3>
      <a:accent4>
        <a:srgbClr val="50C49F"/>
      </a:accent4>
      <a:accent5>
        <a:srgbClr val="3B95C4"/>
      </a:accent5>
      <a:accent6>
        <a:srgbClr val="B560D4"/>
      </a:accent6>
      <a:hlink>
        <a:srgbClr val="C60C30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663</Words>
  <Application>Microsoft Office PowerPoint</Application>
  <PresentationFormat>Widescreen</PresentationFormat>
  <Paragraphs>112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Bahnschrift Light Condensed</vt:lpstr>
      <vt:lpstr>Bahnschrift SemiLight SemiConde</vt:lpstr>
      <vt:lpstr>Calibri</vt:lpstr>
      <vt:lpstr>Calibri Light</vt:lpstr>
      <vt:lpstr>Nirmala UI</vt:lpstr>
      <vt:lpstr>Rockwell</vt:lpstr>
      <vt:lpstr>Wingdings</vt:lpstr>
      <vt:lpstr>Atlas</vt:lpstr>
      <vt:lpstr>PREDICTING THE RISK OF WITHDRAWAL IN THE FIRST YEAR</vt:lpstr>
      <vt:lpstr>PREDICTING THE RISK OF WITHDRAWAL IN THE FIRST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2021-04-19T17:32:14Z</dcterms:created>
  <dcterms:modified xsi:type="dcterms:W3CDTF">2022-09-08T19:38:58Z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