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9" r:id="rId5"/>
    <p:sldId id="257" r:id="rId6"/>
    <p:sldId id="261" r:id="rId7"/>
    <p:sldId id="260" r:id="rId8"/>
    <p:sldId id="262" r:id="rId9"/>
    <p:sldId id="263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suaacprodoac-wsucloud.analytics.ocp.oraclecloud.com/analytics/saw.dll?bieehom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A Machine Learning Approach to Forecasting Student Success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</a:pPr>
            <a:r>
              <a:rPr lang="en-US" dirty="0"/>
              <a:t>Problem: </a:t>
            </a:r>
            <a:r>
              <a:rPr lang="en-US" dirty="0" smtClean="0"/>
              <a:t>How </a:t>
            </a:r>
            <a:r>
              <a:rPr lang="en-US" dirty="0"/>
              <a:t>do we predict the risk of withdrawal in the first year?</a:t>
            </a:r>
          </a:p>
          <a:p>
            <a:pPr>
              <a:buSzPct val="100000"/>
            </a:pPr>
            <a:r>
              <a:rPr lang="en-US" dirty="0" smtClean="0"/>
              <a:t>Solution: By </a:t>
            </a:r>
            <a:r>
              <a:rPr lang="en-US" dirty="0"/>
              <a:t>running a series of “trained” </a:t>
            </a:r>
            <a:r>
              <a:rPr lang="en-US" dirty="0" smtClean="0"/>
              <a:t>machine learning models </a:t>
            </a:r>
            <a:r>
              <a:rPr lang="en-US" dirty="0"/>
              <a:t>on the latest available student and socioeconomic data.</a:t>
            </a:r>
          </a:p>
          <a:p>
            <a:pPr>
              <a:buSzPct val="100000"/>
            </a:pPr>
            <a:r>
              <a:rPr lang="en-US" dirty="0"/>
              <a:t>Our student risk model uses these </a:t>
            </a:r>
            <a:r>
              <a:rPr lang="en-US" dirty="0" smtClean="0"/>
              <a:t>data </a:t>
            </a:r>
            <a:r>
              <a:rPr lang="en-US" dirty="0"/>
              <a:t>to </a:t>
            </a:r>
            <a:r>
              <a:rPr lang="en-US" dirty="0" smtClean="0"/>
              <a:t>predict the </a:t>
            </a:r>
            <a:r>
              <a:rPr lang="en-US" dirty="0"/>
              <a:t>probability that a student will not persist into the next academic year. </a:t>
            </a:r>
          </a:p>
          <a:p>
            <a:pPr>
              <a:buSzPct val="100000"/>
            </a:pPr>
            <a:r>
              <a:rPr lang="en-US" dirty="0"/>
              <a:t>The training is done using historical data from prior year </a:t>
            </a:r>
            <a:r>
              <a:rPr lang="en-US" dirty="0" smtClean="0"/>
              <a:t>cohorts </a:t>
            </a:r>
            <a:r>
              <a:rPr lang="en-US" dirty="0"/>
              <a:t>and the derived weights </a:t>
            </a:r>
            <a:r>
              <a:rPr lang="en-US" dirty="0" smtClean="0"/>
              <a:t>combine to yield </a:t>
            </a:r>
            <a:r>
              <a:rPr lang="en-US" dirty="0"/>
              <a:t>the </a:t>
            </a:r>
            <a:r>
              <a:rPr lang="en-US" dirty="0" smtClean="0"/>
              <a:t>risk </a:t>
            </a:r>
            <a:r>
              <a:rPr lang="en-US" dirty="0"/>
              <a:t>of withdrawal for students in the current year cohort</a:t>
            </a:r>
            <a:r>
              <a:rPr lang="en-US" dirty="0" smtClean="0"/>
              <a:t>.</a:t>
            </a:r>
            <a:endParaRPr lang="en-US" dirty="0"/>
          </a:p>
          <a:p>
            <a:pPr>
              <a:buSzPct val="100000"/>
            </a:pPr>
            <a:r>
              <a:rPr lang="en-US" dirty="0" smtClean="0"/>
              <a:t>For our proof of concept, the population of interest is </a:t>
            </a:r>
            <a:r>
              <a:rPr lang="en-US" dirty="0" smtClean="0"/>
              <a:t>         first-time</a:t>
            </a:r>
            <a:r>
              <a:rPr lang="en-US" dirty="0" smtClean="0"/>
              <a:t>, first-year freshmen in the current academic year.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1113025" y="1497702"/>
            <a:ext cx="521090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are we going to talk about</a:t>
            </a:r>
            <a:r>
              <a:rPr lang="en-US" sz="2000" b="1" dirty="0" smtClean="0"/>
              <a:t>?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The </a:t>
            </a:r>
            <a:r>
              <a:rPr lang="en-US" dirty="0">
                <a:latin typeface="Bahnschrift Light Condensed" panose="020B0502040204020203" pitchFamily="34" charset="0"/>
              </a:rPr>
              <a:t>data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The variables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model strategy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Model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Proof of concept dashboard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Limitations, details, and your questions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36957" y="1375954"/>
            <a:ext cx="3314757" cy="4034590"/>
            <a:chOff x="7130956" y="1414627"/>
            <a:chExt cx="3422724" cy="396308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7392778" y="1414627"/>
              <a:ext cx="3118372" cy="709509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Please interrupt me!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56" y="2593901"/>
              <a:ext cx="3422724" cy="2783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6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8AEAB-EAF2-4E7B-9B21-A964B95329C6}"/>
              </a:ext>
            </a:extLst>
          </p:cNvPr>
          <p:cNvGrpSpPr/>
          <p:nvPr/>
        </p:nvGrpSpPr>
        <p:grpSpPr>
          <a:xfrm>
            <a:off x="1730095" y="2010581"/>
            <a:ext cx="8690568" cy="2535362"/>
            <a:chOff x="1238503" y="2188821"/>
            <a:chExt cx="8690568" cy="2535362"/>
          </a:xfrm>
        </p:grpSpPr>
        <p:sp>
          <p:nvSpPr>
            <p:cNvPr id="8" name="Rectangle 7"/>
            <p:cNvSpPr/>
            <p:nvPr/>
          </p:nvSpPr>
          <p:spPr>
            <a:xfrm>
              <a:off x="3009992" y="3471351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3417" y="4384549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22221" y="3471351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6567" y="2558153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5646" y="4384549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18796" y="2558153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57482" y="2188821"/>
              <a:ext cx="526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Test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8591" y="218882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2016" y="3097760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5441" y="401560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8503" y="2574081"/>
              <a:ext cx="803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1929" y="3487279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6596" y="4400477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71623" y="1318529"/>
            <a:ext cx="6648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Walk-forward Optimization Using Time-Series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5D507-83B9-4FD3-A6E1-B00C6E2ED4A7}"/>
              </a:ext>
            </a:extLst>
          </p:cNvPr>
          <p:cNvSpPr txBox="1"/>
          <p:nvPr/>
        </p:nvSpPr>
        <p:spPr>
          <a:xfrm>
            <a:off x="8952499" y="2923778"/>
            <a:ext cx="526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0A3AE9-1080-4EB6-B3F7-3EA9CFDC5010}"/>
              </a:ext>
            </a:extLst>
          </p:cNvPr>
          <p:cNvSpPr txBox="1"/>
          <p:nvPr/>
        </p:nvSpPr>
        <p:spPr>
          <a:xfrm>
            <a:off x="9755924" y="3836469"/>
            <a:ext cx="526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07725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169" y="40417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1943" y="1667629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4832" y="28500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920837">
            <a:off x="8392008" y="1079086"/>
            <a:ext cx="2695310" cy="709509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Similar idea 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4D90C-B064-4DEB-A42B-C04A8F71A5D9}"/>
              </a:ext>
            </a:extLst>
          </p:cNvPr>
          <p:cNvGrpSpPr/>
          <p:nvPr/>
        </p:nvGrpSpPr>
        <p:grpSpPr>
          <a:xfrm>
            <a:off x="2879358" y="1827254"/>
            <a:ext cx="3839970" cy="767039"/>
            <a:chOff x="2879358" y="1798280"/>
            <a:chExt cx="3839970" cy="767039"/>
          </a:xfrm>
        </p:grpSpPr>
        <p:sp>
          <p:nvSpPr>
            <p:cNvPr id="28" name="TextBox 27"/>
            <p:cNvSpPr txBox="1"/>
            <p:nvPr/>
          </p:nvSpPr>
          <p:spPr>
            <a:xfrm>
              <a:off x="4231374" y="1798280"/>
              <a:ext cx="113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Pre-census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55BAC-F98F-4340-BEAF-13A6C990B380}"/>
                </a:ext>
              </a:extLst>
            </p:cNvPr>
            <p:cNvSpPr txBox="1"/>
            <p:nvPr/>
          </p:nvSpPr>
          <p:spPr>
            <a:xfrm>
              <a:off x="2879358" y="2103654"/>
              <a:ext cx="3839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Admissions and socioeconomic data. Variables include high school GPA, poverty rate, education rate, median income, racial/ethnic makeup, etc.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06FA5-CD6E-40F2-9A11-C2B2BA479387}"/>
              </a:ext>
            </a:extLst>
          </p:cNvPr>
          <p:cNvGrpSpPr/>
          <p:nvPr/>
        </p:nvGrpSpPr>
        <p:grpSpPr>
          <a:xfrm>
            <a:off x="4336726" y="3000370"/>
            <a:ext cx="3711012" cy="769331"/>
            <a:chOff x="4336726" y="2910291"/>
            <a:chExt cx="3711012" cy="769331"/>
          </a:xfrm>
        </p:grpSpPr>
        <p:sp>
          <p:nvSpPr>
            <p:cNvPr id="29" name="TextBox 28"/>
            <p:cNvSpPr txBox="1"/>
            <p:nvPr/>
          </p:nvSpPr>
          <p:spPr>
            <a:xfrm>
              <a:off x="5782237" y="2910291"/>
              <a:ext cx="81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Census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3D20-96C7-4D1B-8494-8FF268FF582B}"/>
                </a:ext>
              </a:extLst>
            </p:cNvPr>
            <p:cNvSpPr txBox="1"/>
            <p:nvPr/>
          </p:nvSpPr>
          <p:spPr>
            <a:xfrm>
              <a:off x="4336726" y="3217957"/>
              <a:ext cx="371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College, program/plan, and coursework data. Variables include direct transfer agreement (DTA) degrees, AP test credits, Running Start, etc.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F0DA5-BE3E-4F2A-A7ED-56AFF88CA7EE}"/>
              </a:ext>
            </a:extLst>
          </p:cNvPr>
          <p:cNvGrpSpPr/>
          <p:nvPr/>
        </p:nvGrpSpPr>
        <p:grpSpPr>
          <a:xfrm>
            <a:off x="5677080" y="4176391"/>
            <a:ext cx="3772978" cy="765812"/>
            <a:chOff x="5506169" y="4101917"/>
            <a:chExt cx="3772978" cy="765812"/>
          </a:xfrm>
        </p:grpSpPr>
        <p:sp>
          <p:nvSpPr>
            <p:cNvPr id="30" name="TextBox 29"/>
            <p:cNvSpPr txBox="1"/>
            <p:nvPr/>
          </p:nvSpPr>
          <p:spPr>
            <a:xfrm>
              <a:off x="6909365" y="4101917"/>
              <a:ext cx="966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Mid-term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F36F5-1674-4A6B-B568-ACC4930CEE9D}"/>
                </a:ext>
              </a:extLst>
            </p:cNvPr>
            <p:cNvSpPr txBox="1"/>
            <p:nvPr/>
          </p:nvSpPr>
          <p:spPr>
            <a:xfrm>
              <a:off x="5506169" y="4406064"/>
              <a:ext cx="377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Student performance data. Variables include mid-term GPA, number of withdrawn credit hours,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6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602611" y="852883"/>
            <a:ext cx="6991806" cy="2236618"/>
          </a:xfrm>
          <a:custGeom>
            <a:avLst/>
            <a:gdLst>
              <a:gd name="connsiteX0" fmla="*/ 0 w 6991806"/>
              <a:gd name="connsiteY0" fmla="*/ 223662 h 2236618"/>
              <a:gd name="connsiteX1" fmla="*/ 223662 w 6991806"/>
              <a:gd name="connsiteY1" fmla="*/ 0 h 2236618"/>
              <a:gd name="connsiteX2" fmla="*/ 6768144 w 6991806"/>
              <a:gd name="connsiteY2" fmla="*/ 0 h 2236618"/>
              <a:gd name="connsiteX3" fmla="*/ 6991806 w 6991806"/>
              <a:gd name="connsiteY3" fmla="*/ 223662 h 2236618"/>
              <a:gd name="connsiteX4" fmla="*/ 6991806 w 6991806"/>
              <a:gd name="connsiteY4" fmla="*/ 2012956 h 2236618"/>
              <a:gd name="connsiteX5" fmla="*/ 6768144 w 6991806"/>
              <a:gd name="connsiteY5" fmla="*/ 2236618 h 2236618"/>
              <a:gd name="connsiteX6" fmla="*/ 223662 w 6991806"/>
              <a:gd name="connsiteY6" fmla="*/ 2236618 h 2236618"/>
              <a:gd name="connsiteX7" fmla="*/ 0 w 6991806"/>
              <a:gd name="connsiteY7" fmla="*/ 2012956 h 2236618"/>
              <a:gd name="connsiteX8" fmla="*/ 0 w 6991806"/>
              <a:gd name="connsiteY8" fmla="*/ 223662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1806" h="2236618">
                <a:moveTo>
                  <a:pt x="0" y="223662"/>
                </a:moveTo>
                <a:cubicBezTo>
                  <a:pt x="0" y="100137"/>
                  <a:pt x="100137" y="0"/>
                  <a:pt x="223662" y="0"/>
                </a:cubicBezTo>
                <a:lnTo>
                  <a:pt x="6768144" y="0"/>
                </a:lnTo>
                <a:cubicBezTo>
                  <a:pt x="6891669" y="0"/>
                  <a:pt x="6991806" y="100137"/>
                  <a:pt x="6991806" y="223662"/>
                </a:cubicBezTo>
                <a:lnTo>
                  <a:pt x="6991806" y="2012956"/>
                </a:lnTo>
                <a:cubicBezTo>
                  <a:pt x="6991806" y="2136481"/>
                  <a:pt x="6891669" y="2236618"/>
                  <a:pt x="6768144" y="2236618"/>
                </a:cubicBezTo>
                <a:lnTo>
                  <a:pt x="223662" y="2236618"/>
                </a:lnTo>
                <a:cubicBezTo>
                  <a:pt x="100137" y="2236618"/>
                  <a:pt x="0" y="2136481"/>
                  <a:pt x="0" y="2012956"/>
                </a:cubicBezTo>
                <a:lnTo>
                  <a:pt x="0" y="2236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908" tIns="217908" rIns="217908" bIns="217908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Ensemble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2600097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 smtClean="0"/>
              <a:t>Logistic Regression</a:t>
            </a:r>
            <a:endParaRPr lang="en-US" sz="20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 smtClean="0"/>
              <a:t>Classifier</a:t>
            </a:r>
          </a:p>
        </p:txBody>
      </p:sp>
      <p:sp>
        <p:nvSpPr>
          <p:cNvPr id="5" name="Freeform 4"/>
          <p:cNvSpPr/>
          <p:nvPr/>
        </p:nvSpPr>
        <p:spPr>
          <a:xfrm>
            <a:off x="4992495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Stochastic Gradient Descent</a:t>
            </a:r>
            <a:endParaRPr lang="en-US" sz="2000" kern="1200" dirty="0"/>
          </a:p>
        </p:txBody>
      </p:sp>
      <p:sp>
        <p:nvSpPr>
          <p:cNvPr id="6" name="Freeform 5"/>
          <p:cNvSpPr/>
          <p:nvPr/>
        </p:nvSpPr>
        <p:spPr>
          <a:xfrm>
            <a:off x="7384894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Multi-layer Perceptron Classifier</a:t>
            </a:r>
            <a:endParaRPr lang="en-US" sz="2000" kern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F047BE-B63D-4A0D-B85F-C50AFF08A30B}"/>
              </a:ext>
            </a:extLst>
          </p:cNvPr>
          <p:cNvCxnSpPr>
            <a:cxnSpLocks/>
          </p:cNvCxnSpPr>
          <p:nvPr/>
        </p:nvCxnSpPr>
        <p:spPr>
          <a:xfrm flipH="1">
            <a:off x="4238691" y="5905084"/>
            <a:ext cx="371461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9E1D-F679-4F6A-80A8-87010A14BCB0}"/>
              </a:ext>
            </a:extLst>
          </p:cNvPr>
          <p:cNvSpPr txBox="1"/>
          <p:nvPr/>
        </p:nvSpPr>
        <p:spPr>
          <a:xfrm>
            <a:off x="7298028" y="5994085"/>
            <a:ext cx="11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42904-FE5D-44C3-BAE4-4A35EBC2C95F}"/>
              </a:ext>
            </a:extLst>
          </p:cNvPr>
          <p:cNvSpPr txBox="1"/>
          <p:nvPr/>
        </p:nvSpPr>
        <p:spPr>
          <a:xfrm>
            <a:off x="3553980" y="5994085"/>
            <a:ext cx="1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983777" y="4910332"/>
            <a:ext cx="279438" cy="349298"/>
            <a:chOff x="5940914" y="4978124"/>
            <a:chExt cx="279438" cy="349298"/>
          </a:xfrm>
        </p:grpSpPr>
        <p:sp>
          <p:nvSpPr>
            <p:cNvPr id="33" name="Freeform 32"/>
            <p:cNvSpPr/>
            <p:nvPr/>
          </p:nvSpPr>
          <p:spPr>
            <a:xfrm rot="10800000">
              <a:off x="5940914" y="4978124"/>
              <a:ext cx="279438" cy="349298"/>
            </a:xfrm>
            <a:custGeom>
              <a:avLst/>
              <a:gdLst>
                <a:gd name="connsiteX0" fmla="*/ 1184366 w 1184366"/>
                <a:gd name="connsiteY0" fmla="*/ 1480457 h 1480457"/>
                <a:gd name="connsiteX1" fmla="*/ 583475 w 1184366"/>
                <a:gd name="connsiteY1" fmla="*/ 0 h 1480457"/>
                <a:gd name="connsiteX2" fmla="*/ 0 w 1184366"/>
                <a:gd name="connsiteY2" fmla="*/ 1480457 h 148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366" h="1480457">
                  <a:moveTo>
                    <a:pt x="1184366" y="1480457"/>
                  </a:moveTo>
                  <a:cubicBezTo>
                    <a:pt x="982617" y="740228"/>
                    <a:pt x="780869" y="0"/>
                    <a:pt x="583475" y="0"/>
                  </a:cubicBezTo>
                  <a:cubicBezTo>
                    <a:pt x="386081" y="0"/>
                    <a:pt x="52252" y="1211943"/>
                    <a:pt x="0" y="1480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31644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48029" y="4906785"/>
            <a:ext cx="511144" cy="344408"/>
            <a:chOff x="3525409" y="4785551"/>
            <a:chExt cx="613595" cy="413440"/>
          </a:xfrm>
        </p:grpSpPr>
        <p:sp>
          <p:nvSpPr>
            <p:cNvPr id="38" name="Oval 37"/>
            <p:cNvSpPr/>
            <p:nvPr/>
          </p:nvSpPr>
          <p:spPr>
            <a:xfrm>
              <a:off x="3927049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279" y="4789825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8903" y="511477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571" y="47855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041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25409" y="511066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29877" y="511320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54783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67648" y="4858549"/>
              <a:ext cx="492174" cy="252358"/>
            </a:xfrm>
            <a:custGeom>
              <a:avLst/>
              <a:gdLst>
                <a:gd name="connsiteX0" fmla="*/ 1102895 w 1102895"/>
                <a:gd name="connsiteY0" fmla="*/ 6464 h 179670"/>
                <a:gd name="connsiteX1" fmla="*/ 625642 w 1102895"/>
                <a:gd name="connsiteY1" fmla="*/ 18496 h 179670"/>
                <a:gd name="connsiteX2" fmla="*/ 401053 w 1102895"/>
                <a:gd name="connsiteY2" fmla="*/ 162875 h 179670"/>
                <a:gd name="connsiteX3" fmla="*/ 0 w 1102895"/>
                <a:gd name="connsiteY3" fmla="*/ 174907 h 17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895" h="179670">
                  <a:moveTo>
                    <a:pt x="1102895" y="6464"/>
                  </a:moveTo>
                  <a:cubicBezTo>
                    <a:pt x="922755" y="-554"/>
                    <a:pt x="742616" y="-7572"/>
                    <a:pt x="625642" y="18496"/>
                  </a:cubicBezTo>
                  <a:cubicBezTo>
                    <a:pt x="508668" y="44564"/>
                    <a:pt x="505327" y="136807"/>
                    <a:pt x="401053" y="162875"/>
                  </a:cubicBezTo>
                  <a:cubicBezTo>
                    <a:pt x="296779" y="188943"/>
                    <a:pt x="85558" y="177581"/>
                    <a:pt x="0" y="1749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7897001" y="3591481"/>
            <a:ext cx="1177424" cy="180520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In the future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8351952" y="4906785"/>
            <a:ext cx="282499" cy="352846"/>
            <a:chOff x="8247204" y="4962370"/>
            <a:chExt cx="251788" cy="314488"/>
          </a:xfrm>
        </p:grpSpPr>
        <p:cxnSp>
          <p:nvCxnSpPr>
            <p:cNvPr id="132" name="Straight Connector 131"/>
            <p:cNvCxnSpPr/>
            <p:nvPr/>
          </p:nvCxnSpPr>
          <p:spPr>
            <a:xfrm rot="2100000">
              <a:off x="8247204" y="5084980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2100000">
              <a:off x="8247988" y="523814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-2100000">
              <a:off x="8248245" y="5163653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-2100000">
              <a:off x="8248244" y="500434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2900000">
              <a:off x="8361832" y="5161321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2900000">
              <a:off x="8361048" y="500815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8700000">
              <a:off x="8360791" y="5082648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8700000">
              <a:off x="8360792" y="524195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365418" y="4962370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0800000" flipV="1">
              <a:off x="8256106" y="4968826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H="1" flipV="1">
              <a:off x="8263917" y="5047932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0" flipV="1">
              <a:off x="8368170" y="5046858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5361255" y="3577942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Currently used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155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2962120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Currently used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5844" y="1232026"/>
            <a:ext cx="10320312" cy="4393949"/>
            <a:chOff x="947280" y="1344887"/>
            <a:chExt cx="10320312" cy="4393949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28" y="1437386"/>
              <a:ext cx="3702546" cy="2939029"/>
              <a:chOff x="6944218" y="1463779"/>
              <a:chExt cx="3702546" cy="29390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1217" y="1802333"/>
                <a:ext cx="3425547" cy="232347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76282" y="4125809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Predicted Class</a:t>
                </a:r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609251" y="2756907"/>
                <a:ext cx="9469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True Class</a:t>
                </a:r>
                <a:endParaRPr lang="en-US" sz="1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13374" y="1463779"/>
                <a:ext cx="282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Ensemble Confusion Matrix</a:t>
                </a:r>
                <a:endParaRPr lang="en-US" sz="1600" dirty="0"/>
              </a:p>
            </p:txBody>
          </p:sp>
        </p:grpSp>
        <p:sp>
          <p:nvSpPr>
            <p:cNvPr id="10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21074199">
              <a:off x="947280" y="1344887"/>
              <a:ext cx="4532769" cy="709509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Bahnschrift Light Condensed" panose="020B0502040204020203" pitchFamily="34" charset="0"/>
                </a:rPr>
                <a:t>So, how is model performance?</a:t>
              </a:r>
              <a:endParaRPr lang="en-US" sz="3200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11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426955">
              <a:off x="6213611" y="5029327"/>
              <a:ext cx="5053981" cy="709509"/>
            </a:xfrm>
            <a:prstGeom prst="wedgeRoundRectCallout">
              <a:avLst>
                <a:gd name="adj1" fmla="val -21018"/>
                <a:gd name="adj2" fmla="val -63607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latin typeface="Bahnschrift Light Condensed" panose="020B0502040204020203" pitchFamily="34" charset="0"/>
                </a:rPr>
                <a:t>Ehhh</a:t>
              </a:r>
              <a:r>
                <a:rPr lang="en-US" sz="3200" dirty="0" smtClean="0">
                  <a:latin typeface="Bahnschrift Light Condensed" panose="020B0502040204020203" pitchFamily="34" charset="0"/>
                </a:rPr>
                <a:t> … good (</a:t>
              </a:r>
              <a:r>
                <a:rPr lang="en-US" sz="3200" dirty="0" err="1" smtClean="0">
                  <a:latin typeface="Bahnschrift Light Condensed" panose="020B0502040204020203" pitchFamily="34" charset="0"/>
                </a:rPr>
                <a:t>Gorunescu</a:t>
              </a:r>
              <a:r>
                <a:rPr lang="en-US" sz="3200" dirty="0" smtClean="0">
                  <a:latin typeface="Bahnschrift Light Condensed" panose="020B0502040204020203" pitchFamily="34" charset="0"/>
                </a:rPr>
                <a:t> </a:t>
              </a:r>
              <a:r>
                <a:rPr lang="en-US" sz="3200" dirty="0">
                  <a:latin typeface="Bahnschrift Light Condensed" panose="020B0502040204020203" pitchFamily="34" charset="0"/>
                </a:rPr>
                <a:t>et al. 2011</a:t>
              </a:r>
              <a:r>
                <a:rPr lang="en-US" sz="3200" dirty="0" smtClean="0">
                  <a:latin typeface="Bahnschrift Light Condensed" panose="020B0502040204020203" pitchFamily="34" charset="0"/>
                </a:rPr>
                <a:t>).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95814" y="2700188"/>
              <a:ext cx="3758703" cy="2956114"/>
              <a:chOff x="1583164" y="2786251"/>
              <a:chExt cx="3758703" cy="295611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3164" y="2786251"/>
                <a:ext cx="3758703" cy="2956114"/>
                <a:chOff x="1400915" y="3031540"/>
                <a:chExt cx="3758703" cy="295611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7914" y="3387179"/>
                  <a:ext cx="3481704" cy="2323476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95867" y="3031540"/>
                  <a:ext cx="2304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Ensemble ROC Curve</a:t>
                  </a:r>
                  <a:endParaRPr lang="en-US" sz="16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37664" y="5710655"/>
                  <a:ext cx="26212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False-Positive Rate (1 – Specificity)</a:t>
                  </a:r>
                  <a:endParaRPr lang="en-US" sz="12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78243" y="4410984"/>
                  <a:ext cx="23223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True-Positive Rate (Sensitivity)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5107" y="5021581"/>
                <a:ext cx="746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.8869 AUC</a:t>
                </a:r>
                <a:endParaRPr lang="en-US" sz="8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97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5758981" y="1359203"/>
            <a:ext cx="52109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There are many benefits.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In-house ML solution</a:t>
            </a:r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Built using existing products</a:t>
            </a:r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Flexible enough for a variety of outcomes</a:t>
            </a:r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 smtClean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Better baseline performance than the competitor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 smtClean="0">
              <a:latin typeface="Bahnschrift Light Condensed" panose="020B0502040204020203" pitchFamily="34" charset="0"/>
            </a:endParaRPr>
          </a:p>
          <a:p>
            <a:pPr algn="ctr"/>
            <a:r>
              <a:rPr lang="en-US" b="1" dirty="0" smtClean="0"/>
              <a:t>But some challenges still exist.</a:t>
            </a:r>
            <a:endParaRPr lang="en-US" b="1" dirty="0"/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MLP, LIME, new variables, and the unknowns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22112" y="1515116"/>
            <a:ext cx="3314757" cy="3931179"/>
            <a:chOff x="517175" y="2567938"/>
            <a:chExt cx="3314757" cy="3931179"/>
          </a:xfrm>
        </p:grpSpPr>
        <p:sp>
          <p:nvSpPr>
            <p:cNvPr id="11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1205724" y="2567938"/>
              <a:ext cx="1937658" cy="722310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Bahnschrift Light Condensed" panose="020B0502040204020203" pitchFamily="34" charset="0"/>
                </a:rPr>
                <a:t>In summary.</a:t>
              </a:r>
              <a:endParaRPr lang="en-US" sz="3200" dirty="0">
                <a:latin typeface="Bahnschrift Light Condensed" panose="020B05020402040202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5" y="3665077"/>
              <a:ext cx="3314757" cy="2834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3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920" y="3167390"/>
            <a:ext cx="10984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https://wsuaacprodoac-wsucloud.analytics.ocp.oraclecloud.com/</a:t>
            </a:r>
            <a:endParaRPr lang="en-US" sz="2800" dirty="0"/>
          </a:p>
        </p:txBody>
      </p:sp>
      <p:sp>
        <p:nvSpPr>
          <p:cNvPr id="6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20939017">
            <a:off x="4579657" y="1322519"/>
            <a:ext cx="3031679" cy="709509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hnschrift Light Condensed" panose="020B0502040204020203" pitchFamily="34" charset="0"/>
              </a:rPr>
              <a:t>Thanks for listening!</a:t>
            </a:r>
            <a:endParaRPr lang="en-US" sz="3200" dirty="0">
              <a:latin typeface="Bahnschrift Light Condensed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98" y="4298691"/>
            <a:ext cx="1828800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Custom 9">
      <a:dk1>
        <a:srgbClr val="464E54"/>
      </a:dk1>
      <a:lt1>
        <a:sysClr val="window" lastClr="FFFFFF"/>
      </a:lt1>
      <a:dk2>
        <a:srgbClr val="8D959A"/>
      </a:dk2>
      <a:lt2>
        <a:srgbClr val="E0E0E0"/>
      </a:lt2>
      <a:accent1>
        <a:srgbClr val="981E32"/>
      </a:accent1>
      <a:accent2>
        <a:srgbClr val="C60C30"/>
      </a:accent2>
      <a:accent3>
        <a:srgbClr val="4F868E"/>
      </a:accent3>
      <a:accent4>
        <a:srgbClr val="50C49F"/>
      </a:accent4>
      <a:accent5>
        <a:srgbClr val="3B95C4"/>
      </a:accent5>
      <a:accent6>
        <a:srgbClr val="B560D4"/>
      </a:accent6>
      <a:hlink>
        <a:srgbClr val="C60C30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382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Bahnschrift Light Condensed</vt:lpstr>
      <vt:lpstr>Bahnschrift SemiLight SemiConde</vt:lpstr>
      <vt:lpstr>Calibri</vt:lpstr>
      <vt:lpstr>Calibri Light</vt:lpstr>
      <vt:lpstr>Nirmala UI</vt:lpstr>
      <vt:lpstr>Rockwell</vt:lpstr>
      <vt:lpstr>Wingdings</vt:lpstr>
      <vt:lpstr>Atlas</vt:lpstr>
      <vt:lpstr>PREDICTING THE RISK OF WITHDRAWAL IN THE FIRST YEAR</vt:lpstr>
      <vt:lpstr>PREDICTING THE RISK OF WITHDRAWAL IN THE FIRST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2021-04-19T17:32:14Z</dcterms:created>
  <dcterms:modified xsi:type="dcterms:W3CDTF">2021-04-21T00:02:37Z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