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  <p:sldMasterId id="2147483659" r:id="rId3"/>
  </p:sldMasterIdLst>
  <p:notesMasterIdLst>
    <p:notesMasterId r:id="rId45"/>
  </p:notesMasterIdLst>
  <p:handoutMasterIdLst>
    <p:handoutMasterId r:id="rId46"/>
  </p:handoutMasterIdLst>
  <p:sldIdLst>
    <p:sldId id="257" r:id="rId4"/>
    <p:sldId id="282" r:id="rId5"/>
    <p:sldId id="297" r:id="rId6"/>
    <p:sldId id="322" r:id="rId7"/>
    <p:sldId id="323" r:id="rId8"/>
    <p:sldId id="324" r:id="rId9"/>
    <p:sldId id="1312" r:id="rId10"/>
    <p:sldId id="1423" r:id="rId11"/>
    <p:sldId id="1445" r:id="rId12"/>
    <p:sldId id="286" r:id="rId13"/>
    <p:sldId id="330" r:id="rId14"/>
    <p:sldId id="331" r:id="rId15"/>
    <p:sldId id="332" r:id="rId16"/>
    <p:sldId id="328" r:id="rId17"/>
    <p:sldId id="333" r:id="rId18"/>
    <p:sldId id="288" r:id="rId19"/>
    <p:sldId id="334" r:id="rId20"/>
    <p:sldId id="335" r:id="rId21"/>
    <p:sldId id="336" r:id="rId22"/>
    <p:sldId id="337" r:id="rId23"/>
    <p:sldId id="289" r:id="rId24"/>
    <p:sldId id="338" r:id="rId25"/>
    <p:sldId id="339" r:id="rId26"/>
    <p:sldId id="340" r:id="rId27"/>
    <p:sldId id="1429" r:id="rId28"/>
    <p:sldId id="1430" r:id="rId29"/>
    <p:sldId id="1431" r:id="rId30"/>
    <p:sldId id="1432" r:id="rId31"/>
    <p:sldId id="1426" r:id="rId32"/>
    <p:sldId id="1443" r:id="rId33"/>
    <p:sldId id="1444" r:id="rId34"/>
    <p:sldId id="1442" r:id="rId35"/>
    <p:sldId id="1425" r:id="rId36"/>
    <p:sldId id="1427" r:id="rId37"/>
    <p:sldId id="1433" r:id="rId38"/>
    <p:sldId id="1434" r:id="rId39"/>
    <p:sldId id="1435" r:id="rId40"/>
    <p:sldId id="1436" r:id="rId41"/>
    <p:sldId id="1437" r:id="rId42"/>
    <p:sldId id="1439" r:id="rId43"/>
    <p:sldId id="144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B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3673" autoAdjust="0"/>
  </p:normalViewPr>
  <p:slideViewPr>
    <p:cSldViewPr snapToGrid="0" snapToObjects="1">
      <p:cViewPr varScale="1">
        <p:scale>
          <a:sx n="102" d="100"/>
          <a:sy n="102" d="100"/>
        </p:scale>
        <p:origin x="1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3BA17-F2BA-AB4E-A2CA-3B63688D49DD}" type="datetimeFigureOut">
              <a:rPr kumimoji="1" lang="zh-CN" altLang="en-US" smtClean="0"/>
              <a:t>2023/7/22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C6E7C-1C42-794B-A347-80BEB1C0DC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2023/7/22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4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20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16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5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26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98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8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1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3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59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0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7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6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35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DF4E-3533-4125-B1B5-0E405BCA137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6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1828800"/>
            <a:ext cx="11186162" cy="124968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5400" b="1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200401"/>
            <a:ext cx="11186162" cy="56387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2023/7/22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2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259081"/>
            <a:ext cx="11186162" cy="9448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4400" b="1" baseline="0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3926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3276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367284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259081"/>
            <a:ext cx="11186162" cy="9448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4400" b="1" baseline="0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3926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3276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67284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1" y="431292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259081"/>
            <a:ext cx="11186162" cy="9448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4400" b="1" baseline="0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3926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3276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67284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1" y="431292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1" y="495300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259081"/>
            <a:ext cx="11186162" cy="9448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4400" b="1" baseline="0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1" y="23926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67201" y="303276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367284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1" y="431292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1" y="495300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1" y="5593081"/>
            <a:ext cx="3657600" cy="3962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" y="1051560"/>
            <a:ext cx="11186162" cy="237744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3800" b="1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535681"/>
            <a:ext cx="11186162" cy="6705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" y="38100"/>
            <a:ext cx="11948160" cy="42671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3535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" y="38100"/>
            <a:ext cx="11948160" cy="42671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023360"/>
            <a:ext cx="12192000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" y="38100"/>
            <a:ext cx="11948160" cy="42671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2470803"/>
            <a:ext cx="12192000" cy="1090743"/>
          </a:xfrm>
          <a:prstGeom prst="rect">
            <a:avLst/>
          </a:prstGeom>
          <a:solidFill>
            <a:srgbClr val="57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 Bagging-SVM2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98018" y="4101162"/>
            <a:ext cx="52406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Members: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Ziqi</a:t>
            </a:r>
            <a:r>
              <a:rPr lang="zh-CN" altLang="en-US" sz="2800" dirty="0"/>
              <a:t> </a:t>
            </a:r>
            <a:r>
              <a:rPr lang="en-US" altLang="zh-CN" sz="2800" dirty="0"/>
              <a:t>Zhou</a:t>
            </a:r>
          </a:p>
          <a:p>
            <a:r>
              <a:rPr lang="en-US" altLang="zh-CN" sz="2800" dirty="0"/>
              <a:t>                  </a:t>
            </a:r>
            <a:r>
              <a:rPr lang="en-US" altLang="zh-CN" sz="2800" dirty="0" err="1"/>
              <a:t>Mingjie</a:t>
            </a:r>
            <a:r>
              <a:rPr lang="en-US" altLang="zh-CN" sz="2800" dirty="0"/>
              <a:t> Li</a:t>
            </a:r>
          </a:p>
          <a:p>
            <a:r>
              <a:rPr lang="en-US" altLang="zh-CN" sz="2800" dirty="0"/>
              <a:t> </a:t>
            </a:r>
            <a:r>
              <a:rPr lang="zh-CN" altLang="en-US" sz="2800" dirty="0"/>
              <a:t>                 </a:t>
            </a:r>
            <a:r>
              <a:rPr lang="en-US" altLang="zh-CN" sz="2800" dirty="0"/>
              <a:t>Xing Xia</a:t>
            </a:r>
          </a:p>
          <a:p>
            <a:r>
              <a:rPr lang="zh-CN" altLang="en-US" sz="2800" dirty="0"/>
              <a:t>                  </a:t>
            </a:r>
            <a:r>
              <a:rPr lang="en-US" altLang="zh-CN" sz="2800" dirty="0" err="1"/>
              <a:t>Cairangdangzhi</a:t>
            </a:r>
            <a:endParaRPr lang="en-US" altLang="zh-CN" sz="2800" dirty="0"/>
          </a:p>
          <a:p>
            <a:r>
              <a:rPr lang="en-US" altLang="zh-CN" sz="2800" dirty="0"/>
              <a:t>                  Qian Wu  </a:t>
            </a:r>
          </a:p>
          <a:p>
            <a:r>
              <a:rPr lang="en-US" altLang="zh-CN" sz="2800" dirty="0"/>
              <a:t> 	         </a:t>
            </a:r>
            <a:r>
              <a:rPr lang="en-US" altLang="zh-CN" sz="2800" dirty="0" err="1"/>
              <a:t>Wanmecuo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525615" y="3705679"/>
            <a:ext cx="41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Reporter</a:t>
            </a:r>
            <a:r>
              <a:rPr lang="en-US" altLang="zh-CN" dirty="0"/>
              <a:t>: </a:t>
            </a:r>
            <a:r>
              <a:rPr lang="en-US" altLang="zh-CN" sz="2800" dirty="0" err="1"/>
              <a:t>Gengzangcuomao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imbalances_SVM</a:t>
            </a:r>
            <a:endParaRPr kumimoji="1" lang="zh-CN" altLang="en-US" sz="3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C3D225C-EFD0-88B5-F1B8-8B3EB09B4872}"/>
              </a:ext>
            </a:extLst>
          </p:cNvPr>
          <p:cNvGrpSpPr/>
          <p:nvPr/>
        </p:nvGrpSpPr>
        <p:grpSpPr>
          <a:xfrm>
            <a:off x="219693" y="1645138"/>
            <a:ext cx="11752613" cy="3983765"/>
            <a:chOff x="0" y="2057135"/>
            <a:chExt cx="10961192" cy="3615225"/>
          </a:xfrm>
        </p:grpSpPr>
        <p:pic>
          <p:nvPicPr>
            <p:cNvPr id="100" name="图片 99"/>
            <p:cNvPicPr/>
            <p:nvPr>
              <p:custDataLst>
                <p:tags r:id="rId1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2057135"/>
              <a:ext cx="3600000" cy="36000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60CA585-0E6A-B039-B7A4-EF5CF8216590}"/>
                </a:ext>
              </a:extLst>
            </p:cNvPr>
            <p:cNvGrpSpPr/>
            <p:nvPr/>
          </p:nvGrpSpPr>
          <p:grpSpPr>
            <a:xfrm>
              <a:off x="3600000" y="2072360"/>
              <a:ext cx="7361192" cy="3600000"/>
              <a:chOff x="3600000" y="2072360"/>
              <a:chExt cx="7361192" cy="3600000"/>
            </a:xfrm>
          </p:grpSpPr>
          <p:pic>
            <p:nvPicPr>
              <p:cNvPr id="6" name="图片 99"/>
              <p:cNvPicPr/>
              <p:nvPr>
                <p:custDataLst>
                  <p:tags r:id="rId2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3600000" y="2072360"/>
                <a:ext cx="3600000" cy="3600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1" name="图片 100"/>
              <p:cNvPicPr/>
              <p:nvPr>
                <p:custDataLst>
                  <p:tags r:id="rId3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7361192" y="2072360"/>
                <a:ext cx="3600000" cy="3600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877BB02-2ACA-1C38-9D00-9EB6681A654D}"/>
              </a:ext>
            </a:extLst>
          </p:cNvPr>
          <p:cNvSpPr txBox="1"/>
          <p:nvPr/>
        </p:nvSpPr>
        <p:spPr>
          <a:xfrm>
            <a:off x="4025735" y="5997040"/>
            <a:ext cx="42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Figure3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SVM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imbalances_SVM</a:t>
            </a:r>
            <a:endParaRPr kumimoji="1" lang="zh-CN" altLang="en-US" sz="3200" dirty="0"/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3858106317"/>
              </p:ext>
            </p:extLst>
          </p:nvPr>
        </p:nvGraphicFramePr>
        <p:xfrm>
          <a:off x="0" y="2204085"/>
          <a:ext cx="12100955" cy="2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0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0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Credit_data_simulate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222115" y="1730375"/>
            <a:ext cx="33667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>
                <a:sym typeface="+mn-ea"/>
              </a:rPr>
              <a:t>Table 1 Credit_data_simulate_svm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imbalances_SVM</a:t>
            </a:r>
            <a:endParaRPr kumimoji="1" lang="zh-CN" altLang="en-US" sz="3200" dirty="0"/>
          </a:p>
        </p:txBody>
      </p:sp>
      <p:sp>
        <p:nvSpPr>
          <p:cNvPr id="5" name="Text Box 4"/>
          <p:cNvSpPr txBox="1"/>
          <p:nvPr/>
        </p:nvSpPr>
        <p:spPr>
          <a:xfrm>
            <a:off x="4222115" y="1941195"/>
            <a:ext cx="5116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 err="1">
                <a:sym typeface="+mn-ea"/>
              </a:rPr>
              <a:t>Table 2 </a:t>
            </a:r>
            <a:r>
              <a:rPr lang="en-US" altLang="zh-CN">
                <a:sym typeface="+mn-ea"/>
              </a:rPr>
              <a:t>credit_risk_small_data</a:t>
            </a:r>
            <a:r>
              <a:rPr lang="en-US" altLang="zh-CN" dirty="0" err="1">
                <a:sym typeface="+mn-ea"/>
              </a:rPr>
              <a:t>_svm</a:t>
            </a:r>
            <a:endParaRPr lang="en-US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2107315890"/>
              </p:ext>
            </p:extLst>
          </p:nvPr>
        </p:nvGraphicFramePr>
        <p:xfrm>
          <a:off x="0" y="2475865"/>
          <a:ext cx="1219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8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credit_risk_small_data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imbalances_SVM</a:t>
            </a:r>
            <a:endParaRPr kumimoji="1" lang="zh-CN" altLang="en-US" sz="3200" dirty="0"/>
          </a:p>
        </p:txBody>
      </p:sp>
      <p:sp>
        <p:nvSpPr>
          <p:cNvPr id="5" name="Text Box 4"/>
          <p:cNvSpPr txBox="1"/>
          <p:nvPr/>
        </p:nvSpPr>
        <p:spPr>
          <a:xfrm>
            <a:off x="4209415" y="2018030"/>
            <a:ext cx="3773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Table 3 </a:t>
            </a:r>
            <a:r>
              <a:rPr lang="en-US" altLang="zh-CN" dirty="0" err="1">
                <a:sym typeface="+mn-ea"/>
              </a:rPr>
              <a:t>cybersecurity_data_svm</a:t>
            </a:r>
            <a:endParaRPr lang="en-US" dirty="0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277882140"/>
              </p:ext>
            </p:extLst>
          </p:nvPr>
        </p:nvGraphicFramePr>
        <p:xfrm>
          <a:off x="0" y="2581275"/>
          <a:ext cx="1219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cybersecurity_data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imbalances_SVM</a:t>
            </a:r>
            <a:endParaRPr kumimoji="1"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1044059"/>
            <a:ext cx="47777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Dataset  : </a:t>
            </a:r>
            <a:r>
              <a:rPr lang="en-US" altLang="zh-CN" sz="2800">
                <a:sym typeface="+mn-ea"/>
              </a:rPr>
              <a:t>taiwan_bankrupt_data</a:t>
            </a:r>
            <a:endParaRPr lang="zh-CN" altLang="en-US" sz="2800" dirty="0"/>
          </a:p>
        </p:txBody>
      </p:sp>
      <p:graphicFrame>
        <p:nvGraphicFramePr>
          <p:cNvPr id="3" name="Table 2"/>
          <p:cNvGraphicFramePr/>
          <p:nvPr/>
        </p:nvGraphicFramePr>
        <p:xfrm>
          <a:off x="402590" y="2887980"/>
          <a:ext cx="647065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taiwan_bankrupt_data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09472" y="1661795"/>
            <a:ext cx="4288155" cy="4297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996440" y="2353310"/>
            <a:ext cx="3138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>
                <a:sym typeface="+mn-ea"/>
              </a:rPr>
              <a:t>Table 4 </a:t>
            </a:r>
            <a:r>
              <a:rPr lang="en-US" altLang="zh-CN">
                <a:sym typeface="+mn-ea"/>
              </a:rPr>
              <a:t>cybersecurity_data</a:t>
            </a:r>
            <a:r>
              <a:rPr lang="en-US" altLang="zh-CN" dirty="0" err="1">
                <a:sym typeface="+mn-ea"/>
              </a:rPr>
              <a:t>_svm</a:t>
            </a:r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598C29-C4E5-D166-7127-D8CD0955AED0}"/>
              </a:ext>
            </a:extLst>
          </p:cNvPr>
          <p:cNvSpPr txBox="1"/>
          <p:nvPr/>
        </p:nvSpPr>
        <p:spPr>
          <a:xfrm>
            <a:off x="6096000" y="602738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Figure4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SVM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Taiwan_brankrupt_data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</a:t>
            </a:r>
            <a:r>
              <a:rPr kumimoji="1" lang="en-US" altLang="zh-CN" sz="3200" dirty="0" err="1"/>
              <a:t>imbalances_bagging_SVM</a:t>
            </a:r>
            <a:endParaRPr kumimoji="1" lang="zh-CN" altLang="en-US" sz="3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D4ED8B-4F65-8862-B510-FD4443AD745D}"/>
              </a:ext>
            </a:extLst>
          </p:cNvPr>
          <p:cNvGrpSpPr/>
          <p:nvPr/>
        </p:nvGrpSpPr>
        <p:grpSpPr>
          <a:xfrm>
            <a:off x="266666" y="1609632"/>
            <a:ext cx="11786789" cy="4209277"/>
            <a:chOff x="741679" y="1714499"/>
            <a:chExt cx="11337476" cy="3638736"/>
          </a:xfrm>
        </p:grpSpPr>
        <p:pic>
          <p:nvPicPr>
            <p:cNvPr id="103" name="图片 102"/>
            <p:cNvPicPr/>
            <p:nvPr>
              <p:custDataLst>
                <p:tags r:id="rId1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741679" y="1753235"/>
              <a:ext cx="3600000" cy="3600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2"/>
            <p:cNvPicPr/>
            <p:nvPr>
              <p:custDataLst>
                <p:tags r:id="rId2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4460240" y="1714499"/>
              <a:ext cx="3600000" cy="3600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2"/>
            <p:cNvPicPr/>
            <p:nvPr>
              <p:custDataLst>
                <p:tags r:id="rId3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8479155" y="1714499"/>
              <a:ext cx="3600000" cy="3600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C823E4F-8920-D017-73FF-634AD8F8C497}"/>
              </a:ext>
            </a:extLst>
          </p:cNvPr>
          <p:cNvSpPr txBox="1"/>
          <p:nvPr/>
        </p:nvSpPr>
        <p:spPr>
          <a:xfrm>
            <a:off x="4025735" y="5997040"/>
            <a:ext cx="509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Figure5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Bagging_SVM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ym typeface="+mn-ea"/>
              </a:rPr>
              <a:t>Resolving dataset </a:t>
            </a:r>
            <a:r>
              <a:rPr kumimoji="1" lang="en-US" altLang="zh-CN" sz="3200" dirty="0" err="1">
                <a:sym typeface="+mn-ea"/>
              </a:rPr>
              <a:t>imbalances_bagging_SVM</a:t>
            </a:r>
            <a:endParaRPr kumimoji="1" lang="zh-CN" altLang="en-US" sz="3200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456836040"/>
              </p:ext>
            </p:extLst>
          </p:nvPr>
        </p:nvGraphicFramePr>
        <p:xfrm>
          <a:off x="0" y="2194560"/>
          <a:ext cx="1219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Credit_data_simulate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044315" y="1739900"/>
            <a:ext cx="425943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Table 5 </a:t>
            </a:r>
            <a:r>
              <a:rPr lang="en-US" altLang="zh-CN" dirty="0" err="1">
                <a:sym typeface="+mn-ea"/>
              </a:rPr>
              <a:t>Credit_data_simulate_bagging_svm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ym typeface="+mn-ea"/>
              </a:rPr>
              <a:t>Resolving dataset </a:t>
            </a:r>
            <a:r>
              <a:rPr kumimoji="1" lang="en-US" altLang="zh-CN" sz="3200" dirty="0" err="1">
                <a:sym typeface="+mn-ea"/>
              </a:rPr>
              <a:t>imbalances_bagging_SVM</a:t>
            </a:r>
            <a:endParaRPr kumimoji="1" lang="zh-CN" altLang="en-US" sz="3200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198544708"/>
              </p:ext>
            </p:extLst>
          </p:nvPr>
        </p:nvGraphicFramePr>
        <p:xfrm>
          <a:off x="0" y="2252345"/>
          <a:ext cx="1219199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credit_risk_small_data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044315" y="1739900"/>
            <a:ext cx="438767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Table 6 </a:t>
            </a:r>
            <a:r>
              <a:rPr lang="en-US" altLang="zh-CN" dirty="0" err="1">
                <a:sym typeface="+mn-ea"/>
              </a:rPr>
              <a:t>credit_risk_small_data_bagging_svm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ym typeface="+mn-ea"/>
              </a:rPr>
              <a:t>Resolving dataset imbalances_baggingSVM</a:t>
            </a:r>
            <a:endParaRPr kumimoji="1" lang="zh-CN" altLang="en-US" sz="3200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09346238"/>
              </p:ext>
            </p:extLst>
          </p:nvPr>
        </p:nvGraphicFramePr>
        <p:xfrm>
          <a:off x="-1" y="2194560"/>
          <a:ext cx="1219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cybersecurity_data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044315" y="1739900"/>
            <a:ext cx="38747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Table 7 </a:t>
            </a:r>
            <a:r>
              <a:rPr lang="en-US" altLang="zh-CN" dirty="0" err="1">
                <a:sym typeface="+mn-ea"/>
              </a:rPr>
              <a:t>cybersecurity_data_baggingsvm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ym typeface="+mn-ea"/>
              </a:rPr>
              <a:t>Resolving dataset imbalances_baggingSVM</a:t>
            </a:r>
            <a:endParaRPr kumimoji="1" lang="zh-CN" altLang="en-US" sz="3200" dirty="0"/>
          </a:p>
        </p:txBody>
      </p:sp>
      <p:pic>
        <p:nvPicPr>
          <p:cNvPr id="3" name="图片 2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32637" y="1280160"/>
            <a:ext cx="4288155" cy="429768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805232643"/>
              </p:ext>
            </p:extLst>
          </p:nvPr>
        </p:nvGraphicFramePr>
        <p:xfrm>
          <a:off x="196850" y="2626360"/>
          <a:ext cx="647065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taiwan_bankrupt_data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1364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1364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351280" y="2113280"/>
            <a:ext cx="4509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Table 8  </a:t>
            </a:r>
            <a:r>
              <a:rPr lang="en-US" altLang="zh-CN" dirty="0" err="1">
                <a:sym typeface="+mn-ea"/>
              </a:rPr>
              <a:t>taiwan_bankrupt_data_baggingsvm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F31-5DAD-7869-7219-47464C75E5A5}"/>
              </a:ext>
            </a:extLst>
          </p:cNvPr>
          <p:cNvSpPr txBox="1"/>
          <p:nvPr/>
        </p:nvSpPr>
        <p:spPr>
          <a:xfrm>
            <a:off x="6128545" y="5818108"/>
            <a:ext cx="606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Figure6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Bagging_SVM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Taiwan_bankrupt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What’s SVM?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605" y="1874728"/>
            <a:ext cx="11430000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Gather and prepare the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Start by collecting data that includes class labels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Split the data into training and testing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Choose a kernel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kernels include linear, polynomial, and Gaussian RBF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Set model parameters(C)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Train and test the model on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Tune the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Predict the outcome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ym typeface="+mn-ea"/>
              </a:rPr>
              <a:t>Resolving dataset imbalances_baggingSVM2</a:t>
            </a:r>
            <a:endParaRPr kumimoji="1" lang="zh-CN" alt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611823" y="1629410"/>
            <a:ext cx="10968355" cy="3599180"/>
            <a:chOff x="99" y="1921"/>
            <a:chExt cx="17273" cy="5668"/>
          </a:xfrm>
        </p:grpSpPr>
        <p:pic>
          <p:nvPicPr>
            <p:cNvPr id="108" name="图片 107"/>
            <p:cNvPicPr/>
            <p:nvPr>
              <p:custDataLst>
                <p:tags r:id="rId1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99" y="1921"/>
              <a:ext cx="5669" cy="566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0" name="图片 109"/>
            <p:cNvPicPr/>
            <p:nvPr>
              <p:custDataLst>
                <p:tags r:id="rId2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5768" y="1921"/>
              <a:ext cx="5669" cy="566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1" name="图片 110"/>
            <p:cNvPicPr/>
            <p:nvPr>
              <p:custDataLst>
                <p:tags r:id="rId3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1704" y="1921"/>
              <a:ext cx="5669" cy="566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7D663E4-3183-86A2-F45F-898C7E681619}"/>
              </a:ext>
            </a:extLst>
          </p:cNvPr>
          <p:cNvSpPr txBox="1"/>
          <p:nvPr/>
        </p:nvSpPr>
        <p:spPr>
          <a:xfrm>
            <a:off x="3099460" y="5533902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Figure7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Bagging_SVM2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imbalances</a:t>
            </a:r>
            <a:r>
              <a:rPr kumimoji="1" lang="en-US" altLang="zh-CN" sz="3200" dirty="0">
                <a:sym typeface="+mn-ea"/>
              </a:rPr>
              <a:t>_baggingSVM2</a:t>
            </a:r>
            <a:endParaRPr kumimoji="1" lang="zh-CN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50505443"/>
              </p:ext>
            </p:extLst>
          </p:nvPr>
        </p:nvGraphicFramePr>
        <p:xfrm>
          <a:off x="1" y="2472690"/>
          <a:ext cx="12191999" cy="279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8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credit_data_simulate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334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334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841750" y="2008505"/>
            <a:ext cx="4509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 err="1">
                <a:sym typeface="+mn-ea"/>
              </a:rPr>
              <a:t>Table 9   </a:t>
            </a:r>
            <a:r>
              <a:rPr lang="en-US" altLang="zh-CN">
                <a:sym typeface="+mn-ea"/>
              </a:rPr>
              <a:t>credit_data_simulate</a:t>
            </a:r>
            <a:r>
              <a:rPr lang="en-US" altLang="zh-CN" dirty="0" err="1">
                <a:sym typeface="+mn-ea"/>
              </a:rPr>
              <a:t>_baggingsvm2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imbalances</a:t>
            </a:r>
            <a:r>
              <a:rPr kumimoji="1" lang="en-US" altLang="zh-CN" sz="3200" dirty="0">
                <a:sym typeface="+mn-ea"/>
              </a:rPr>
              <a:t>_baggingSVM2</a:t>
            </a:r>
            <a:endParaRPr kumimoji="1" lang="zh-CN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617681090"/>
              </p:ext>
            </p:extLst>
          </p:nvPr>
        </p:nvGraphicFramePr>
        <p:xfrm>
          <a:off x="0" y="2472690"/>
          <a:ext cx="12191998" cy="279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credit_risk_small_data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481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481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841750" y="2008505"/>
            <a:ext cx="4509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 err="1">
                <a:sym typeface="+mn-ea"/>
              </a:rPr>
              <a:t>Table10  </a:t>
            </a:r>
            <a:r>
              <a:rPr lang="en-US" altLang="zh-CN">
                <a:sym typeface="+mn-ea"/>
              </a:rPr>
              <a:t>credit_risk_small_data</a:t>
            </a:r>
            <a:r>
              <a:rPr lang="en-US" altLang="zh-CN" dirty="0" err="1">
                <a:sym typeface="+mn-ea"/>
              </a:rPr>
              <a:t>_baggingsvm2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imbalances</a:t>
            </a:r>
            <a:r>
              <a:rPr kumimoji="1" lang="en-US" altLang="zh-CN" sz="3200" dirty="0">
                <a:sym typeface="+mn-ea"/>
              </a:rPr>
              <a:t>_baggingSVM2</a:t>
            </a:r>
            <a:endParaRPr kumimoji="1" lang="zh-CN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77015262"/>
              </p:ext>
            </p:extLst>
          </p:nvPr>
        </p:nvGraphicFramePr>
        <p:xfrm>
          <a:off x="348792" y="2008505"/>
          <a:ext cx="11764652" cy="37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05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cybersecurity_data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9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1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102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841432" y="1640205"/>
            <a:ext cx="4509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Table11  cybersecurity_data_baggingsvm2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Resolving dataset imbalances</a:t>
            </a:r>
            <a:r>
              <a:rPr kumimoji="1" lang="en-US" altLang="zh-CN" sz="3200" dirty="0">
                <a:sym typeface="+mn-ea"/>
              </a:rPr>
              <a:t>_baggingSVM2</a:t>
            </a:r>
            <a:endParaRPr kumimoji="1" lang="zh-CN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164026364"/>
              </p:ext>
            </p:extLst>
          </p:nvPr>
        </p:nvGraphicFramePr>
        <p:xfrm>
          <a:off x="81914" y="2630425"/>
          <a:ext cx="7370445" cy="279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taiwan_bankrupt_data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1364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weight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1364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512570" y="2103755"/>
            <a:ext cx="4509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 err="1">
                <a:sym typeface="+mn-ea"/>
              </a:rPr>
              <a:t>Table12  </a:t>
            </a:r>
            <a:r>
              <a:rPr lang="en-US" altLang="zh-CN">
                <a:sym typeface="+mn-ea"/>
              </a:rPr>
              <a:t>taiwan_bankrupt_data</a:t>
            </a:r>
            <a:r>
              <a:rPr lang="en-US" altLang="zh-CN" dirty="0" err="1">
                <a:sym typeface="+mn-ea"/>
              </a:rPr>
              <a:t>_baggingsvm2</a:t>
            </a:r>
            <a:endParaRPr lang="en-US"/>
          </a:p>
        </p:txBody>
      </p:sp>
      <p:pic>
        <p:nvPicPr>
          <p:cNvPr id="112" name="图片 111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45767" y="1805049"/>
            <a:ext cx="3924560" cy="38987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77362D-CE9B-32E3-B1B8-AA98A4DE505B}"/>
              </a:ext>
            </a:extLst>
          </p:cNvPr>
          <p:cNvSpPr txBox="1"/>
          <p:nvPr/>
        </p:nvSpPr>
        <p:spPr>
          <a:xfrm>
            <a:off x="6128545" y="5818108"/>
            <a:ext cx="617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Figure8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Bagging_SVM2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Taiwan_bankrupt</a:t>
            </a:r>
            <a:r>
              <a:rPr kumimoji="1" lang="en-US" altLang="zh-CN" dirty="0"/>
              <a:t>_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1AAE6D-55D7-0941-5BEC-4A4E770A6FE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+mj-lt"/>
              </a:rPr>
              <a:t>Performances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of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Bagging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SVM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and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Bagging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SVM2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in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different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dataset</a:t>
            </a:r>
            <a:endParaRPr lang="zh-CN" altLang="en-US" sz="2800" dirty="0">
              <a:latin typeface="+mj-lt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906936-5928-6EB1-F8C0-950A79172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82771"/>
              </p:ext>
            </p:extLst>
          </p:nvPr>
        </p:nvGraphicFramePr>
        <p:xfrm>
          <a:off x="0" y="1662544"/>
          <a:ext cx="12192000" cy="36219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6186">
                  <a:extLst>
                    <a:ext uri="{9D8B030D-6E8A-4147-A177-3AD203B41FA5}">
                      <a16:colId xmlns:a16="http://schemas.microsoft.com/office/drawing/2014/main" val="1802690585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2406125864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538869352"/>
                    </a:ext>
                  </a:extLst>
                </a:gridCol>
                <a:gridCol w="1144160">
                  <a:extLst>
                    <a:ext uri="{9D8B030D-6E8A-4147-A177-3AD203B41FA5}">
                      <a16:colId xmlns:a16="http://schemas.microsoft.com/office/drawing/2014/main" val="2700096463"/>
                    </a:ext>
                  </a:extLst>
                </a:gridCol>
                <a:gridCol w="1147876">
                  <a:extLst>
                    <a:ext uri="{9D8B030D-6E8A-4147-A177-3AD203B41FA5}">
                      <a16:colId xmlns:a16="http://schemas.microsoft.com/office/drawing/2014/main" val="1066351106"/>
                    </a:ext>
                  </a:extLst>
                </a:gridCol>
                <a:gridCol w="1114443">
                  <a:extLst>
                    <a:ext uri="{9D8B030D-6E8A-4147-A177-3AD203B41FA5}">
                      <a16:colId xmlns:a16="http://schemas.microsoft.com/office/drawing/2014/main" val="386194898"/>
                    </a:ext>
                  </a:extLst>
                </a:gridCol>
                <a:gridCol w="1203598">
                  <a:extLst>
                    <a:ext uri="{9D8B030D-6E8A-4147-A177-3AD203B41FA5}">
                      <a16:colId xmlns:a16="http://schemas.microsoft.com/office/drawing/2014/main" val="2317850734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3342388933"/>
                    </a:ext>
                  </a:extLst>
                </a:gridCol>
                <a:gridCol w="1485923">
                  <a:extLst>
                    <a:ext uri="{9D8B030D-6E8A-4147-A177-3AD203B41FA5}">
                      <a16:colId xmlns:a16="http://schemas.microsoft.com/office/drawing/2014/main" val="865891519"/>
                    </a:ext>
                  </a:extLst>
                </a:gridCol>
                <a:gridCol w="1114443">
                  <a:extLst>
                    <a:ext uri="{9D8B030D-6E8A-4147-A177-3AD203B41FA5}">
                      <a16:colId xmlns:a16="http://schemas.microsoft.com/office/drawing/2014/main" val="996728632"/>
                    </a:ext>
                  </a:extLst>
                </a:gridCol>
              </a:tblGrid>
              <a:tr h="552005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" sz="2800" u="none" strike="noStrike" dirty="0" err="1">
                          <a:effectLst/>
                        </a:rPr>
                        <a:t>credit_data_simulate</a:t>
                      </a:r>
                      <a:endParaRPr lang="en" sz="28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21707"/>
                  </a:ext>
                </a:extLst>
              </a:tr>
              <a:tr h="688096">
                <a:tc>
                  <a:txBody>
                    <a:bodyPr/>
                    <a:lstStyle/>
                    <a:p>
                      <a:pPr algn="ctr" fontAlgn="ctr"/>
                      <a:br>
                        <a:rPr lang="zh-CN" altLang="en-US" sz="2000" u="none" strike="noStrike" dirty="0">
                          <a:effectLst/>
                        </a:rPr>
                      </a:b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class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precision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recall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f1-score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support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accuracy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f1-macro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f1-weighted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support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2562270"/>
                  </a:ext>
                </a:extLst>
              </a:tr>
              <a:tr h="3969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SVM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334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324732"/>
                  </a:ext>
                </a:extLst>
              </a:tr>
              <a:tr h="396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307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9810"/>
                  </a:ext>
                </a:extLst>
              </a:tr>
              <a:tr h="3969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bagging svm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334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7220100"/>
                  </a:ext>
                </a:extLst>
              </a:tr>
              <a:tr h="396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307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249"/>
                  </a:ext>
                </a:extLst>
              </a:tr>
              <a:tr h="3969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bagging svm2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334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68536"/>
                  </a:ext>
                </a:extLst>
              </a:tr>
              <a:tr h="396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307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4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63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1AAE6D-55D7-0941-5BEC-4A4E770A6FE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+mj-lt"/>
              </a:rPr>
              <a:t>Performances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of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Bagging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SVM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and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Bagging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SVM2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in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different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dataset</a:t>
            </a:r>
            <a:endParaRPr lang="zh-CN" altLang="en-US" sz="2800" dirty="0">
              <a:latin typeface="+mj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27C96C9-30E6-07C0-6D74-31FFB33EA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07942"/>
              </p:ext>
            </p:extLst>
          </p:nvPr>
        </p:nvGraphicFramePr>
        <p:xfrm>
          <a:off x="-1" y="1774989"/>
          <a:ext cx="12191999" cy="38301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6186">
                  <a:extLst>
                    <a:ext uri="{9D8B030D-6E8A-4147-A177-3AD203B41FA5}">
                      <a16:colId xmlns:a16="http://schemas.microsoft.com/office/drawing/2014/main" val="3732799252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1504752018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3680830147"/>
                    </a:ext>
                  </a:extLst>
                </a:gridCol>
                <a:gridCol w="1144161">
                  <a:extLst>
                    <a:ext uri="{9D8B030D-6E8A-4147-A177-3AD203B41FA5}">
                      <a16:colId xmlns:a16="http://schemas.microsoft.com/office/drawing/2014/main" val="9018309"/>
                    </a:ext>
                  </a:extLst>
                </a:gridCol>
                <a:gridCol w="1147875">
                  <a:extLst>
                    <a:ext uri="{9D8B030D-6E8A-4147-A177-3AD203B41FA5}">
                      <a16:colId xmlns:a16="http://schemas.microsoft.com/office/drawing/2014/main" val="41851005"/>
                    </a:ext>
                  </a:extLst>
                </a:gridCol>
                <a:gridCol w="1114443">
                  <a:extLst>
                    <a:ext uri="{9D8B030D-6E8A-4147-A177-3AD203B41FA5}">
                      <a16:colId xmlns:a16="http://schemas.microsoft.com/office/drawing/2014/main" val="2025849661"/>
                    </a:ext>
                  </a:extLst>
                </a:gridCol>
                <a:gridCol w="1203597">
                  <a:extLst>
                    <a:ext uri="{9D8B030D-6E8A-4147-A177-3AD203B41FA5}">
                      <a16:colId xmlns:a16="http://schemas.microsoft.com/office/drawing/2014/main" val="3592513350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2965462339"/>
                    </a:ext>
                  </a:extLst>
                </a:gridCol>
                <a:gridCol w="1485923">
                  <a:extLst>
                    <a:ext uri="{9D8B030D-6E8A-4147-A177-3AD203B41FA5}">
                      <a16:colId xmlns:a16="http://schemas.microsoft.com/office/drawing/2014/main" val="2943864363"/>
                    </a:ext>
                  </a:extLst>
                </a:gridCol>
                <a:gridCol w="1114443">
                  <a:extLst>
                    <a:ext uri="{9D8B030D-6E8A-4147-A177-3AD203B41FA5}">
                      <a16:colId xmlns:a16="http://schemas.microsoft.com/office/drawing/2014/main" val="2427018350"/>
                    </a:ext>
                  </a:extLst>
                </a:gridCol>
              </a:tblGrid>
              <a:tr h="53906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" sz="2800" u="none" strike="noStrike" dirty="0" err="1">
                          <a:effectLst/>
                        </a:rPr>
                        <a:t>credit_risk_small_data</a:t>
                      </a:r>
                      <a:endParaRPr lang="en" sz="28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82419"/>
                  </a:ext>
                </a:extLst>
              </a:tr>
              <a:tr h="737661">
                <a:tc>
                  <a:txBody>
                    <a:bodyPr/>
                    <a:lstStyle/>
                    <a:p>
                      <a:pPr algn="ctr" fontAlgn="ctr"/>
                      <a:br>
                        <a:rPr lang="zh-CN" altLang="en-US" sz="2000" u="none" strike="noStrike" dirty="0">
                          <a:effectLst/>
                        </a:rPr>
                      </a:b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class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precision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recall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f1-score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support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accuracy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f1-macro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f1-weighted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support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79863"/>
                  </a:ext>
                </a:extLst>
              </a:tr>
              <a:tr h="4255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SVM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444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0.48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0.89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481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5672451"/>
                  </a:ext>
                </a:extLst>
              </a:tr>
              <a:tr h="425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82672"/>
                  </a:ext>
                </a:extLst>
              </a:tr>
              <a:tr h="4255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bagging svm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444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0.48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481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369909"/>
                  </a:ext>
                </a:extLst>
              </a:tr>
              <a:tr h="425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05950"/>
                  </a:ext>
                </a:extLst>
              </a:tr>
              <a:tr h="4255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bagging svm2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444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481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81218"/>
                  </a:ext>
                </a:extLst>
              </a:tr>
              <a:tr h="4255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 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0.19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0.28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9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30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1AAE6D-55D7-0941-5BEC-4A4E770A6FE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+mj-lt"/>
              </a:rPr>
              <a:t>Performances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of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Bagging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SVM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and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Bagging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SVM2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in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different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dataset</a:t>
            </a:r>
            <a:endParaRPr lang="zh-CN" altLang="en-US" sz="2800" dirty="0">
              <a:latin typeface="+mj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0773FF7-F7BF-288C-F557-593E0F73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4020"/>
              </p:ext>
            </p:extLst>
          </p:nvPr>
        </p:nvGraphicFramePr>
        <p:xfrm>
          <a:off x="0" y="2143124"/>
          <a:ext cx="12191999" cy="34857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6186">
                  <a:extLst>
                    <a:ext uri="{9D8B030D-6E8A-4147-A177-3AD203B41FA5}">
                      <a16:colId xmlns:a16="http://schemas.microsoft.com/office/drawing/2014/main" val="796662571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1319315754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1003617088"/>
                    </a:ext>
                  </a:extLst>
                </a:gridCol>
                <a:gridCol w="1144161">
                  <a:extLst>
                    <a:ext uri="{9D8B030D-6E8A-4147-A177-3AD203B41FA5}">
                      <a16:colId xmlns:a16="http://schemas.microsoft.com/office/drawing/2014/main" val="4782928"/>
                    </a:ext>
                  </a:extLst>
                </a:gridCol>
                <a:gridCol w="1147875">
                  <a:extLst>
                    <a:ext uri="{9D8B030D-6E8A-4147-A177-3AD203B41FA5}">
                      <a16:colId xmlns:a16="http://schemas.microsoft.com/office/drawing/2014/main" val="2800089357"/>
                    </a:ext>
                  </a:extLst>
                </a:gridCol>
                <a:gridCol w="1114443">
                  <a:extLst>
                    <a:ext uri="{9D8B030D-6E8A-4147-A177-3AD203B41FA5}">
                      <a16:colId xmlns:a16="http://schemas.microsoft.com/office/drawing/2014/main" val="704272918"/>
                    </a:ext>
                  </a:extLst>
                </a:gridCol>
                <a:gridCol w="1203597">
                  <a:extLst>
                    <a:ext uri="{9D8B030D-6E8A-4147-A177-3AD203B41FA5}">
                      <a16:colId xmlns:a16="http://schemas.microsoft.com/office/drawing/2014/main" val="2067374224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3526058421"/>
                    </a:ext>
                  </a:extLst>
                </a:gridCol>
                <a:gridCol w="1485923">
                  <a:extLst>
                    <a:ext uri="{9D8B030D-6E8A-4147-A177-3AD203B41FA5}">
                      <a16:colId xmlns:a16="http://schemas.microsoft.com/office/drawing/2014/main" val="2500842227"/>
                    </a:ext>
                  </a:extLst>
                </a:gridCol>
                <a:gridCol w="1114443">
                  <a:extLst>
                    <a:ext uri="{9D8B030D-6E8A-4147-A177-3AD203B41FA5}">
                      <a16:colId xmlns:a16="http://schemas.microsoft.com/office/drawing/2014/main" val="4274787105"/>
                    </a:ext>
                  </a:extLst>
                </a:gridCol>
              </a:tblGrid>
              <a:tr h="490591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" sz="2800" u="none" strike="noStrike" dirty="0" err="1">
                          <a:effectLst/>
                        </a:rPr>
                        <a:t>cybersecurity_data</a:t>
                      </a:r>
                      <a:endParaRPr lang="en" sz="28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57884"/>
                  </a:ext>
                </a:extLst>
              </a:tr>
              <a:tr h="671335">
                <a:tc>
                  <a:txBody>
                    <a:bodyPr/>
                    <a:lstStyle/>
                    <a:p>
                      <a:pPr algn="ctr" fontAlgn="ctr"/>
                      <a:br>
                        <a:rPr lang="zh-CN" altLang="en-US" sz="2000" u="none" strike="noStrike" dirty="0">
                          <a:effectLst/>
                        </a:rPr>
                      </a:b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class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precision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recall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f1-score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support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accuracy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f1-macro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f1-weighted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support</a:t>
                      </a:r>
                      <a:endParaRPr lang="en" sz="20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5284"/>
                  </a:ext>
                </a:extLst>
              </a:tr>
              <a:tr h="3873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SVM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-1 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0.49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7567095"/>
                  </a:ext>
                </a:extLst>
              </a:tr>
              <a:tr h="3873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08971"/>
                  </a:ext>
                </a:extLst>
              </a:tr>
              <a:tr h="3873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bagging svm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-1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1335767"/>
                  </a:ext>
                </a:extLst>
              </a:tr>
              <a:tr h="3873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42390"/>
                  </a:ext>
                </a:extLst>
              </a:tr>
              <a:tr h="3873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>
                          <a:effectLst/>
                        </a:rPr>
                        <a:t>bagging svm2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-1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0107566"/>
                  </a:ext>
                </a:extLst>
              </a:tr>
              <a:tr h="3873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7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21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1AAE6D-55D7-0941-5BEC-4A4E770A6FE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+mj-lt"/>
              </a:rPr>
              <a:t>Performances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of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Bagging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SVM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and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Bagging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SVM2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in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different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dataset</a:t>
            </a:r>
            <a:endParaRPr lang="zh-CN" altLang="en-US" sz="2800" dirty="0">
              <a:latin typeface="+mj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57FD3A-C9F7-5B98-EEBC-785A59276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93461"/>
              </p:ext>
            </p:extLst>
          </p:nvPr>
        </p:nvGraphicFramePr>
        <p:xfrm>
          <a:off x="0" y="1893742"/>
          <a:ext cx="12191999" cy="38064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6186">
                  <a:extLst>
                    <a:ext uri="{9D8B030D-6E8A-4147-A177-3AD203B41FA5}">
                      <a16:colId xmlns:a16="http://schemas.microsoft.com/office/drawing/2014/main" val="63648776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3514255160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3433379862"/>
                    </a:ext>
                  </a:extLst>
                </a:gridCol>
                <a:gridCol w="1144161">
                  <a:extLst>
                    <a:ext uri="{9D8B030D-6E8A-4147-A177-3AD203B41FA5}">
                      <a16:colId xmlns:a16="http://schemas.microsoft.com/office/drawing/2014/main" val="1036909211"/>
                    </a:ext>
                  </a:extLst>
                </a:gridCol>
                <a:gridCol w="1147875">
                  <a:extLst>
                    <a:ext uri="{9D8B030D-6E8A-4147-A177-3AD203B41FA5}">
                      <a16:colId xmlns:a16="http://schemas.microsoft.com/office/drawing/2014/main" val="3614188352"/>
                    </a:ext>
                  </a:extLst>
                </a:gridCol>
                <a:gridCol w="1114443">
                  <a:extLst>
                    <a:ext uri="{9D8B030D-6E8A-4147-A177-3AD203B41FA5}">
                      <a16:colId xmlns:a16="http://schemas.microsoft.com/office/drawing/2014/main" val="4066748469"/>
                    </a:ext>
                  </a:extLst>
                </a:gridCol>
                <a:gridCol w="1203597">
                  <a:extLst>
                    <a:ext uri="{9D8B030D-6E8A-4147-A177-3AD203B41FA5}">
                      <a16:colId xmlns:a16="http://schemas.microsoft.com/office/drawing/2014/main" val="2939812712"/>
                    </a:ext>
                  </a:extLst>
                </a:gridCol>
                <a:gridCol w="1218457">
                  <a:extLst>
                    <a:ext uri="{9D8B030D-6E8A-4147-A177-3AD203B41FA5}">
                      <a16:colId xmlns:a16="http://schemas.microsoft.com/office/drawing/2014/main" val="4183592135"/>
                    </a:ext>
                  </a:extLst>
                </a:gridCol>
                <a:gridCol w="1485923">
                  <a:extLst>
                    <a:ext uri="{9D8B030D-6E8A-4147-A177-3AD203B41FA5}">
                      <a16:colId xmlns:a16="http://schemas.microsoft.com/office/drawing/2014/main" val="2080535407"/>
                    </a:ext>
                  </a:extLst>
                </a:gridCol>
                <a:gridCol w="1114443">
                  <a:extLst>
                    <a:ext uri="{9D8B030D-6E8A-4147-A177-3AD203B41FA5}">
                      <a16:colId xmlns:a16="http://schemas.microsoft.com/office/drawing/2014/main" val="582182969"/>
                    </a:ext>
                  </a:extLst>
                </a:gridCol>
              </a:tblGrid>
              <a:tr h="535717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" sz="2800" u="none" strike="noStrike" dirty="0" err="1">
                          <a:effectLst/>
                        </a:rPr>
                        <a:t>taiwan_bankrupt_data</a:t>
                      </a:r>
                      <a:endParaRPr lang="en" sz="28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54732"/>
                  </a:ext>
                </a:extLst>
              </a:tr>
              <a:tr h="733087">
                <a:tc>
                  <a:txBody>
                    <a:bodyPr/>
                    <a:lstStyle/>
                    <a:p>
                      <a:pPr algn="ctr" fontAlgn="ctr"/>
                      <a:br>
                        <a:rPr lang="zh-CN" altLang="en-US" sz="2000" u="none" strike="noStrike" dirty="0">
                          <a:effectLst/>
                        </a:rPr>
                      </a:b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class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precision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recall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f1-score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support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accuracy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f1-macro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f1-weighted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support</a:t>
                      </a:r>
                      <a:endParaRPr lang="en" sz="20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296465"/>
                  </a:ext>
                </a:extLst>
              </a:tr>
              <a:tr h="4229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SVM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1313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1364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8220349"/>
                  </a:ext>
                </a:extLst>
              </a:tr>
              <a:tr h="4229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 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7695"/>
                  </a:ext>
                </a:extLst>
              </a:tr>
              <a:tr h="4229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bagging </a:t>
                      </a:r>
                      <a:r>
                        <a:rPr lang="en" sz="2000" u="none" strike="noStrike" dirty="0" err="1">
                          <a:effectLst/>
                        </a:rPr>
                        <a:t>svm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1364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4284515"/>
                  </a:ext>
                </a:extLst>
              </a:tr>
              <a:tr h="4229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80346"/>
                  </a:ext>
                </a:extLst>
              </a:tr>
              <a:tr h="4229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bagging svm2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0.76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0.76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0.83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1364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4288926"/>
                  </a:ext>
                </a:extLst>
              </a:tr>
              <a:tr h="4229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 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0.53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7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285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0" y="0"/>
            <a:ext cx="917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Three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deep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learning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model——DNN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0D66E2-7CDB-4607-B39A-8540DA4CA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969216"/>
            <a:ext cx="8697539" cy="5296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What’s SVM?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1077946568"/>
              </p:ext>
            </p:extLst>
          </p:nvPr>
        </p:nvGraphicFramePr>
        <p:xfrm>
          <a:off x="2189480" y="887730"/>
          <a:ext cx="7812405" cy="543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Algorithm 1 SVM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Require: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altLang="zh-CN" sz="1800" dirty="0">
                          <a:sym typeface="+mn-ea"/>
                        </a:rPr>
                        <a:t>Gather and prepare the data; start by collecting data X, class labels y; 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   Split the data into training and testing sets X_training, X_testing;</a:t>
                      </a:r>
                    </a:p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Input:</a:t>
                      </a:r>
                    </a:p>
                  </a:txBody>
                  <a:tcPr>
                    <a:lnT w="1905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     Input  feature X, class labels y;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Output: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800" dirty="0">
                          <a:sym typeface="+mn-ea"/>
                        </a:rPr>
                        <a:t>Predict the various indicators;</a:t>
                      </a:r>
                    </a:p>
                  </a:txBody>
                  <a:tcP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step1:  Choose a kernel function, kernels include linear, polynomial, Gaussian     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 RBF and sigmoid;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step2:   </a:t>
                      </a:r>
                      <a:r>
                        <a:rPr lang="en-US" altLang="zh-CN" sz="1800" b="1" dirty="0">
                          <a:sym typeface="+mn-ea"/>
                        </a:rPr>
                        <a:t>fit</a:t>
                      </a:r>
                      <a:r>
                        <a:rPr lang="en-US" altLang="zh-CN" sz="1800" dirty="0">
                          <a:sym typeface="+mn-ea"/>
                        </a:rPr>
                        <a:t>(X_training, y_training) </a:t>
                      </a:r>
                      <a:endParaRPr lang="en-US" altLang="zh-CN" sz="1800" b="1" dirty="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 dirty="0">
                          <a:sym typeface="+mn-ea"/>
                        </a:rPr>
                        <a:t>                    </a:t>
                      </a:r>
                      <a:r>
                        <a:rPr lang="en-US" altLang="zh-CN" sz="1800" b="0" dirty="0">
                          <a:sym typeface="+mn-ea"/>
                        </a:rPr>
                        <a:t>Satisfy the constraints: s.t </a:t>
                      </a:r>
                      <a:endParaRPr lang="en-US" altLang="zh-CN" sz="1800" b="1" dirty="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 dirty="0">
                          <a:sym typeface="+mn-ea"/>
                        </a:rPr>
                        <a:t>                    return </a:t>
                      </a:r>
                      <a:r>
                        <a:rPr lang="en-US" altLang="zh-CN" sz="1800" dirty="0">
                          <a:sym typeface="+mn-ea"/>
                        </a:rPr>
                        <a:t>various indicators</a:t>
                      </a:r>
                      <a:endParaRPr lang="en-US" altLang="zh-CN" sz="1800" b="1" dirty="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step3:   </a:t>
                      </a:r>
                      <a:r>
                        <a:rPr lang="en-US" altLang="zh-CN" sz="1800" b="1" dirty="0">
                          <a:sym typeface="+mn-ea"/>
                        </a:rPr>
                        <a:t>end fit</a:t>
                      </a:r>
                    </a:p>
                  </a:txBody>
                  <a:tcPr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0" y="0"/>
            <a:ext cx="917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Three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deep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learning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model——CNN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CBE11C-5AE5-82BE-1337-50A24CDD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53" y="592087"/>
            <a:ext cx="8186632" cy="618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570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0" y="0"/>
            <a:ext cx="917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Three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deep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learning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model——LSTM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991DC3-7CBB-141E-3159-9074BC3C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568" y="713023"/>
            <a:ext cx="7280434" cy="5890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937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0" y="0"/>
            <a:ext cx="9177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Three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deep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learning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model——DNN</a:t>
            </a:r>
          </a:p>
          <a:p>
            <a:r>
              <a:rPr lang="en-US" altLang="zh-CN" sz="2800" dirty="0"/>
              <a:t>Credit simulate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B0AFFB-7888-1B7A-E9E7-A1995814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3" y="1044159"/>
            <a:ext cx="10632504" cy="56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7F4122-5F02-85C3-4795-22DC4EA25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974" y="4365104"/>
            <a:ext cx="2000529" cy="1695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606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0" y="35626"/>
            <a:ext cx="9177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Three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deep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learning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model——DNN</a:t>
            </a:r>
          </a:p>
          <a:p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2800" dirty="0"/>
              <a:t>Credit risk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E4DBE5-C921-9AA8-AB25-8F2233A0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218"/>
            <a:ext cx="10704512" cy="568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688CB2-CC88-CA4D-5B8A-E81FA68B0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4365104"/>
            <a:ext cx="2457793" cy="1724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562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0" y="0"/>
            <a:ext cx="91774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Three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deep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learning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model——DNN</a:t>
            </a:r>
          </a:p>
          <a:p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2800" dirty="0"/>
              <a:t>Cybersecurity</a:t>
            </a:r>
          </a:p>
          <a:p>
            <a:endParaRPr lang="en-US" altLang="zh-CN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5E3B2B-8541-C342-2ED4-CA9CC435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5" y="980728"/>
            <a:ext cx="10632504" cy="56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47D2D1-09D8-C80F-0846-1E07F48A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304" y="4365104"/>
            <a:ext cx="1933845" cy="1724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169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-3530" y="0"/>
            <a:ext cx="112120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LSTM</a:t>
            </a:r>
          </a:p>
          <a:p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2800" dirty="0"/>
              <a:t>Credit simulate/Credit risk/Cybersecurity/Taiwan bankrupt</a:t>
            </a:r>
          </a:p>
          <a:p>
            <a:endParaRPr lang="en-US" altLang="zh-CN" sz="2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857A626-5C96-FF19-3B20-A254E0C9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5" y="1077218"/>
            <a:ext cx="10488488" cy="556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95A0BE-941E-A25E-0B66-9AE6D65BC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4437112"/>
            <a:ext cx="2591162" cy="1686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958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-3530" y="1"/>
            <a:ext cx="9051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CNN</a:t>
            </a:r>
          </a:p>
          <a:p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2800" dirty="0"/>
              <a:t>Credit simulate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61DCC67-CCD2-D3EA-91BB-F341E30B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078997"/>
            <a:ext cx="10458582" cy="555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14B498-94A4-8F2B-C5B4-0B279F92A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112" y="4365104"/>
            <a:ext cx="2029108" cy="1705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780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-3530" y="1"/>
            <a:ext cx="9051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CNN</a:t>
            </a:r>
          </a:p>
          <a:p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2800" dirty="0"/>
              <a:t>Credit risk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83221C-F393-7B01-76AE-D10A0CD5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056849"/>
            <a:ext cx="10183915" cy="54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4EE199-F8DB-6A5C-9DC8-30BBDCD6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4149080"/>
            <a:ext cx="2438740" cy="1676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945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-3530" y="1"/>
            <a:ext cx="9051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CNN</a:t>
            </a:r>
          </a:p>
          <a:p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2800" dirty="0"/>
              <a:t>Cybersecurity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0B365C-E279-CD7C-5C84-76586407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077219"/>
            <a:ext cx="10657184" cy="566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DD68B7-A1E9-5842-2193-D22FBB951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480" y="4437112"/>
            <a:ext cx="2010056" cy="1743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845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-3530" y="1"/>
            <a:ext cx="9051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CNN</a:t>
            </a:r>
          </a:p>
          <a:p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2800" dirty="0"/>
              <a:t>Taiwan bankrupt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9D93A0-0FAB-2F9D-6A53-E98F7B442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063527"/>
            <a:ext cx="10704512" cy="56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C17C56-7CF5-717E-9C35-53AFC47D5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4509120"/>
            <a:ext cx="2476846" cy="1686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65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What’s Bagging-SVM2?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367718173"/>
              </p:ext>
            </p:extLst>
          </p:nvPr>
        </p:nvGraphicFramePr>
        <p:xfrm>
          <a:off x="2030095" y="763905"/>
          <a:ext cx="7812405" cy="574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ALgorithm 2 Bagging-SVM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Require: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altLang="zh-CN" sz="1800" dirty="0">
                          <a:sym typeface="+mn-ea"/>
                        </a:rPr>
                        <a:t>Gather and prepare the data; start by collecting data X, class labels y; Smot upsampling;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   Split the data into training and testing sets X_training, X_testing;</a:t>
                      </a:r>
                    </a:p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Input:</a:t>
                      </a:r>
                    </a:p>
                  </a:txBody>
                  <a:tcPr>
                    <a:lnT w="1905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Input  feature X, class labels y</a:t>
                      </a:r>
                      <a:r>
                        <a:rPr lang="en-US" altLang="zh-CN" sz="1800" dirty="0">
                          <a:sym typeface="+mn-ea"/>
                        </a:rPr>
                        <a:t>;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Output: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800" dirty="0">
                          <a:sym typeface="+mn-ea"/>
                        </a:rPr>
                        <a:t>Predict the various indicators;</a:t>
                      </a:r>
                    </a:p>
                  </a:txBody>
                  <a:tcP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step1:  Trains n base learners in parallel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dirty="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4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step2:   Each learner is trained on data by randomly sampling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  Assume m training examples, then randomly sampling m examples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 marL="457200" lvl="2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>
                          <a:sym typeface="+mn-ea"/>
                        </a:rPr>
                        <a:t>    </a:t>
                      </a:r>
                      <a:r>
                        <a:rPr lang="en-US" altLang="zh-CN" sz="1800" dirty="0">
                          <a:sym typeface="+mn-ea"/>
                        </a:rPr>
                        <a:t>Around 1/2 examples will be sampled</a:t>
                      </a:r>
                      <a:r>
                        <a:rPr lang="en-US" altLang="zh-CN" sz="1800" b="1" dirty="0">
                          <a:sym typeface="+mn-ea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step3:   Make decisions by majority voting(classification)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endParaRPr lang="en-US" altLang="zh-CN" sz="1800" b="1" dirty="0">
                        <a:sym typeface="+mn-ea"/>
                      </a:endParaRPr>
                    </a:p>
                  </a:txBody>
                  <a:tcPr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-3530" y="-15389"/>
            <a:ext cx="905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Result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67CB343-E4E8-18A8-0567-D1F1BA6DD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54661"/>
              </p:ext>
            </p:extLst>
          </p:nvPr>
        </p:nvGraphicFramePr>
        <p:xfrm>
          <a:off x="799101" y="4144775"/>
          <a:ext cx="10290211" cy="1857375"/>
        </p:xfrm>
        <a:graphic>
          <a:graphicData uri="http://schemas.openxmlformats.org/drawingml/2006/table">
            <a:tbl>
              <a:tblPr/>
              <a:tblGrid>
                <a:gridCol w="1226393">
                  <a:extLst>
                    <a:ext uri="{9D8B030D-6E8A-4147-A177-3AD203B41FA5}">
                      <a16:colId xmlns:a16="http://schemas.microsoft.com/office/drawing/2014/main" val="2530969490"/>
                    </a:ext>
                  </a:extLst>
                </a:gridCol>
                <a:gridCol w="1264719">
                  <a:extLst>
                    <a:ext uri="{9D8B030D-6E8A-4147-A177-3AD203B41FA5}">
                      <a16:colId xmlns:a16="http://schemas.microsoft.com/office/drawing/2014/main" val="2840296286"/>
                    </a:ext>
                  </a:extLst>
                </a:gridCol>
                <a:gridCol w="1370112">
                  <a:extLst>
                    <a:ext uri="{9D8B030D-6E8A-4147-A177-3AD203B41FA5}">
                      <a16:colId xmlns:a16="http://schemas.microsoft.com/office/drawing/2014/main" val="2458192418"/>
                    </a:ext>
                  </a:extLst>
                </a:gridCol>
                <a:gridCol w="1264719">
                  <a:extLst>
                    <a:ext uri="{9D8B030D-6E8A-4147-A177-3AD203B41FA5}">
                      <a16:colId xmlns:a16="http://schemas.microsoft.com/office/drawing/2014/main" val="2376574765"/>
                    </a:ext>
                  </a:extLst>
                </a:gridCol>
                <a:gridCol w="1328593">
                  <a:extLst>
                    <a:ext uri="{9D8B030D-6E8A-4147-A177-3AD203B41FA5}">
                      <a16:colId xmlns:a16="http://schemas.microsoft.com/office/drawing/2014/main" val="531595216"/>
                    </a:ext>
                  </a:extLst>
                </a:gridCol>
                <a:gridCol w="1188069">
                  <a:extLst>
                    <a:ext uri="{9D8B030D-6E8A-4147-A177-3AD203B41FA5}">
                      <a16:colId xmlns:a16="http://schemas.microsoft.com/office/drawing/2014/main" val="2545025345"/>
                    </a:ext>
                  </a:extLst>
                </a:gridCol>
                <a:gridCol w="1277494">
                  <a:extLst>
                    <a:ext uri="{9D8B030D-6E8A-4147-A177-3AD203B41FA5}">
                      <a16:colId xmlns:a16="http://schemas.microsoft.com/office/drawing/2014/main" val="3938755732"/>
                    </a:ext>
                  </a:extLst>
                </a:gridCol>
                <a:gridCol w="1370112">
                  <a:extLst>
                    <a:ext uri="{9D8B030D-6E8A-4147-A177-3AD203B41FA5}">
                      <a16:colId xmlns:a16="http://schemas.microsoft.com/office/drawing/2014/main" val="776592940"/>
                    </a:ext>
                  </a:extLst>
                </a:gridCol>
              </a:tblGrid>
              <a:tr h="428625">
                <a:tc gridSpan="8">
                  <a:txBody>
                    <a:bodyPr/>
                    <a:lstStyle/>
                    <a:p>
                      <a:pPr algn="ctr" rtl="0" fontAlgn="ctr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0995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NPV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F1 Macro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F1 Micro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4301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5629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1874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LSTM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12452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C76008FB-85BC-69D0-417D-6F6B517A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5" y="917102"/>
            <a:ext cx="10380124" cy="32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6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-3530" y="-15389"/>
            <a:ext cx="905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Conclusion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9991D-EAD7-ED69-A9EC-C6A22A74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6" y="1471339"/>
            <a:ext cx="1090764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8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What’s Bagging-SVM2?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ECB019B1-382A-4266-B25C-5B523AA43C14-2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7" y="1751527"/>
            <a:ext cx="11747779" cy="3722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220"/>
            <a:ext cx="12192000" cy="67056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What’s Bagging-SVM2?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C8840696-70E6-E07D-A039-5E427B686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574768"/>
              </p:ext>
            </p:extLst>
          </p:nvPr>
        </p:nvGraphicFramePr>
        <p:xfrm>
          <a:off x="819397" y="763905"/>
          <a:ext cx="10319658" cy="5894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Algorithm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Bagging-SVM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Require: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Gather and prepare the data;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Standardize the features of data X;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 smote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on the training set;</a:t>
                      </a:r>
                    </a:p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Remove outliers features in features of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X_training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Input:</a:t>
                      </a:r>
                    </a:p>
                  </a:txBody>
                  <a:tcPr>
                    <a:lnT w="1905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Input  feature X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 labels y</a:t>
                      </a:r>
                      <a:r>
                        <a:rPr lang="en-US" altLang="zh-CN" sz="1800" dirty="0">
                          <a:sym typeface="+mn-ea"/>
                        </a:rPr>
                        <a:t>;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Output: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6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800" dirty="0">
                          <a:sym typeface="+mn-ea"/>
                        </a:rPr>
                        <a:t>Predict the various indicators;</a:t>
                      </a:r>
                    </a:p>
                  </a:txBody>
                  <a:tcP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step1:  Trains n base learners in parallel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dirty="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7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step2:   Each learner is trained on data by randomly sampling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           Assume m training examples, then randomly sampling m examples        </a:t>
                      </a:r>
                      <a:endParaRPr lang="en-US" altLang="zh-CN" sz="1800" b="1" dirty="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891">
                <a:tc>
                  <a:txBody>
                    <a:bodyPr/>
                    <a:lstStyle/>
                    <a:p>
                      <a:pPr marL="457200" lvl="2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>
                          <a:sym typeface="+mn-ea"/>
                        </a:rPr>
                        <a:t>             </a:t>
                      </a:r>
                      <a:r>
                        <a:rPr lang="en-US" altLang="zh-CN" sz="1800" dirty="0">
                          <a:sym typeface="+mn-ea"/>
                        </a:rPr>
                        <a:t>Around 1/2 examples will be sampled</a:t>
                      </a:r>
                      <a:r>
                        <a:rPr lang="en-US" altLang="zh-CN" sz="1800" b="1" dirty="0">
                          <a:sym typeface="+mn-ea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23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step3:   Make decisions by majority voting(classification)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endParaRPr lang="en-US" altLang="zh-CN" sz="1800" b="1" dirty="0">
                        <a:sym typeface="+mn-ea"/>
                      </a:endParaRPr>
                    </a:p>
                  </a:txBody>
                  <a:tcPr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0" y="0"/>
            <a:ext cx="449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Data visualization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E2AC70C-5E9E-30A5-C2DA-414D3D02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1" y="1523734"/>
            <a:ext cx="11765017" cy="38105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5B561F-5828-6E96-DF2B-755E4828D079}"/>
              </a:ext>
            </a:extLst>
          </p:cNvPr>
          <p:cNvSpPr txBox="1"/>
          <p:nvPr/>
        </p:nvSpPr>
        <p:spPr>
          <a:xfrm>
            <a:off x="3883232" y="5818910"/>
            <a:ext cx="539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Figure1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73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-1" y="0"/>
            <a:ext cx="688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Data visualization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without </a:t>
            </a:r>
            <a:r>
              <a:rPr lang="en-US" altLang="zh-CN" sz="2800" dirty="0" err="1">
                <a:solidFill>
                  <a:schemeClr val="bg1"/>
                </a:solidFill>
              </a:rPr>
              <a:t>MinMaxScaler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0F3172-1CEF-1210-41D9-CA3A2B31ACFD}"/>
              </a:ext>
            </a:extLst>
          </p:cNvPr>
          <p:cNvSpPr txBox="1"/>
          <p:nvPr/>
        </p:nvSpPr>
        <p:spPr>
          <a:xfrm>
            <a:off x="2451458" y="6292517"/>
            <a:ext cx="79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Figure2.1</a:t>
            </a:r>
            <a:r>
              <a:rPr kumimoji="1" lang="zh-CN" altLang="en-US" dirty="0"/>
              <a:t> </a:t>
            </a:r>
            <a:r>
              <a:rPr lang="en-US" altLang="zh-CN" sz="1800" dirty="0"/>
              <a:t>Visualization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t-SNE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dataset(</a:t>
            </a:r>
            <a:r>
              <a:rPr lang="en-US" altLang="zh-CN" sz="1800" dirty="0"/>
              <a:t>without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/>
              <a:t>MinMaxScaler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23F445-24DF-F321-E5DA-3F527F01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994" y="712417"/>
            <a:ext cx="7144863" cy="543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2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B0D57C-472B-781E-1246-62CE29209560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57BBFF"/>
          </a:solidFill>
          <a:ln>
            <a:solidFill>
              <a:srgbClr val="57BB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A9BAB-A4DA-C133-E448-25772B7F23B0}"/>
              </a:ext>
            </a:extLst>
          </p:cNvPr>
          <p:cNvSpPr txBox="1"/>
          <p:nvPr/>
        </p:nvSpPr>
        <p:spPr>
          <a:xfrm>
            <a:off x="-1" y="0"/>
            <a:ext cx="688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Data visualization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MinMaxScaler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0F3172-1CEF-1210-41D9-CA3A2B31ACFD}"/>
              </a:ext>
            </a:extLst>
          </p:cNvPr>
          <p:cNvSpPr txBox="1"/>
          <p:nvPr/>
        </p:nvSpPr>
        <p:spPr>
          <a:xfrm>
            <a:off x="4025735" y="6366372"/>
            <a:ext cx="480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Figure2</a:t>
            </a:r>
            <a:r>
              <a:rPr kumimoji="1" lang="zh-CN" altLang="en-US" dirty="0"/>
              <a:t> </a:t>
            </a:r>
            <a:r>
              <a:rPr kumimoji="1" lang="en-US" altLang="zh-CN" dirty="0"/>
              <a:t>V</a:t>
            </a:r>
            <a:r>
              <a:rPr lang="en-US" altLang="zh-CN" sz="1800" dirty="0"/>
              <a:t>isualization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t-SNE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C7BCC5-21CA-6F45-25BE-639F6335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47" y="675298"/>
            <a:ext cx="7488892" cy="57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4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模板页面">
  <a:themeElements>
    <a:clrScheme name="自定义 5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8CE7"/>
      </a:accent1>
      <a:accent2>
        <a:srgbClr val="00C086"/>
      </a:accent2>
      <a:accent3>
        <a:srgbClr val="89D42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zo1lmdgq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o1lmdgq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2">
      <extobjdata type="ECB019B1-382A-4266-B25C-5B523AA43C14" data="ewoJIkZpbGVJZCIgOiAiMjQyMTkzNTkwMDA0IiwKCSJHcm91cElkIiA6ICIyNDc4NzY0NzkiLAoJIkltYWdlIiA6ICJpVkJPUncwS0dnb0FBQUFOU1VoRVVnQUFBdThBQUFEdUNBWUFBQUNKUU9uZEFBQUFDWEJJV1hNQUFBc1RBQUFMRXdFQW1wd1lBQUFnQUVsRVFWUjRuT3pkZVhoVFZmNEc4UGNrNlFvdFVKYXlLYXVBQXFYM1JnUVVSUllSQkFUN1E3YVJDZzZvQ09Jb0lJdGdrVVZFRnRsRVFGQVlHSVNxeUNZd0xneWJJa2lTTGhaQjJTMEZ5dEt5dExSTmNzL3ZqN2F4cFMxUWFITnA4MzZleDRmY0pmZStTZTVNdnprNTl4eUF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M0Vqb0hZQ0lpSWlJaW9haUtCdUVFTS9xbmFNMGsxTHVzTmxzYmZVNnYwR3ZFeE1SRVJGUjBXTGhYdnlFRUUvcWVYNlRuaWNuSWlJaW9xSm5zVmowamxBcW1jMW12U093ZUNjaUl0SWJ1enFVREhwM2x5QUNXTHdURWVsR1ZkVWZBYlRUTzBkcEk2WGNiN1BaV3VpZG96Qll1SmNNZW5lWElBSll2Qk1SNlltRmV6RVFRanlpZDRZN3hhNE85NjU3b2JzRUVjRGluWWhJZHl6WWlnNExMQ0lxN1RqYURCRVJFUkZSQ2NIaW5ZaUlpSWlvaEdEeFRrUkVSRVJVUXJCNEp5SWlJaUlxSVZpOEV4RVJFUkdWRUN6ZWlZaUlpSWhLQ0JidlJFUkVSRVFsQkl0M0lpSWlJcUlTZ3NVN0VSRVJFVkVKd2VLZGlJaUlpS2lFTU9rZGdJaHVuNnFxUHdKb3AzZU8yeVdsM0crejJWcm9uWU9JaUlxTzArbUUwV2k4N2YzVDA5UGg0K05UYkhuUzB0TGc2K3ViYTkyaFE0ZlFxRkdqWWp1bm50anlUbFN5bEpqQ0hRQ0VFSS9vbllHSTdpM0p5Y2xZdkhqeEhUOWYwelNrcEtRZ01URVJ5Y25KdWJhdFhidlc5VGd4TVJFLy9mUlRydTI3ZHUyQ2xQS096MDJaSG5ua0VadzdkKzYyOXRVMERmMzY5Y09QUC81WTZQTWNQbndZWThhTVFWcGFHZ0RnbDE5K3lmT1pKaVFrb0V1WExuQTZuYm5XRHh3NHNORG5LeW5ZOGs1VUFsa3NGcjBqM0pMWmJOWTdBaFdqYytmTzRaVlhYc0c2ZGV0Z01MQWRLSnVpS08wQk9HdzIyMDhBSEhybnVSY2xKeWRqeVpJbGVPV1ZWL0xkZnZIaVJRd2VQQmdPaHdOT3B4Tk9weE4ydXgwT2h3T2Fwc0ZrTXNIWDF4ZCtmbjdvMXExYnJpSnQ0Y0tGNk4yN053RGcyclZyR0Q5K1BLWk5tNGFXTFZ2Q1lyRmc5dXpaYU5HaVJiRzJBaGVWa25vdGRlL2VQYys2UzVjdUlTSWlBdlBtemN1emJjNmNPVGgrL0RnV0xWcUVFeWRPb0ZhdFdoQkM0T3JWcTlpNmRTdnExS21EZDk1NUI5T25UOGVhTldzd2RlclVYTS9mdlhzM0huLzhjY3liTnc4N2R1eHdyYmZiN1hteWJOaXdvV2hlcE01WXZCTVJlWmhUcDA3aGpUZmV3TnExYStIdDdYMUh4d2dPRHNiNjlldUxPRm1wMEZrSU1VSlJsRXNBMWdKWWQvWHExZDFIamh4SjF6dlkzU3FLNitaMlZLeFlFV1BHakVIVnFsVlJybHc1ZUhsNTRldXZ2OFlERHp5QWxpMWJ1dmFiUG4wNlZGVXQ4RGgxNjliRmhBa1RjT0hDQlRpZFRzeWFOUXVUSmswcUVZVjdsbnZpV3ZyMjIyOHhaY3FVUE90NzlPaVJaOTNldlh1eFljTUduRDU5R3VYTGw4ZmF0V3ZSbzBjUEJBVUZBY2dzNGxldlhvMWh3NGJoOU9uVHFGR2pCZ0NnVHAwNmFOZXVIVHAyN0lnMWE5YkFhRFNpYytmT2VQNzU1NUdSa1FHbjA0bi8rNy8vZzkxdVI3OSsvWElWNFZ1MmJNSElrU1BSdEdsVHZQbm1tNjcxclZxMUtqWEYrbzFZdkJNUmVaakxseS9qMUtsVGVzY28xWVFRUVFDR0FCZ1NHQmg0UlZHVXI2U1VYeWNtSnU1SVNFaEkxVHZmblhEbmRSTVhGNGRGaXhaaHdZSUY4UGYzaDlsc3hsdHZ2WVVWSzFZZ09EZ1lTNWN1eFI5Ly9JRi8vZXRmQVA1dTdVMU5UVVgzN3QzUnNXTkhiTjY4MlhXOGlJZ0lWS2xTQmFOSGp3YVFXWkNXbEYrTTlMNld1blRwZ2k1ZHV1UmFaemFic1g3OWVnUUhCK2Y3bkg3OSt1R2JiNzdCMWF0WE1YRGdRSVNHaHFKcTFhcll0R2tUdW5mdkRxZlRpZjc5KzJQNzl1MEFnRjY5ZWdFQWtwS1MwTGR2WHdDWnY4Qk1talFKelpzM0I1QlpqTy9kdXpmWGVmNzQ0dytjT25VS1RaczJCUUNFaFlXNXR0bnRkdGR5MmJKbDhlOS8vL3R1MzRwN1JzbTRjb21JcU1nTUdEQUFRT1lmdyt6dVRiR3hzVENiemRpNGNTUGF0V3VIbVRObkFnRDI3OStQZnYzNm9VV0xGdWpXclp2cmoyZjIvcW1wcWE3SCsvYnRRNzkrL2RDeVpVdjA2dFVMdi8vK3V5NnY3eDRVS0lSNHlXQXdmRnUxYXRWRVZWVlhoWWFHOW1qWXNHRkFVUng4elpvMTZOaXhJMXExYXVYNjNMSS9rMDJiTnFGang0NTQrdW1uc1gvL2Z2em5QLzlCMjdadDhkUlRUMkhYcmwydVk5anRkaXhjdUJCZHUzWkZpeFl0OE13enorRFRUeitGcG1tdWZmSzdiZ0FnSXlNREgzNzRJZHEyYll2V3JWdGozTGh4dUhidDJpMXptODNtUFAvRnhzWUN5T3l2L01BREQyRDY5T2tBZ0ljZWVnaURCZzNDbjMvK2lSMDdkbUQ3OXUyWU0yZU9xeFY5dzRZTkdEdDJMUHo5L2JGaHd3WU1IVG9VVzdkdWRmMW5NQmp5TEpkUXhYb3RGU1UvUHo4MGJkb1VEUnMyUkhSME5JNGNPWUtBZ0FDVUwxOGU2ZW01Znp5SWpJekVSeDk5aEFjZWVBQ1JrWkdJakl4RXhZb1ZYWVY3UVQ3Ly9ITUlJVnpMRnk5ZXhMcDE2N0J1M1RvY09IREE5ZmpreVpQRjhocjF3cFozSWlLZFNDbHovZUZ4bCtYTGwyUEFnQUhZdTNkdm51NFArL2J0dzZaTm0xdzM5YVdrcEdEOCtQR29YNzgrNXMrZmoyblRwbUhqeG8zNUhuZmR1bldZTjI4ZXZMMjlNWDc4ZUV5ZVBCbXJWNjh1OXRlVEgxVlY3OVc3RXNzQStJZkJZUGhIbVRKbDBoUkYyU3lsakx6VGc4WEh4MlBHakJuNDVKTlAwS1JKRXh3L2Zqelg5aU5Iam1EOSt2V1lQbjA2M25ubkhiUnQyeGJmZnZzdFB2cm9JOHllUFJ0UFBQRUVBR0RxMUtrNGVQQWdacytlamJwMTYrTGd3WU1ZTTJZTUhBNEhoZ3daQXFEZzYyYktsQ21JajQvSG1qVnI0T1BqZzdGangyTFdyRm1JaUlpNGFmYjkrL2ZuV1pkekJKUFJvMGZEYnJlN2xxZE5td2FMeFlMMDlIUW9pb0tBZ056MTZ2ZmZmdzhBT0hueUpHclZxblU3Yjk4ZHVZZXVyU0s5bG9yYUgzLzhnWjkrK2dtOWV2V0MyV3lHRU1KVlhEc2N1YnZ3Zi8vOTk1ZzVjeVljRG9lckZSNEF3c1BEY2ZueVpRQi85Mkd2VnEwYUZpMWFoTmpZV0p3NGNTTFhjVkpUVTNNOXY3Umk4VTVFNUY3RzBORFErd3dHdzJDOWcrUW5QRHdjWmNxVWNTMjNiZHNXYVdscE9IcjBLTXFXTFl2VHAwL24rY09iYmRpd1lhaFVxUklBb0UrZlBoZytmRGcwVFN2SnJaekZTa3BweU9vU1VmVk9qK0hsNVFVaEJNNmVQWXRISG5rRWpSczN6clc5ZCsvZThQZjN4elBQUElQTm16ZGp3SUFCOFBmM3g5TlBQNDExNjliQjZYVGk2dFdyMkx4NU01WXRXNFlHRFJvQUFFSkNRdkRxcTY5aS92ejVydUk5UDBsSlNkaXlaUXRXcjE3dDZrTHh3Z3N2WU96WXNiY3MzZ3NhYXJCVnExWUZQaWUvYmUrLy96NmFOMitPMk5oWU9Cd092UG5tbXhnM2Jod21USmpnMmtmVE5IVHUzQmtBMExwMWE3enp6anMzelZiU0ZNVzFsSjh2di93U2MrZk96WGRiV0ZoWXZvMFBlL2JzUWQyNmRWMDNsc2JHeGlJaElRRmx5cFJCdVhMbEFQejlSU3RibXpadE1INzhlT3pidDgrMWJzQ0FBVmkrZkxscitjWSs3Q2RQbnNUSWtTTXhhdFFvMXpwL2YzOUVSdWI5L3RLbVRadmJlTFVsQjR0M0lpTDNNQ3FLOGlTQURVS0lNbExLci9Sb2RiK1ZtalZyNWxxZVAzOCtObTdjaUpDUUVGY1hoWnhkS1hLcVdMR2k2M0ZBUUFDa2xIQTRITVY2YzJOQnJGYXJMbSt1b2lnemhSQWpickxMZFFBN0FheDNPQnlSc2JHeFNRQ2dxbXJlWVRodVEzQndNQ1pQbm95NWMrZGkxYXBWR0R0MkxCUkZjVzB2WDc0OGdNeWlCb0RyeTFYMlorbDBPbkhtekJsSUtWRzNidDFjeDc3Ly92dHg2ZEtsbTM0Qk8zdjJMS1NVcm43S09kbnRkbmg1ZVJYNk5kM1lyM25yMXExWXZYbzFEaDQ4aUlZTkcyTE1tREY1eHUvKzlOTlA4ZFJUVDJIVnFsV1lPblVxdnY3NmEyemR1dFcxdlhuejVybVc3NGE3cmkxM1gwdjVlZjc1NS9IODg4KzdsbzhmUDQ3dzhIQ3NYcjBhRFJzMkxQRGF5RzR0ejVhV2xvYUtGU3ZtK3VLZmZXMENjSDN4eWlsbjRaNmZMbDI2NVBueXdKWjNJaUs2YTdWcjEvYXRXTEZpS3lubEVnRDFzMWFuR2d5R0lWTEtubnBteTAvT1A0Yng4ZkZZdm53NXZ2enlTOVN0V3hkNzkrN0ZmLy83WHgzVGxVeFN5aFFoeEhaTjA3NjIyKzFmeDhYRjNicERlQ0YwN3R3WkhUcDB3THg1OC9EMjIyL25hZFc4bGNxVkt3UEliTWxzMHFTSmEzMThmRHlDZzROditzdEo5aWdpMzM3N0xhcFdMZEpHWHdEQWloVXJzSDc5ZWl4WnNnU2RPblhDaEFrVE1HTEVDTHozM250bzFxd1pnTXdKZ0NJakkvSGxsMTlpMWFwVmVQREJCekYrL1BnaXozSXZLTzVyNldZMFRjT2tTWlB3ejMvK0V3MGJOZ1FBdlAzMjIyamR1bldla1djU0V4T3haODhlT0oxT1BQLzg4MWl6WmczdXYvOSs3TjY5RyszYnR3ZVErUXRJdHUrKyt3NEFjaFhlcDA2ZGdyKy92K3VMWjBaR0JycDI3UW9BNk4rL3YydEkwSnpZOGw0Q2xKVFpKa3ZMTEpQMzZ2dGRXdDVmS2wwYU5HaFFxV3pac3IybGxMT2tsRGVPVGJmUVlyRmN1Tmt3ZDhVcE1EQVFBQkFWRllWR2pScTVsbStVM1JKMjVzd1pWS3BVQ1Y5ODhZWGJNcFlDVndEOElLWDg4dno1OHh2aTQrT3ZGOGRKenB3NWczUG56cUZKa3lhNDc3NzdrSkdSVWVoSmlDcFZxb1QyN2R0ajZ0U3BtRFJwRXVyV3JZdmZmLzhkaXhZdFFuaDR1R3UvL0s2YjRPQmdxS3FLbVRObll0U29VYWhVcVJLT0hqMks1T1JrUFBMSW5jL1Jkdno0Y1V5ZlBoMnBxYWxZdG15WjYwdEN2WHIxTUhueVpMejExbHZvMkxFakJnNGNpRXFWS3VIOTk5L1AxWktiM1VVbVc4NXVNd0F3WXNRSWRPalE0WTd6dVpsYnJxVmJXYkprQ2Z6OC9ISmRFNE1IRDhiZ3dZTlJxMWF0WEwvNFpGdTBhQkVVUlVIOSt2V1JuSnlNT1hQbXdPRnc0T21ubjNidDQzQTQ4TU1QUHlBb0tDaFg0UjBXRm9aVnExYTVpdmRXclZybEdrRW9QMng1THhudXVVSXlQNlZvbHNsNzh2MHVSZTh2bFh3aUpDU2t0dEZvZkVjSThVOEFlWDdXbFZJZXQ5bHNvL0o5dHB2VXFsVUxZV0ZoZU9PTk4xQzJiTmtDVzJwcjE2Nk5QbjM2WU5Tb1VhaFNwUXI2OU9tVFozWkR5bU92cG1uUDJlMzJMWEZ4Y1JuRmZUS24wNGxKa3lhNXhzeWVNbVhLSGQwRVBXblNKQ3hZc0FCRGh3NUZjbkl5YXRhc2lRRURCcUJuejc5L0hDcm91cGsrZlRvKytPQUQ5T3paRTNhN0hYWHIxc1ViYjd3QklQT203QnU3V1dYUGhIbmpqSmhBWmlFM2VmSmtiTisrSGYvNHh6L3d5aXV2d0dUS1hhbzBiZHJVMVQybWMrZk9tRGx6WnA2VzFSdTd5QlJsdHhrM2N1dTFkRE0vL1BBRE5tM2FoRldyVnJsK2ljbkl5RUNOR2pYdzRvc3Y0dTIzMzhicTFhdGR2K0lBd1BYcjEvR2YvL3dIQVFFQkNBc0xnNStmSDZwVnE0YlpzMmNqTkRUVXRaL0paTUt3WWNPd1pNbVN1ODdwS1MzdjkxNkh5MExJdnVQN1hwNXRNbnM0TGIzNlh4YWxlL0g5TGszdjcrMjRGeitEZ25qWVp5T2FOR25TeU12TGE0VVFvc0N4eldSbWsyZ3ZtODMyRlZDeVBzK1NvcVJlZDZYMVd0aXlaVXV1RzBkdng3UnAwL0RRUXcvbHVmL0NiRGJuZVg4T0hqeUlSbzBhdVFyS05tM2FZT2ZPblhtTzJieDVjL3o2NjYrRlRKOWJTYm0yaXZwYU9uejRNUDd4ajMvQTI5c2IzdDdla0ZMQzI5c2JmbjUrS0ZPbURIeDhmSkNhbW9xeVpjdGl5WklsTUpsTWFOMjZOZmJzMllQcjE2L0R6ODh2ei9IdXYvOStQUFhVVTlpelo0OXJmZWZPblhPTklIVHExQ2xzMzc0OVY4djdqZmREQUVDN2R1MHdjT0JBZlBYVlYwaElTRUQxNnRYejdKTzl2aWdtYmJvWHJvT1MzdkpPUkhSUDhQTHltbnV6d2gwQWhCRDdyVmJyVis3S1JLUzNaNTU1QnM4ODgweVJIQ3UvR1QwZmV1aWhJamsyRmF4aHc0Wll0bXdacWxXcmh2TGx5K2Q3QTNwYVdobysrdWdqcEtTa3VFYVVBWkNuY0FjeVoxbDk5ZFZYMGJadDIxenJIMzMwMFZ4ZjlENzU1Sk5jdjdvVU5IclJ1SEhqMEtGREIvVHYzNy9RcjYya1l2Rk9SSFQzWkVaR1JsZHZiKzgvaEJENURqQXRwZFEwVFF2UGJ4c1IzZHJ0dE9EbjErb080SzViM1QxZDlzM0JCZkgxOWNYWXNXTmR5emxiMUcvVXFsVXIvTzkvLzh1ei9zYlA5OFloU2p0MTZwVHY4VXJRdlF0RmhvUHZFaEVWZ2JpNHVBeW4wL2tJZ0h6dkZoUkNmQlVkSGYySG0yTVJFVkVwdytLZGlLZ0lORzdjT01oa01oMEVJS1NVTnc2RWZ0bHF0ZmJUSXhjUkVaVXVMTjZKaU81U2t5Wk5nbjE4Zk00Q3FDaWxQR2MwR2gvT3VWMElNUjFBM3FFMWlJaUlDb25GT3hIUlhXalNwTWw5M3Q3ZVp3RjRBVGhzczltcUhqaHd3S1pwV3ZiZGRZY3NGc3MwSFNNU0VWRXB3dUtkaU9nT2hZYUdobnA3ZXg4RkFDbmxUMWFydFhIMnRxaW9xQTBBM3RZMGJVaUJCeUFpSWlva2pqWkRSSFFIUWtKQ3Voa01obThBR0FHc3NkbHMvWEREemFwV3EzV0dMdUdJaUtqVVlzczdFVkVoS1lyeWx0Rm8zQURBS0tXY2JiVmErNktBVVdhSWlJaUtFbHZlaVlnS1FWWFZqd0VNeVp3c0ZjTnNOdHZIT2tjaUlpSVB3dUtkaU9qMkNGVlZ0d0hvQ01DcGFkb3owZEhSMytrZGlvaUlQQXVMZHlLaVcvTlNWZlVBZ0JBQWFVNm44K0hvNk9nNHZVTVJFWkhuWWZGT1JIUVROV3ZXOUt0U3BVb01nUG9BcmpnY2p0Q1ltSmpqUlhrT3M5bGNsSWNqSXFKU2pNVTdFVkVCYXRldVhiNUNoUXFIQUFSTEtaTUFOSXlKaVRsZlZNZVhVdTRYUWp4U1ZNY2psOS8wRG5DbitFV09pRzZGeFRzUlVUN01adlA5bXFiWmhCQkJBRTVsWkdRb2NYRnhsNHJ5SERhYnJVVlJIbzlLdEcwQU91a2RnbTVPU3ZtVDNobUlXTHdURWQwZ0pDU2tTVmFydUorVTh0Zno1OCszaVkrUHY2NTNMaXE5ckZaclo3MHpFRkhKd09LZGlDZ0hWVlc3QXZnR2dFbEsrWlhOWnVzRHdLbHpMQ0tpUXVuYnQ2L2VFYWlZc0hnbklzcWlxdW93QVBNQVFFbzUyMmF6amRBNUVoRlJvVWdwNDRVUU5mLzQ0dys5bzVSYVVzcEVQYy9QNHAySUNFQm9hT2hzQUc5S0thVVFZb1ROWnZ0STcweEVSSVYxL2ZyMVVGOWYzL3Ywem5FN3BKVENhRFR1bDFLZWsxTDJCcENpZDZiYjRYQTR6dWg1ZmhidlJPVHBoS0lvbndzaFhwUlNhbExLZjlwc3R1VjZoeUlpdWhPSERoMjZDT0NpM2psdVIyaG82RkJrMXFJWG82S2llRFB3YlRMb0hZQ0kzRXZUTk96YXRRdFNTcVNrRk56SXNXUEhEdmVGMHBHcXF0dUVFQzhDY0dpYTFqa3FLbXE1M3BtSWlEeUJFR0lTQUVncFg5TTdTMG5DNHAzSUE0MFlNUUtYTGwzQ3FGR2pzSFRwVXRmNjExNTdMZGMrcFp4UUZPVlhBQjJsbE9sT3AvT1I2T2pvNy9RT1JVVGtDVUpEUThzTEljb0JrRWFqMGFaM25wS0UzV2FJUEl6QllJREpaRUs1Y3VVd2QrNWNIRHQyRENkUG5rUndjREJzTnMvNC84K3NXVk9qQVR3QUlObmhjSmhqWTJPUDZaMkxpTWhUQ0NHV0FqQktLWmRhcmRaVXZmT1VKQ3plaVR6SXBVdVg4T2VmZjhKa01pRWlJZ0luVDU3RXBVdVhVS05HRGJ6NzdydDZ4M01MUlZHcUN5RmlBRlNVVWlZNEhJNG1zYkd4U1hybklpTHlGSTBiTi9ZV1F2d2ZBRnkvZm4yTTNubEtHaGJ2UkI1azh1VEpDQXdNaE4xdXg3UFBQb3Y2OWVzaktDZ0ltcWJCYURUcUhhL1ltYzNtcGxMSy9RQjhBZngyOWVyVmg0OGNPWkt1ZHk0aUlrL2k3ZTNkTXV2aGxVT0hEckh4cEpCWXZCTjVrSTgreWh6OWNNZU9IVkFVQmQ3ZTNsaTVjaVdPSFR1R2lJZ0luZE1WTDBWUk9rZ3B2d01nQUd6ampKWkVSTG9RUW9qUEFFQksrUllBVGVjOEpRNkxkeUlQVktOR0RadzlleGJYcmwzRDh1WEw4Zm5ubitzZHFWaUZob2ErS0lSWUJrQklLWmZhYkxiQmVtY2lJdkpFaXFKVUFsQVBBTTZmUDc5YTV6Z2xFb3QzSWcvMDRJTVA0c2NmZjhRWFgzeUJkOTk5Ri9mZmY3L2VrWXBOYUdqb0cwS0kyUUFNbXFiTmpJcUtHcVYzSmlJaVR5V0V5RzQ4aVkyUGo3K3VhNWdTaWtORkVubWc1czJiWStIQ2hSZzZkQ2phdEdtRDFOVFNlYU8vcXFvemhCQWZDU0VNbXFhOXpjS2RpRWcvWnJQWlMwcjVycFJTMnUzMlhucm5LYW5ZOGs3a1ljNmRPNGRQUHZrRXZyNithTnUyTFFCZzFhcFZjRHFkMkx0M3I4N3BpbzZxcXBFQWVnb2hBS0IzVkZSVXBNNlJpSWc4bXNQaHFHTTBHbjBBcE1UR3hoN1NPMDlKeFpaM0lnOFNGeGVIZ1FNSDR0bG5uMFhUcGsweGRlcFVhSnFHbzBlUG9tTEZpbnJIS3lwZXFxcnVCdkM4bE5JT29JM1ZhbVhoVGtTa002UFIrRUhXdytWNjVpanAyUEpPNUNIc2RqdkdqQm1EZnYzNjRZVVhYc0JqanoyRzhQQnc5T3paRXdrSkNlalhyeCtPSFRzR0h4OGZuRDE3Rmo0K1BucEhMclM2ZGV1V0sxZXUzTThBSHBKU0poc01ob2N0RnN0UnZYTVJFWG02eG8wYkJ3RjRUa3Faa1pTVU5GTHZQQ1VaaTNjaUQrSGw1WVV2dnZnQ1pjdVdCUUEwYXRRSTc3Ly9QcVpQbjQ0R0RScWdTWk1tZVBmZGQyR3oyZURqNDROWFhubEY1OFNGMDdoeDQ2cmUzdDRXSVVSMUFBa1pHUmxONCtMaUx1bWRpNGlJQUY5ZjN5ZWtsQUJ3NnNTSkUybDY1eW5KV0x3VGVaRHN3ajFiaHc0ZDBLRkRCOWZ5MUtsVDNSMnBTSVNFaERRMG1VejdBUVFDT0p5ZW5oNFNGeGVYb1hjdUlpSUNrRG5hMXd3aGhOUTA3UjI5dzVSMDdQTk9SQ1ZhYUdqb295YVRLUXFaaGZ2UFY2NWNhY2JDbllqbzNoRVNFdktBRUtLK2xESWxPanFhOXlEZEpiYThFMUdKcGFycTB3QTJJL1AveTc2eldxMWRBRGowVFVWRVJEbVpUS2J3ckljSGRBMVNTckRsbmR5aWMyZk9SSDh2c3Rsc3NOdnRBSURQUC8rOFJJMzNyaWhLdUpSeUN3Q1RsSEtaMVdydEJCYnVSRVQzbEpvMWEvb0JlRk5LcVFraFh0TTdUMm5BbG5keXU5R2pSeU1tSmliZmJWdTNiblZ6R3M5MTVNZ1J2UFhXVzFpOWVqV3FWYXVHSTBlT1lQWHExUmcwYUpEZTBXNHBORFIwckJCaUtnQklLU2ZaYkxZSXZUTVJFVkZlbFNwVlVnRDRDU0grc2xxdHYrdWRwelJnOFU1dU4zMzZkTDBqZUx5MHREUzg4ODQ3ZVBubGwxR3RXalVBd0d1dnZZYisvZnZqaVNlZVFJTUdEWFJPV0NDRHFxckxBQXdBNEpSU3ZtQ3oyZGJvbkltSWlBb2doQmdEQUpxbWZhRjNsdEtDM1dhb1dDMWZ2aHpkdTNkSFltSWl1bmZ2anU3ZHUrc2R5ZU5wbW9ZSkV5YWdaczJhNk51M3IydDlqUm8xOE9hYmIrS05OOTdBeVpNbmRVeVl2L3IxNi9zb2lySWR3QUFwWmJvUTRpa1c3a1JFOTY1bXpaclZFRUowQlhEZGFEUytwM2VlMG9JdDcxU3NCZ3dZZ0k0ZE82SmJ0MjdZc0dHRDNuRThYa1pHQmlJaUluRHUzRGtzV3JRb3ovWnUzYnJod29VTEdEQmdBTWFQSDQvMjdkdnJrREt2MnJWcit3WUVCRmlFRUE4QnVLNXBXbk9ielJhbmR5NGlJaXFZd1dEb0JFQUFpTEpZTENYbnBxcDdISXQzS25hN2QrOEdBTVRHeHFKeDQ4Ym8wcVdMYTl2NTgrZFJ1WEpsMTNKZ1lDRFdybDNyOW95ZVlzeVlNVWhPVHNhQ0JRdmc3KytmN3o0REJ3NUVjSEF3Sms2Y2lPUEhqK3ZlQjc1aHc0WUJaY3FVaVFGUUc4RGw5UFQwUm5GeGNXZDFEVVZFUkxkaUFEQW02L0ZNUFlPVU5pemVxZGp0MkxFRFFVRkIrT0dISDdCa3lSSnMzcndaUnFNUkFOQzZkV3RzM2JvVlVrb0lJWFJPV3ZvTkh6NGNaODZjUWJkdTNRQUFxYW1wOFBYMWhjSHdkdys2bEpRVWZQMzExL2p5eXk4UkdCaW9WMVFBUUlzV0xRTHRkdnRSQUpVQUpDY25KOWMrZHV6WVpWMURFUkhSTFRWcjF1eGhJVVI5QU9ldFZ1czZ2Zk9VSml6ZUM1Q1dsZ1pmWDErOVk1UjR1M2Z2UnQyNmRYSGl4QW04K2VhYk9IbnlKTDc4OGt1Y08zY09iN3p4QmdEQTRYQ2dkKy9lZVAvOTk5R3dZVU9kRTVkdXRXdlhSdTNhdGJGejUwNEFRS2RPbmJCa3lSTGNmLy85cm4yZWZ2cHArUHI2SWpnNFdLK1lBSURRME5EYWRydjlOd0JsQUp5OGN1Vkt3MlBIanFYckdvcUl5QU5JS1FVQWJ3QStBTHh3Qi9kSVB2dnNzNE5UVTFQaDdlMzlpNVN5OGkxMjF3RFlBYVFEeUJCQ3lNS2V6NU40YlBGKzd0dzVPQndPMUtoUkEyM2F0TUhPblR0eDlPaFJsQ3RYRHY3Ky9talhyaDEyN2RvRmIyOXZ2YU9XYUtkUG4wWjRlRGkyYjk4T0lQT215RldyVm1IbXpMOS9RVE9aVE9qZXZUc21USmlBVmF0VzhUMTNrek5uemlBMU5SVTFhOWJNdFQ0MU5SVmx5cFRSS1ZXbTBORFF4d3dHd3c1ay9uL1V6MWFyOVFrQVRsMURFUkY1RGk4QWxRSFV6UHEzVUgrWWs1S1NmQjU4OE1IK21xYkpYcjE2L1FqZ2lWczhKUVBBZVFEeEFCS3pscWtBSGx1ODc5NjlHOTkvL3owV0wxNE1BSkJTWXVyVXFSZzZkQ2djRGdmdXYvOStGcEZGb0UrZlBybVd2L3JxSzlTcFV3ZU5HalhLdGI1djM3NklqSXpFNHNXTDhmcnJyN3N6b3NkYXVuUXBubnJxcVZ4ZFp1eDJPOUxTMGdyc0QrOE9xcXIyQnZBRkFDR2wvTXBtc3oydld4Z2lJcy9rZzh6Q2ZlK2RQTGxDaFFvNWg0V2VVNGludGdKd0dTemViOHBqaDRvTUN3dURsNWNYenB3NUF3QTRlUEFnNnRTcEE3UFpqRDE3OWlBa0pFVG5oS1hUOGVQSDhlcXJyd0xJN0Z2dGRHWTJwbnA1ZVdIWXNHRTRmLzQ4SEE1T2tsbWNNakl5TUdmT0hPemR1eGREaHc1RmFtb3FORTBEQUh6MzNYZW9YcjE2cm9MZW5SUkZHUTFnRFRKSEozaVBoVHNSa1M2OGtkbmk3bTZGYnVYM1JCN2I4dDZ6WjA4QWNCVXZFeVpNQUFEOC9QUFAyTEpsQzd5OXZkRzFhMWVrcEtUQWJyZGp4SWdSZU82NTUvU01YQ3FNSFRzV0owNmN3Q09QUEFLajBZaDI3ZHE1dG5YcTFBbWRPblhTTVYzcDkrdXZ2K0s5OTk1RHpabzE4Zm5ubnlNb0tBaExseTdGb2tXTFlEQVlVSzVjT2RmL0Z0eE5VWlM1QUlZQmdLWnBnNk9pb3BicEVvU0lpQXpRcDRqMmdRYzNMTjh1ankzZTE2MWJoNU1uVDJMcTFLbElTRWhBcDA2ZDhNSUxMK0NiYjc1QmNuSXl0bTNiaHNxVksrUFRUei9GdFd2WFdMamZwZXliVTRITW15YjM3ZHZIMFdWMEVCSVNnaWxUcGlBME5OUzFidENnUVJnMGFCQTBUZE96eFgwOWdHZUZFTUxwZEQ0ZEhSMzluUzVCaUlnb2oreGZaM1AramJoOCtUTEtsU3VYYTc5TGx5NGhLQ2pJdFp6ZGt5SG55R1dIRHg5R2NuSXlXclJvVWN5cFN5K1AvSGFUa1pHQitmUG5ZOUtrU1JnL2ZqeDhmSHp3d0FNUDROVlhYOFhaczJmeDhNTVA0K2pSb3dDQW8wZVBvbDY5ZWpvbkx2bHViRkZuNGE0UEh4K2ZYSVY3VG5vVjdxcXEvb0tzd3QzaGNMUms0VTVFZEcvWnZYczNYbjMxVlp3L2Y5NjFMbnZPbGxhdFd1VlpCd0FKQ1FtWU5tMWFubU45OXRsbnNGcXR4WmkyOVBQSWxuY3ZMeTg4K09DREdEcDBLR2JObW9VSkV5YWdiZHUyZVBqaGh4RVFFSUMxYTlkaTkrN2RhTjY4T1E0Y09NQWJLSW1LaDFGUmxHZ0FqWVVRZG9mRG9jYkV4UHltZHlnaUlzcXRUWnMydUhyMUtpWlBub3g1OCtiZDFuTm16NTZOVWFOR29XelpzcGcyYlJwKytlVVgyT0lTT3pRQUFDQUFTVVJCVk8xMm5EOS9IdFdyVjhlMmJkdGMrM0lHOXNMeHlPSmRDSUdGQ3hkaXdZSUYrT3V2djdCMzcxNHNYTGdRUU9ZM3dyWnQyNkp2Mzc2NDc3NzdVTDE2ZGRTb1VVUG54S1ZQemttWjdIWTd2THk4ZEU1RWdQdm1OekNiemVXa2xORUFha2twa3pSTmF4b1RFM082MkU5TVJFUjNwR3ZYcm5qbW1XZHVhOTl0MjdZaElDQUFqei8rT0lZTkd3Wi9mMzlzMkxBQm4zenlDUklURXhFUkVWSE1hVXMzait3MkF3RExseStIdytIQXVuWHJzRzdkT2t5ZE9oVW1rd21CZ1lHb1VxVUtXcmR1alJrelp1ZytOWHhwOE5kZmYrVmF2bnIxS3A1OTlsbGN2MzRkMjdkdng5Q2hRMTM5NmFoNG5UdDNEcWRQWjliSWJkcTBBWkRaTmV6Q2hRdElUVTNGazA4K2lZeU00aDJoeTJ3MjE5TTA3VGd5Qy9jL0xsKytYQ2M2T3BxRk94SFJQV2pwMHFWbzE2NGRPbmZ1Zk52ZEt4Y3NXQUNMeFlKdTNickJhclZpOE9EQjZOdTNMNVl2WDQ1OSsvYWhlL2Z1Q0FzTEsrYmtwWmZIRnUvWHJsMURreVpORUJFUmdmWHIxMlBjdUhFWU4yNGNEQVlETkUzRHRXdlhBS0RZQ3hrOUtJclNYbEdVTm5EREx5L3g4ZkY0NFlVWGNQRGdRZGU2alJzM29tWExsdkR6ODhPVFR6NkpnSUNBUEFWK2FlZk96eUNuM2J0M1k5S2tTYTdsN1BrTlRwNDhpZGpZMkdLZjN5QTBOUFJSS2FWVkNGRkJTdm1MMCtsVWp4MDdkcm5ZVGtoRVJIZGwwS0JCMkw1OU81S1RrM090djltOWE2dFdyY0xISDMrTXBLUWtEQmt5QkEwYk5rU1hMbDNRcWxVcmJObXlCUnMyYk1ERml4ZUxPM3FwNVpIZFpnQ2dldlhxbURScEV1Yk9uWXRaczJiQjE5Y1hodzhmUnBNbVRUQjU4bVFrSnlkajFxeFpHRDkrUEs1Y3VWTGF2aUYyRmtLTVVCVGxFb0MxQU5aZHZYcDE5NUVqUjRwODZ2bWFOV3ZpbFZkZXdjaVJJN0ZxMVNxVUxWc1dLMWV1aE1QaHdONjlmOC85TUhUb1VBQkFtVEpsc0hidDJxS09jUzl5MjJlUVUxaFlHSGJzMkpIdi9BYXpaczBxMXZrTkZFWHBJNFQ0SElDdmxISnRVbExTZ0JNblRxUVYyd21KaUtoWU9Cd09HSTNHQXJlWEwxOGVIM3p3QVZxMGFJSHc4SEE0SEE2c1hyMGE3Nzc3cmh0VGxsNGVXYnhmdTNZTk0yYk1nTVZpUVpzMmJiQmh3d1lrSlNYaHA1OSt3bXV2dlFZL1B6L01uejhmL3Y3K21EbHpKa2FQSGcyRHdZQWVQWHJvSGIxSUNTR0NBQXdCTUNRd01QQ0tvaWhmU1NtL1RreE0zSkdRa0pCYVZPZnAyN2N2ZnYzMVZ4dytmQmkvL2ZZYkxsNjhpRjkvL2RXMTNXdzJ3Mkt4Rk5YcFNoUjNmUWJaOUpyZlFGR1U0UUJtQVBDV1VpN0l5TWdZY2VMRWlkTDNzeFlSa1FkSVRVMjk2ZjFSTzNmdWhNVml3YVJKay9EdHQ5K2lRb1VLOFBMeXlqWDZUR3BxS3JwMzd3NEFXTHQyclZ2dXR5b3RQTEo0TDF1MkxOcTNiNCt4WThlNkxwYWdvQ0RVcTFjUFRabzBnYUlvcnArRFdyWnNpY2pJU0ZTb1VFSFB5TzRRS0lSNFNRanhVdFdxVlZPcVZxMjZYdE8wcjY1ZnYvN2o0Y09Icjk3TmdZVVFtRDE3Tm80ZE80Ykl5TWlpeWxzYUZkdG5rRTJQK1ExVVZaMElZRHdBbzVSeWpNMW1td0dBTnprUUVaVXdwMCtmeHVIRGgzSGZmZmZsR3MvOVJsdTJiRUZLU2dvKy92aGoxSzFiRnkrLy9ESTJiTmlBdUxnNDFLMWJGMzUrZm1qVHBnMVdybHg1eXk4Q2xKZEhGdThBOE1RVFQrUzdYbFhWUE91Q2c0UHYrbnlxcWpxUVdiQTRwSlNhRU1JaHBYUUtJWndBbk5tUEMxb0h3SkZ6ZTlZNjU0M3JoQkNPZko1NzQ3RWZ2VVhjTWdEK1lUQVkvbEdtVEprMFJWRTJTeW52cXVvV1FtRGJ0bTBZTW1RSXBrNmRpcTVkdStiYW5yM2N1WE5uVnhlYXdzaCtmN1BlVzJlT2Y1MUNDSzJBZjUzNTdKL25lY2o4M0Z6N0EzQUMwTEkvcCt6dDJkc0syaS83MkZybTNibVAzK0lsRmZsbmtKR1JnY1dMRnlNcUtnb1JFUkhvMzcrL2EzNkRaczJhdWVZM3FGeTVNbzRlUFlwSEg3M1ZaWEo3cEpUdlprMisxRDg2T25wVmtSeVVpSWpjeHVsMHd1Rnc0TlZYWDhYbzBhTVJGeGVIT25YcUZMai9oQWtUNE8vdm4rc0cxOVRVVkF3ZlBoeno1czFENDhhTkFRQTJtdzJiTjIvR2pCa3ppdjAxbENZZVc3eTdtNVRTSUlRd0F2REtidFhQZWJPSE85ZmRRZTRnQUZVTC9lUWNsaTFiQnJQWmpKWXRXMkxhdEduWXZIbXphNXZaYk02MWZDZXkzOThiWDNkUi9adnRadS9ocmQ3cjdIV0ZuUXlwcUQ0REhlYzNTSFk2bmF1Y1R1Zk9vam9nRVJHNVQxUlVGSXhHSTBhT0hJbEhIMzBVNGVIaDZOV3JWNEg3Wjk5SEdCTVRnK2pvYUlTRmhTRXFLZ3FQUHZxb3EzQUhNaHRTUC83NFl4dzhlQkFQUGZTUU8xNUtxY0RpM1Uxc05wc0JnRENiemFhTEZ5OGFBd01EamFtcHFVWS9QejlqZW5xNjBkdmIyK2psNVdXMDIrMUdrOGxrdE52dEpwUEpaREFZRENhSHcyRTBHbzFHZzhGZ2REcWRSb1BCWURRWURFWk4wNHdBVEZuRm5VblROS01Rd2lpbE5HWVZzcTdsblBzQjZDbUVhSCtUdU5jQjdOUTA3WGNwNWFibzZPai9BWUNxcXJjM00wTSsxcTlmajhjZWUreE9uMzVMMmU4dkFFUGp4bzJOS1NrcGh1ejN1R3pac29hMHREU2puNStmSVNNancyZ3ltWXhPcDlPUS9hL1JhRFE2blU1ajF2dHQxRFROa1AwK2E1cG1NQmdNUmltbEllZHkxdnRxMERUTmFEQVlzdi9OdWQyUS9UbElLYk1mRzNKOFBqMEF0TDNKUzNKOUJwcW1iWTZKaWRrTzNOMW5vTmY4QmtLSUNrYWo4WFdqMFRoTVZkVTltcWJOc3R2dHUrUGk0aTRWeVFtSWlLaFlOV3JVQ0hQbnprWHo1czB4YytaTVhMbHl4VFZ6ZXJWcTFmTHNIeFlXQmg4Zkg2aXFpbGF0V2lFZ0lBRHIxcTNEWjU5OUJydmRqc1RFUlBqNCtFQUlnWDc5K21IVHBrMHMzZ3ZCNDR2M1BYdjJvSFhyMXU0Nm5iUllMSFlBZG5lZE1EK0tvdFFIa0t0NGwxS21DQ0cyYTVyMnRkMXUvem91THU1YVVaM3Y0TUdERUVLZ1VhTkdBQUJOMHdyc050TytmWHU4K2VhYmQzb3FDY0FaRnhmbnZQTzA3cUVveXYxQ2lGekZlM0YrQnRtV0wxK09mdjM2WWQyNmRhaFZxeForLy8xM1JFUkVJREF3RUFhRHdUVy93VWNmZlZSazUzUTZuZDJNUnVQckFGb0NlTnhnTUR6dTQrUGpVQlRsS3dDZm5EOS8vdGY0K1BqclJYWkNJaUlxVW1YS2xFR0xGaTFnc1Zqd3d3OC9ZT0hDaGE1aGhkZXRXNWRuLzhqSXlGejkySzlmdjQ1cDA2YmgwcVZMNk4rL1A3eTl2ZkhpaXk4Q0FMcDA2WktuSnFDYjgvamkvWjEzM3NIT25Uc1JGaFlHVGRQeTdkS1FuSnlNN2R1MzY1Q3UyRjBCOElPVThzdno1ODl2S0s0Q2F0dTJiV2pmL3UvdkNnYURvY2k3elpSZ2J2a01zdVdjMzZCSGp4NVlzV0lGSWlJaWluVitnK2pvNk0wQU5qZHUzTmpiMjl2N0pTSEVBQUNLRUtJUGdENlZLMWRPcVZLbHlpY0ExbGl0MWloazNpdEFSRVQ2MFFEaytVTmdOcHV4Y2VQR0FtOHd6UjRDK3NidGZuNSthTmFzR1FEZysrKy96N1h0aGhuVzA4RUJEVzdKNDR2M25KWXZYNDd5NWN2bldkK3VYVHNkMGhTcnZacW1QV2UzMjdmRXhjVVY2M0I5RG9jRFc3ZHV4Wnc1YzRyek5DV1IyejZEblBTYzN5RHJkUzRDc0toUm8wWVYvZno4eG1WMUg2b0RZQ1NBa2FxcW5wVlNUaklZRE45YUxKWlRSWFp5SWlJcWpBd0E1L1BiVU13anc1eEhQbDhhS0RlUExkN0R3c0tRbkp5TWxKUVV0R3ZYRHVYTGw4Yy8vL25QbTA0NlVGclliTGF2M1hXdWl4Y3ZJaVFrSk5jTktwcW01U29LYTlXcWxXdDU2ZEtsTngyQ3FqUnc1MmVRN1Y2YTMrRFFvVU1YQVl3QU1DSWtKS1NoeVdTYUNPQUpBTldGRUF1bGxGQlZOVWJUdEFnaHhFODJteTNmUHlKRVJGUXMwZ0hFQTJnRm9ESUFueHQzc05sczFiLzQ0b3M1UnFNeGJlVElrUzlYckZqeGJpYmRTMGRtNFI2ZjlaaHV3bU9MOSt3K1dtM2F0TUgyN2RzUkZoYUdaY3VXdVZyZXAwMmJockZqeHdJQVp3UzdDOEhCd1pnMWExYXVkYlZxMWNxM2p4d1ZyM3QxZm9PWW1KakRBUG9DZ0tJb1R5QnpUUGptUW9nUWc4SHdqWlJTcXFyNnJkUHBuSjZXbGhaZFZHUGVFeEZSZ2V6SUxLYXZBUEFDa0tkUDhmang0K2VucDZlTHNtWExycWhZc2VKLzcvSjhXdFk1MDZIemZZRWxnY2NXNzdmeS9mZmZ1NHIzU1pNbTZaeW1kR0hocmg5M3oyOVFXRGFiYlJlQWpnQ01xcXIybFZLK0lZUm9ES0NyMFdqc1dxWk1HYnVxcXA5TEtSZG1aR1Q4N3M0dVIwUkVua0lJSVpGWlNCZllDcTZxYWhzQXVIVHAwakloQkg4ZGRTT1BMZDRkRGdmKy9QTlBwS2VuNDhVWFg4VFpzMmNSSGg3dWFubThldldxYTlwZUFKZzRjU0lVUmRFckxwR25jVnF0MWxVQVZvV0VoSlF4R0F4akRRYkRDd0JxQW5oWkNQR3lqNC9QRlZWVkp6b2NqaTlqWW1MaWRjNUxST1F4UWtORG53ZFFWVXI1aDgxbXMraWR4OU40WlBIdWNEZ1FGaGFHaGcwYndtUXlZY3FVS1hqNTVaZnh6VGZmdVBxOHQydlhEaHMyYk5BNUtSSEZ4TVNrSUxNcnpYaEZVU29MSWFZRDZBd2dHTUJzazhrMFcxWFZrMUxLa1FhRFlZZkZZcm1nYTJBaW9sTE9ZRENNQUFBcDVUUmtEdE5NYmxTNHFSNUxDWlBKaEkwYk4yTEdqQmt3R28yb1diTW1Nakl5WURRYTBhdFhML1RxMVF0WHIxNTFQYjZMY2NjcGk1UVM0ZUhoaUk2T0JnQmN1WExGTmNZcnVkK2VQWHYwam5CSGJEYmJlYXZWK3BMVmFxMG1oR2dHNERzcFpSS0FXa0tJTDZXVWlhcXE3bFpWOWZINjllc0g2cDJYaUtpMGFkaXdZUUNBRUNtbE5CcU5kOXZYbmU2QVI3YTgzK2pzMmJPb1hMa3lBT0RDaFF1NXhuUlBUazdHU3krOXBGZTBVdVBBZ1FOSVNFakFndzgrQ0FDdzIrMzQ3YmZmY3UxejlPaFIxS3RYVDQ5NEhxYzB6Rzlnc1ZoaUFUd05BSXFpUEN1RW1DaWxiQ0NFYUExZ1YwQkFnS1lvU3FTbWFWTXVYNzU4OU1TSkUzY3pFZ0lSRVFIdzkvZVBBT0FuaE5oc3NWak82SjNIRTdGNEJ4QWRIYzJpc1ppdFhMa1NMN3p3Z210R3RodnQyTEVENDhhTlEyUmtKR3JXck9ubWRKNnROTXh2WUxQWk5nTFlhRGFidlRSTkd3SmdxQkNpRG9BK1JxT3hUNFVLRlRJcVZLZ3d5K2wwZmhvVEUzTVNuQVNFaU9oTzlRWUFLU1VuY05HSnh4YnZGeTVjZ04xdWg3ZTNON1p0MjRZMmJkb0FnS3U3VERhbms1TTkzcTI0dURqODlOTlBtRGh4WXI3YmYvdnROMHlZTUFIanhvMWo0VjdNU3Z2OEJoYUx4UTVnSG9CNTFhdFg5NjlhdGVxSHlQeERVMUVJTWRaa01vMVZGT1dTcG1sdmFKcjJiV3hzYkpLK2lZbUlTZzZ6MmR4STA3VHFVc3ByVHFmekY3M3plQ3FQTGQ2SER4K09oSVFFOU83ZEd3Nkh3OVhLR0JBUWdNaklTTmQrN0RaemQ2U1VtREZqQm9BOFV5QURBUGJ0MjRlUkkwZGk2TkNoNk5xMXE3dmplUnhQbXQ4Z0lTRWhOU0VoWVJpQVlTRWhJVFZOSnRNaUFLMkZFRUZHbzNHbDBXaUVvaWgvR28zR2w2OWZ2MzRnTGk3dW10NlppWWp1WlZMS21VSUlBNENaV1lNSmtBNDh0bmhmdlhxMTY3R1UwalZFNUkxOWZNdVhMODl4eWUvQ2YvN3pIemdjamdLM2p4dzVFcU5IajJiaGZvOG9yZk1iWkEwbDJSVUFRa05ESHhOQ2ZDeUVlRUFJOFlDbWFmL3o5dmFXcXFwK2J6QVlobCs0Y09Fays4Y1RFZVVscFh4VUNBRk4wMWJmZW04cUxoNWJ2T2VVWGJoVDBkdXlaUXNtVFpxRTNyMTd1OWI5OWRkZnJ0YjRSWXNXb1hIanhuckY4emljM3dDSWlvcjZDVUFvQUtFb1NoOEEwd0JVQTlCUjA3UkRRVUZCenFDZ29NVkNpQ2tXaXlVUkFQdk9FWkhIcVYrL2ZtQkFRTUFRZzhId2xjVmlPUm9hR3RwUENGRUJ3T0dvcUtnamV1ZnpaQ3plcVZoOS9QSEhxRkNoQWdEZzBxVkxtRHQzTHJadDI0WU9IVG9BQUF0M04rTDhCbmxJbTgzMkJZQXZBSmdVUlprRTRIVUFaWVFRcjBrcFgxTlZOVTFLK1piQllGaGhzVmhTOVkxTFJPUStmbjUrMVlVUUgwZ3BQMUFVWlJlQVJnRGdkRHBIZ21PNzY0ckZPeFdyN01JZEFQejgvQkFZR0lpMWE5ZkMxOWNYbXpadHlyVnZYRndjOXUzYngzc01pa24yL0FaQVpwLzNHK2MzQUhMZnNGMmpSZzE4OU5GSHV1VjFNNGZOWmhzSFlGejkrdlVEQXdNRGx5S3ptNDJ2RUdLaGxIS2hxcW9YcFpUOWs1S1Mvc2R1TlVSVTJubDVlVlhPZml5RWVDTDdzZEZvREE4TkRkV3VYYnYyNDVFalI5TDFTZWZaV0x5VDIvajUrV0g0OE9FQWdJc1hMK2JaZnVMRUNmejAwMDhzM3QyRTh4dms3OGlSSTFjQTlBS0FrSkNRaGlhVDZUOVN5aVpDaUlwQ2lDMUJRVUVJQ2dxeU9oeU9mbDVlWHNleVJyZ2hJaXB0S2hXdy9ubUR3ZkI4UUVEQXBkRFEwRzVSVVZFL3V6VVZlZVlNcTZRL0h4OGZBSmtGSkpCNTAvRCsvZnM1M3I0YmNYNkRXNHVKaVRsc3RWb2Z0dGxzdmtLSXA2V1Vwd0hZQWFnbWsrbVFwbW5wcXFxdWFkeTRjUkNBMGpIZUpoRVJBRTNUS3Q5c3V4RGlON3ZkZnNCZGVlaHZiSGtuWFpRdFd4WTlldlRBYzg4OUJ3RFFOQTNWcWxYRHJGbXpkRTVXdW5GK2d6dG5zVmkrQTFBVGdEQ2J6VzlKS1dlSXpEdDllL3Y0K1BSV1ZkVUpZSXJWYXAyb2ExQWlvcUpSVU1zN3Nob3llc2JGeFdXNE1ROWxZZkZPYmpGMjdGajQrdnJtV2pkaHdnUk1tREJCcDBTZWlmTWJGQWxwc1ZobUFaZ0Z3S2dveWlJaHhDQmt0cnhIcUtvYWdjelcrZjVXcTNXdG5rR0ppTzVDdnNXN2xOSnVOQnJiSHpodzRMeTdBMUVtRnUva0ZqMTc5dFE3QW9Iekd4UURwODFtR3d4Z3NObHNycVJwMnBkQ2lDY0JlQUZZbzZycUdnQ25wWlJkYkRaYnRLNUppWWdLd1dBd0ZOVHkzdjNBZ1FPSDNScUdjbUh4VHVTaE9MOUIwYkpZTEJjQXRBV0EwTkRRVUlQQnNCbEFEUUExaEJCUnFxb0N3UCtFRUwyeTlpVWl1bWRKS1N2ZitIZEMwN1NwVVZGUlczV0tSRmw0d3lvUlVSR0xpb3FLc2xxdE5STVRFLzJsbFA5RVpqY2FBR2lyYVZxaW9palhGRVdaQzk3a1NrVDNyaHRiM3Y4YkZSVTFVWThnbEJ1TGR5SVBsSkdSZ2YvKzk3K1FNbk9lamJWcjErTGF0V3M2cHlwOTR1UGpyOXRzdHMrc1ZxdFBlbnA2Z0pUeUF5R0VKb1FvSTRRWXJxcHF1cXFxeWFHaG9VTUI4S2NRSXJwbkNDRnlqamJ6VjJKaTRuTUFISHJsb2IreGVDZnlRRk9uVHNYLy92Yy9WOWNadTkyT1hidDI2WnlxVkpOeGNYSFhiRGJiMkt4Q3ZpS0F0VkpLQTRCeUJvTmhnYXFxNllxaXhKdk41bzU2aHlVaUFsQXIrMEZxYXFvU0h4OS9YYzh3OURmMmVTZnlJSnFtWWNhTUdkaTJiUnZxMXEyTHZuMzdBZ0NPSFR1R3VuWHJZdVhLbGJuMi8vampqeEVVRktSSDFOTE1HUmNYZHdsQUg3UFozRDhqSTZPZWw1ZlhhZ0NLRUtLR2xQSy9pcUtrQ3lGK2N6cWQvYUtqby8vUU96QVJlUnpYTDRGU3lxY09IVHFVZDJaRjBnMkxkeUlQa1pxYWluSGp4aUV0TFExQ0NIaDdlN3UyM2JnTUFKMDdkMmJoWHN5eVptYzlCRUN0WGJ1MmI0VUtGZG9LSVZZS0lTb0NNQnVOeGtPcXFxWUIySFRseXBYQldiTy9FaEVWTjRPVVVnb2hSdHRzdGgvMERrTzVzWGduOGhDK3ZyNm9WNjhlQmcwYWhMQ3dNS3hZc2NLMXJYUG56cm1XeWYxT25EaVJkdUxFaWEwQUtpdUtVZ2xBT0lDcFFnZy9BTDBDQXdQL1QxWFY4MUxLajIwMjJ3Y29oWDFQVlZYOUVVQTd2WE9VTmxMSy9UYWJyWVhlT1R4WlNieTJzKzZKK2xCVjFRLzF6bks3UE9WYVovRk81Q0VNQmdOZWYvMTFBRUJTVWhKZWZQRkYxN1libDRITWdyNVBuejV1elVnQUFHbXoyYzRqY3hLb09XYXp1WXFtYVJPRUVDOERxQ3FFbUt3b3lnUUFad0NNdGRsc2F3QklQUU1Yb1JKVjNKUVVRb2hIOU01QUplL2FMb25EQ1h2S3RjN2luY2dEVmFoUWdTM3ZKWVBUWXJHY0FmQmE3ZHExMzZwVXFWSXRUZFBtQVhoS0NGRUx3R3BWVlpkS0tmK1FVZzZOaW9yNldlZThSY0ppc2VnZG9kUXdtODE2UjZBY2VHMFhIMCs2MWxtOEUzbWdTNWN1dVc1V0JUSm5WTTI1bkczT25Ea0lEZzUyWnpRcVFGYTNtc01Bbm03WXNHRkFRRUNBMmVsMGZpcUVxQytFQ0JWQy9LU3E2bVVBdXgwT3g1Q1ltSmg0dlRNVEVWSFJZL0ZPNUlFKy9mUlRoSVNFdUphN2R1Mkt6WnMzNjVpSUN1UHc0Y05YQWV3QThJQ2lLTldGRU4wQWZBQ2dQSUN1UnFQeEdWVlY0d0dzU1V4TW5NZ2gzb2lJU2c4VzcwUWVaTVNJRWZqcnI3OWN5K25wNllpUHoyeWdmZnp4eDFHdFdyVmMrMGRHUnJvMUh4V2V6V1pMQUxBWXdLY2hJU0cxakVianl3RGVBbkEvZ0xlclZLbnladVhLbFk4RFdGQ3VYTGxQZHV6WVVlcHVkQ1VpOGlRczNvazh5S3hac3dCa2p2Zit3dzgvWU1XS0ZYanZ2ZmV3Y09GQ2RPdldEVWxKU1hqcHBaZFF0V3BWblpQU0hkQmlZbUtPQXhoYnUzYnQ5OHFWSzFmUFlEQ01COUJMQ05FQXdMekxseTlQVTFYMU1JQ0pWcXQxazc1eGlZam9UckI0Si9JUW1xYmgwS0ZEMkxWckYzYnMySUVXTFZwZzRjS0ZLRmV1SEJZdFdvUWhRNGJnMEtGRG1EcDFLb3hHSTU1ODhrazg4Y1FUSE91OUJEcHg0a1FhZ0RnQWZldlhyLzlLWUdCZ015bmxOQ0hFb3dCVUFCc1ZSVWtTUXZ4cXQ5dEh4c2JHeHVxYm1JaUlicGRCN3dCRTVCN3A2ZW1Jakl4RTFhcFZzV3paTXJ6NTVwc29WNjRjQUtCS2xTb0FnRWFOR21IKy9QbDQ3YlhYY09MRUNWeTZkRW5QeUZRRWpodzVjc1ZxdGU2MjJXeXRuVTduZlpxbURRVHdseENpQW9DT1hsNWUwWXFpSEZNVVpWNmpSbzBxNnAyWGlHNHROallXWnJNWnFhbXBiai8zdVhQbjBLTkhEMmlhNXZaelV5YTJ2Qk41Q0Q4L1AweWNPREhmYlo5OTlsbXU1UVlOR3FCQmd3WnVTRVh1RkIwZGZSckFjZ0FyUWtORDZ3c2hlZ3NoM2haQzFBSHd1cisvL3hCRlVmNlVVcTVNVEV5Y201Q1E0UDdLZ0lqdWFjSEJ3VmkvZnIzZU1Ud2FXOTZKaUR5UGpJcUsrdE5tczAxSlQwK3ZwR21hQW1BSkFDbUVlTkJnTUx4ZnRXclZDNHFpN0cvV3JOa0w0TjhLSXFKN0J2OFBtWWpJZzhYRnhXVkVSVVZGV2EzV1YxSlNVaW82bmM3SEFYd3JwZlFWUWpRM0dvMHJGVVc1b0NqS2R5RWhJWS9yblpkS0xpbWxrRkw2U0NrRHBaUVZwWlNWaS9tL2lsbm44cEZTbHJ6cFFtK0R6V1pEejU0OTBhcFZLd3dmUGh6SnljbXViZnYzNzBlL2Z2M1Fva1VMZE92V0RYdjM3blZ0UzA1T3hvZ1JJOUNxVlN0MDY5WU5uMzMyR2N4bU16SXlNbTY1UFdlWG5lekgrL2J0UTc5Ky9kQ3laVXYwNnRVTHYvLysrMjJmaXdxUDNXYUlpQWlBYS96NFBRQzZLb3BTV2RPMHh3d0d3M3RDaUJBQVQ1bE1wcWRVVlUyUVV1N1VORzFpZEhUMEg3YzZwcUlvY3pNeU10NkppNHU3VnV3dmdPNTFYZ0FxQTZpWjlhOTNNWjh2QThCNUFQRUFFck9XUzVXTkd6ZGl5WklsY0RnYytOZS8vb1VaTTJaZzZ0U3BBSUNVbEJTTUh6OGU5ZXZYeC96NTh6RnQyalJzM0xnUkFCQVJFWUhyMTY5ajA2Wk5rRkxpN2JmZnpuWGNXMjIvMGJwMTZ6QnYzang0ZTN0ai9QanhtRHg1TWxhdlhuMUh4NkpiWS9GT1JFUjUyR3kyOHdEV0ExamZyRm16QmthanNidVVjcVFRb3JvUW9xL0JZT2l0S01ydkFMNldVbjRVRlJXVmZPTXhRa0pDNmdnaGhucDdlejhiRWhMU0xTWW01amUzdnhDNmwvZ2dzM0RmZTZzZGkxZ3JBSmRSQ292M0lVT0d1RVlFZS9IRkZ6Rmx5aFRYdHJadDJ5SXRMUTFIang1RjJiSmxjZnIwYVRnY0RseTllaFY3OXV6QnYvLzliMVNxVkFrQU1IandZTHorK3VzQWdLU2twSnR1ejgrd1ljTmMrL2JwMHdmRGh3K0hwbW00ZlBseW9ZOUZ0OGJpbllpSWJpcXJoWDBHZ05tcXFvWUM2QU5naUJDaU1ZREdBTWFvcW1vRnNEdzlQZjN6dUxpNERBQXdHbzB2QVRBS0lXb2JqY1pmRkVVWmJyUFpQaXZvUEZUcWVTT3p4ZDNkM05IS3I0dnNrY0t5SDZlbXBrTFROQmdNQnN5ZlB4OGJOMjVFU0VnSWZIeDhBR1FPR1h6MjdGa0FRSzFhdFZ6UERRZ0ljRDIrMWZiOFZLejQ5MEJWQVFFQmtGTEM0WERjMGJIbzF0am5uWWlJYnBmVGFyVmFyRmJycVBQbnoxZVdVcmFSVXE0UlFoZ0F0QVN3eU1mSDU3eXFxdHRDUTBPN0NDRjZaajlSQ0ZGR0NMRlVVWlFWWU1PUnB6SkFueUxhQjZXMDNybDI3ZS9lYUNkUG5rUndjREFNQmdQaTQrT3hmUGx5TEY2OEdMTm16VUszYnQxYys1VXRXeFlBa0ppWTZGcDM3dHk1Mjk1ZUdFVjVMUHBicWJ5WWlZaW9lTVhIeDErMzJXeTdiRFpiMy9UMDlHQk4wM29BMkEwZ0FNRFRCb05oTTRCR056eE5DQ0hDVlZXMWhvU0UxSFI3YUNveGpoNDlpb2lJQ0VncGM2MlBpNHZUZFh4eFJWRjZob1NFdEFSZzFDMUVEZ3NXTEVCS1NncE9uanlKeno3N0RNOCsreXdBd09Gd0FBRE9uRG1ESzFldTRJc3Z2bkE5NTc3NzdrTzlldlV3Zi81OFhMbHlCYWRQbjhhLy8vM3YyOTVlR0VWNUxQb2JpM2NpSXJvcmNYRnhsNktpb2paWXJkWW5BRFNRVW80QWNPRW1UMmxxTkJvdGlxSjBjRlBFV3pwMTZoU2VlKzY1SWhzQm82aVBWOW9jUEhnUVhidDJSZGV1WGRHK2ZYdk1tREhEdFUzVE5Iend3UWZZdjM4L2R1L2U3Vm92cGNUY3VYTXhZY0lFYUpxR0ZTdFdvSFhyMXE3L3pHWnpydVhXclZzWGVXNGhSTGpKWk5xcnF1cGZack41bHFJb1QwREhYNUthTm0ySzd0MjdvMy8vL25qc3NjY3dhTkFnQUVEdDJyWFJwMDhmakJvMUN1SGg0WGowMFVkelBXLzY5T200ZVBFaU9uYnNpREZqeHVDNTU1NERBSmhNcHR2YVhoaEZlU3pLeEhlT2lJaUtqTlZxUFFKZ3RxSW9id3RSOE9oOFFvZ3FBTGFxcWpyVmFyVk9kRmUrZ2x5K2ZCbW5UcDI2WjQ5WDJqejAwRU9ZTVdNR2dvS0M4UFBQUCtQQ2hiKy82eTFldkJoK2ZuNzQ5Tk5QTVh6NGNEUnQyaFFWS2xTQUVBSno1c3pCb0VHRDhNa25uMkRvMEtGNDhjVVhYYzh6bTgzWXVYTW5qRWEzTklwWGsxSytKWVI0UzFYVml3RFdPSjNPalNrcEtUdVBIRG1TWHR3bmI5cTBLU3dXQ3dEZytlZWZ6M2VmVWFOR1lkU29VYTdsUG4zNnVCN1hxVk1uVnd2NHBrMmJYRjF1YnJVOTU3bHpQczR2MisyY2l3cVA3eHdSRVJVcFZWVzdDaUdDYjJOWEU0QUlSVkgyTkczYXRFSng1N3FaQVFNR0FBQmF0V29Gczluc1dwK1JrWUVQUC93UWJkdTJSZXZXclRGdTNMaGMvWXpYckZtRGpoMDdvbFdyVnBnNWMrWXRqMGQvVzdObURmNzY2eThrSlNXaGZQbnlBSUNWSzFmaSsrKy94NVFwVTFDelprMjgvUExMK05lLy9vV3JWNjhDQVB6OS9iRmd3UUlNSERoUXorZzNxZ2hncU5Gby9HOWdZR0JpYUdqb1o4MmFOZXRxTnB2OTlRNVdrTzNidCtQMDZkTndPcDM0N2JmZnNHVEpFblR2M3YyMnR4Zmx1YWp3MlBKT1JFUkZTa281NkdhdDdqY1NRanhtTXBsaWlqSFNMUzFmdmh3REJnekEzcjE3NGUzOTl6MlZVNlpNUVh4OFBOYXNXUU1mSHgrTUhUc1dzMmJOUWtSRUJPTGo0ekZqeGd4ODhza25hTktrQ1k0ZlAzN0w0K2xGVmRYc2p1SXl1eCs1RUNKbmgzS1phMlBXOG8yUDgzdE9Qcy9OOXprZE9uUVFEei84c1BHRER6NEFBRnk0Y0FFVktsUkFjbkl5S2xldWpNbVRKOE5tczJIeDRzVUlEQXdFQUhUcTFBa1hMbHhBZUhnNG5uenlTV3pldkJrbWt3bGJ0MjRGQUxScDB3WTdkKzY4Nld0LzU1MTNsdXpidHk5RFVSUm5RYSt0Z05lVjMydXFncHNMTkJnTUF3RU1sRkttS29xeVhrcjU1UzJlNDNZblQ1N0VoeDkraUtTa0pGU3FWQWxkdTNaMWRibTVuZTFGZVM0cVBCYnZSRVJVcEd3Mld3OEFwdXJWcTN0WHJGalJSOU0wSHdEZVBqNCszazZuMHdlQXQ5Rm85SEU2blpVTUJrTmRUZE9PWmEzNytzWWJGUFdVbEpTRUxWdTJZUFhxMVFnT3p2d2g0WVVYWHNEWXNXTVJFUkVCTHk4dkNDRnc5dXhaUFBMSWVtQkNZQUFBQjRCSlJFRlVJMmpjdUxIT2lRdVdzd2dWZjMrekVsbi9JY2UyT3o3SDdUdzM1ODJtRnk5ZVJGQlFFSktTa2hBVUZJUktsU3BoOU9qUitiYXF2LzMyMjNqc3NjZnd4aHR2b0huejVxNzF0M05QZ2NQaHFIQzcrVzUwTis4SEFJTVFvcUlRSWxoS2ViZkhLbElEQnc2ODZhOFh0OXBlbE9laXdtUHhUa1JFeGNHUmtKRGdTRWhJU0wzZEo2aXFlazhWT0dmUG5vV1VFbjM3OXMyenpXNjNJemc0R0pNblQvNy85dTQzcElvOWorUDRaeXlOVG84S2QzVnZhYmpCQ3BXQnA5aDFNY3pTTWlWc3lSWmhWUkp1UW9TVVVRZ2hrZjBoc0tSTUlmWkJ0RkF1VjFpSUZuUkx2YmcrQ0NLanhzUWVlSXB1NFdsTHZVVW9lMjlPUjJjZm5KcjEzT3hxM1RyVDBmZnJpWE4rL21ibWUrYUJmQjIrdjk5WFo4K2VWV05qb3c0ZVBLalUxRlFYSXAyYWFaclRLUVEzcGpnMk1qTXpOVEl5NHZ6dTFhdFh6dkhvNktoekhBZ0VqRUFnNEh5T2k0c3pqaHc1RXJ0OCtmSzFrdjR1QlpQMzR1Sml2WHo1VWwxZFhXcHRiWlZsV1dwdWJsWjdlN3NTRXhPVm5Kd3NuOCtuK2ZQblQ2dVdmY09HRFpLa21KZ1l0YmUzUzVMS3k4dS9ibTF0dmRIUTBQQjhmSHpjaWNtMmJVTUtsdUpNSEg5N1BObmNPWFBtL00wd2pKOWJhUDFmU2YrV2RDMFFDUHlqcDZkblVKSzhYdTlmcHd3ZW1DYVNkd0FBSnZHMmMyVkxTNHZpNCtNbm5aT2JtNnZzN0d6VjE5ZXJzckxTU1JnajFLU2xJeE4xZG5aKzFJWDlmci9TMDlOL2xPUXM1cHo0clBMeThpUkpSVVZGT256NHNBWUhCOVhYMTZmazVHUmR2SGhSVzdac1VVSkN3cFQzNmVqb2VDZkpUMGhJR042NWMrZjNaV1ZsUXg4Vi9BUmVyL2ZIbjQ3WnR2MVMwcmVTTGc4TkRWM3grLzN2ekFFK0pSYXNBZ0JtdmJjMTF0M2QzUm9lSHBZa3hjWEZ5ZXYxcXJhMlZnTURBeG9iRzVQUDUxTlhWNWVrNEI3YTNkM2RNZ3hEQ1FrSnNpekwyWmQ4c3V2aC80YUdoblR0MmpYVjF0YnEzTGx6em5oMmRyYmEydHFVbHBhbW16ZHZLaEFJNk83ZHUxcXpaazNJK2NQRHcwN2R1MHUrdDIzN20vSHg4VDlabGhWbm11YWZUZFA4aHNRZDRVRHlEZ0NZOVpZdVhhcHQyN1pwNzk2OUtpZ29jTVpyYW1vVUZSV2w3ZHUzS3owOVhkWFYxVTZDUGpZMnBxTkhqeW85UFYxTlRVMDZmdnk0VS9ienZ1c2hxS2VuUjcyOXZWcTllclVLQ3d1ZDhVMmJOcW1qbzBOSlNVbGF1SENoT2pzNzVmVjZuVDNCUjBlREwrN0x5c3EwWU1HQ3NNZHQyL2EvSk9YZXVYUG5ONlpwL3FXN3UvdWY5KzdkWXpOL2hCVmxNd0FBU0txcXFsSlZWVlhJMktKRmkzVHk1TWxKNXk5WnNrU1hMMS8rb09zaEtDc3JTMWxaV1pLa1I0OGVPVnRGSmlVbHFhNnVUbEZSVWFxdnIxZEZSVVZJY3QvWDE2Zm82R2p0MjdkUGFXbHBZWS9iTkUxcTErRTZrbmNBQUJCMmpZMk51blRwa2l6TFVrVkZoZmJzMmFPSER4K0d6QmtZR0pEUDUxTlVWSlNhbTV1MWF0VXFOVFUxNmZIangxcTdkcTBzeXdycHBMcHUzYnFRODY5ZnZ4Nlc3eElwbXBxYWRPSENCWTJNaktpZ29FQUhEaHhRZVhtNVltTmpWVjFkN2N6YnZYdTNrcEtTdEhuelpwV1dscXE2dWxvTkRRMHlERVBIamgzVC9mdjNkZjc4ZWMyZE8xZUhEaDFTUmthR2UxOXFGaUo1QndBQVlWZGNYS3lpb2lLbjFHaTZqWHNTRXhPVm1KaElZdjZCM3RlWElEOC9YeWRPbk5EcjE2OFZIUjJ0NTgrZjY5YXRXOXEvZjc5KytDRzRXZFNEQnc5MDVjb1YxZFRVcUtxcVN1dlhyMWRMUzR2T25EbWowNmRQazd5SEdUWHZBQUFnSE1ZbGhkU0hoMmxyME5FMzk1N1ZKdllsOEhnOFRsK0N6TXhNU2RLTkd6Y2tTYTJ0clVwSlNkR3laY3VjY3dzTEMrWHhlSlNYbDZjWEwxNm90TFJVSG85SE9UazU2dS92MTlqWTJEdjN3K2N6STk2ODAzbzZ2SGplQUlDUFlFbjZ4ZHMxZm9RaC9lU2ZodG5vZlgwSlltSmlsSk9UbzdhMk5tVmtaT2pxMWFzaDZ3d2tPV3NTUEI2UEpDazJObGFTTkcvZVBFbkJ4ZHZUMlljZm4wWkVKKysyYlhjWmh2Rjd0K09ZaGw2M0EvZ1V2dURuUFNPZUx3RE1jS09TL0pMK0tPbFhrdWFGNFg1RGIrNDVPc1hjV2VGOWZRbnk4L08xYTljdStYdys5ZmYzYStQR2pTNUhpcDhUMGNtN2FacC9jRHVHMllUbkRRRDRCVjRybUV3UFM0clc1eS9kSFg5eno5RTNQMmUxcDArZmFtQmdRQ3RYcmd6cFMyQVlobGFzV0tINCtIaWRPblZLdWJtNXpodDFmSmtpT25rSEFBQ1J3VEFNVzhGRW1yZmdMbmpibCtESmt5ZGF2SGh4U0Y4Q0tmajJ2YTZ1VHBXVmxTNUdpZWtnZVFjQUFKamhwdXBMVUZKU29wS1NrcEN4bEpRVTNiNTllOXFmRVI3c05nTUFBQUJFQ0pKM0FBQUFJRUtRdkFNQUFBQVJndVFkQUFBQWlCQXNXQVVBQUFpRHJWdTN1aDBDWmdDU2R5QUM3ZGl4dyswUWdNK0dMczZZZ1I1SytxM2Y3M2M3amhuTnR1My91QjFET0pDOEF4SEV0dTFCd3pCKzNkc2JHVTFsYmR0KzRYWU1pQnhmY0JmblNCY1pmekJtc0dmUG5xWEV4OGQvNVhZY001MWxXYy9jamlFY2pLbW5BUGhTcEthbWZtWGI5dS9jam1PNkRNUDR6alROeDI3SEFRQUFBQUFBQUFBQUFBQUFBQUFBQUFBQUFBQUFBQUFBQUFBQUFBQUFBQUFBQUFBQUFBQUFBQUFBQUFBQUFBQUFBQUFBQUFBQUFBQUFBQUFBQUFBQUFBQUFBQUFBQUFBQUFBQUFBQUFBQUFBQUFBQUFBQUFBQUFBQUFBQUFBQUFBQUFBQUFBQUFBQUFBQUFBQUFBQUFBQUFBQUFBQUFBQUFBQUFBQUFBQUFBQUFBQUFBQUFBZjduOFBXc0theU5wbDZBQUFBQUJKUlU1RXJrSmdnZz09IiwKCSJUaGVtZSIgOiAiIiwKCSJUeXBlIiA6ICJmbG93IiwKCSJWZXJzaW9uIiA6ICIxNiIKfQo="/>
    </extobj>
  </extobjs>
</s:customData>
</file>

<file path=customXml/itemProps1.xml><?xml version="1.0" encoding="utf-8"?>
<ds:datastoreItem xmlns:ds="http://schemas.openxmlformats.org/officeDocument/2006/customXml" ds:itemID="{F63382D1-EC5B-E64F-BE71-0C73BC09553A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1546</Words>
  <Application>Microsoft Office PowerPoint</Application>
  <PresentationFormat>宽屏</PresentationFormat>
  <Paragraphs>768</Paragraphs>
  <Slides>41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Microsoft YaHei</vt:lpstr>
      <vt:lpstr>Arial</vt:lpstr>
      <vt:lpstr>Calibri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子琦 周</cp:lastModifiedBy>
  <cp:revision>80</cp:revision>
  <dcterms:created xsi:type="dcterms:W3CDTF">2015-08-18T02:51:00Z</dcterms:created>
  <dcterms:modified xsi:type="dcterms:W3CDTF">2023-07-22T08:45:35Z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E56486AB21D243DD9C8DC545F752BECD</vt:lpwstr>
  </property>
  <property fmtid="{D5CDD505-2E9C-101B-9397-08002B2CF9AE}" pid="3" name="KSOProductBuildVer">
    <vt:lpwstr>1033-11.2.0.11537</vt:lpwstr>
  </property>
</Properties>
</file>