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4"/>
  </p:notesMasterIdLst>
  <p:sldIdLst>
    <p:sldId id="256" r:id="rId2"/>
    <p:sldId id="258" r:id="rId3"/>
    <p:sldId id="280" r:id="rId4"/>
    <p:sldId id="281" r:id="rId5"/>
    <p:sldId id="259" r:id="rId6"/>
    <p:sldId id="266" r:id="rId7"/>
    <p:sldId id="275" r:id="rId8"/>
    <p:sldId id="288" r:id="rId9"/>
    <p:sldId id="287" r:id="rId10"/>
    <p:sldId id="286" r:id="rId11"/>
    <p:sldId id="270" r:id="rId12"/>
    <p:sldId id="262" r:id="rId13"/>
    <p:sldId id="261" r:id="rId14"/>
    <p:sldId id="272" r:id="rId15"/>
    <p:sldId id="263" r:id="rId16"/>
    <p:sldId id="264" r:id="rId17"/>
    <p:sldId id="265" r:id="rId18"/>
    <p:sldId id="274" r:id="rId19"/>
    <p:sldId id="276" r:id="rId20"/>
    <p:sldId id="277" r:id="rId21"/>
    <p:sldId id="285" r:id="rId22"/>
    <p:sldId id="28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1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27" autoAdjust="0"/>
    <p:restoredTop sz="94327" autoAdjust="0"/>
  </p:normalViewPr>
  <p:slideViewPr>
    <p:cSldViewPr snapToGrid="0" snapToObjects="1">
      <p:cViewPr>
        <p:scale>
          <a:sx n="150" d="100"/>
          <a:sy n="150" d="100"/>
        </p:scale>
        <p:origin x="-2352"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2663A9-2618-6649-B6E3-2D33878C5258}" type="datetimeFigureOut">
              <a:rPr lang="en-US" smtClean="0"/>
              <a:t>6/6/12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BFEC62-47D8-AA45-80EB-A84698F32C4E}" type="slidenum">
              <a:rPr lang="en-US" smtClean="0"/>
              <a:t>‹#›</a:t>
            </a:fld>
            <a:endParaRPr lang="en-US"/>
          </a:p>
        </p:txBody>
      </p:sp>
    </p:spTree>
    <p:extLst>
      <p:ext uri="{BB962C8B-B14F-4D97-AF65-F5344CB8AC3E}">
        <p14:creationId xmlns:p14="http://schemas.microsoft.com/office/powerpoint/2010/main" val="31275026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5</a:t>
            </a:fld>
            <a:endParaRPr lang="en-US"/>
          </a:p>
        </p:txBody>
      </p:sp>
    </p:spTree>
    <p:extLst>
      <p:ext uri="{BB962C8B-B14F-4D97-AF65-F5344CB8AC3E}">
        <p14:creationId xmlns:p14="http://schemas.microsoft.com/office/powerpoint/2010/main" val="285621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sections.c</a:t>
            </a:r>
            <a:r>
              <a:rPr lang="en-US" dirty="0" smtClean="0"/>
              <a:t> – student’s solution implementation</a:t>
            </a:r>
          </a:p>
          <a:p>
            <a:r>
              <a:rPr lang="en-US" dirty="0" err="1" smtClean="0"/>
              <a:t>main.c</a:t>
            </a:r>
            <a:r>
              <a:rPr lang="en-US" dirty="0" smtClean="0"/>
              <a:t> – driver program</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SUDS – a C source code instrumentation tool that allows the programmer to direct how and where instrumentation is added to the program</a:t>
            </a:r>
          </a:p>
          <a:p>
            <a:endParaRPr lang="en-US" dirty="0" smtClean="0"/>
          </a:p>
          <a:p>
            <a:r>
              <a:rPr lang="en-US" dirty="0" smtClean="0"/>
              <a:t>Scheduler</a:t>
            </a:r>
            <a:r>
              <a:rPr lang="en-US" baseline="0" dirty="0" smtClean="0"/>
              <a:t> – along with the lock/semaphore routines, server as a library to control and debug multithreaded applications</a:t>
            </a:r>
            <a:endParaRPr lang="en-US" dirty="0" smtClean="0"/>
          </a:p>
          <a:p>
            <a:r>
              <a:rPr lang="en-US" dirty="0" smtClean="0"/>
              <a:t>Wrapper – allows the user to the the program several times to enable several</a:t>
            </a:r>
            <a:r>
              <a:rPr lang="en-US" baseline="0" dirty="0" smtClean="0"/>
              <a:t> randomly produced schedules</a:t>
            </a:r>
            <a:endParaRPr lang="en-US" dirty="0" smtClean="0"/>
          </a:p>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7</a:t>
            </a:fld>
            <a:endParaRPr lang="en-US"/>
          </a:p>
        </p:txBody>
      </p:sp>
    </p:spTree>
    <p:extLst>
      <p:ext uri="{BB962C8B-B14F-4D97-AF65-F5344CB8AC3E}">
        <p14:creationId xmlns:p14="http://schemas.microsoft.com/office/powerpoint/2010/main" val="292539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sections.c</a:t>
            </a:r>
            <a:r>
              <a:rPr lang="en-US" dirty="0" smtClean="0"/>
              <a:t> – student’s solution implementation</a:t>
            </a:r>
          </a:p>
          <a:p>
            <a:r>
              <a:rPr lang="en-US" dirty="0" err="1" smtClean="0"/>
              <a:t>main.c</a:t>
            </a:r>
            <a:r>
              <a:rPr lang="en-US" dirty="0" smtClean="0"/>
              <a:t> – driver program</a:t>
            </a:r>
          </a:p>
          <a:p>
            <a:r>
              <a:rPr lang="en-US" dirty="0" smtClean="0"/>
              <a:t>Scheduler</a:t>
            </a:r>
          </a:p>
          <a:p>
            <a:pPr lvl="1"/>
            <a:r>
              <a:rPr lang="en-US" dirty="0" err="1" smtClean="0"/>
              <a:t>sched.cpp</a:t>
            </a:r>
            <a:endParaRPr lang="en-US" dirty="0" smtClean="0"/>
          </a:p>
          <a:p>
            <a:r>
              <a:rPr lang="en-US" dirty="0" smtClean="0"/>
              <a:t>Error Detection</a:t>
            </a:r>
          </a:p>
          <a:p>
            <a:pPr lvl="1"/>
            <a:r>
              <a:rPr lang="en-US" dirty="0" smtClean="0"/>
              <a:t>Deadlock detection</a:t>
            </a:r>
          </a:p>
          <a:p>
            <a:r>
              <a:rPr lang="en-US" dirty="0" smtClean="0"/>
              <a:t>Logging</a:t>
            </a:r>
          </a:p>
          <a:p>
            <a:pPr lvl="1"/>
            <a:endParaRPr lang="en-US" dirty="0" smtClean="0"/>
          </a:p>
          <a:p>
            <a:r>
              <a:rPr lang="en-US" dirty="0" smtClean="0"/>
              <a:t>Wrapper</a:t>
            </a:r>
          </a:p>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8</a:t>
            </a:fld>
            <a:endParaRPr lang="en-US"/>
          </a:p>
        </p:txBody>
      </p:sp>
    </p:spTree>
    <p:extLst>
      <p:ext uri="{BB962C8B-B14F-4D97-AF65-F5344CB8AC3E}">
        <p14:creationId xmlns:p14="http://schemas.microsoft.com/office/powerpoint/2010/main" val="489505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19</a:t>
            </a:fld>
            <a:endParaRPr lang="en-US"/>
          </a:p>
        </p:txBody>
      </p:sp>
    </p:spTree>
    <p:extLst>
      <p:ext uri="{BB962C8B-B14F-4D97-AF65-F5344CB8AC3E}">
        <p14:creationId xmlns:p14="http://schemas.microsoft.com/office/powerpoint/2010/main" val="1871693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20</a:t>
            </a:fld>
            <a:endParaRPr lang="en-US"/>
          </a:p>
        </p:txBody>
      </p:sp>
    </p:spTree>
    <p:extLst>
      <p:ext uri="{BB962C8B-B14F-4D97-AF65-F5344CB8AC3E}">
        <p14:creationId xmlns:p14="http://schemas.microsoft.com/office/powerpoint/2010/main" val="1871693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June 6,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June 6,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June 6,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June 6,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June 6,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June 6,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June 6, 12</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June 6, 12</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June 6, 12</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June 6,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June 6,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June 6, 12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cap="none" dirty="0" smtClean="0"/>
              <a:t>Concur</a:t>
            </a:r>
            <a:r>
              <a:rPr lang="en-US" sz="3000" dirty="0"/>
              <a:t>:</a:t>
            </a:r>
            <a:r>
              <a:rPr lang="en-US" sz="3000" dirty="0" smtClean="0"/>
              <a:t/>
            </a:r>
            <a:br>
              <a:rPr lang="en-US" sz="3000" dirty="0" smtClean="0"/>
            </a:br>
            <a:r>
              <a:rPr lang="en-US" sz="3000" dirty="0" smtClean="0"/>
              <a:t>A </a:t>
            </a:r>
            <a:r>
              <a:rPr lang="en-US" sz="3000" cap="none" dirty="0" smtClean="0"/>
              <a:t>Test Framework for Multithreaded Applications</a:t>
            </a:r>
            <a:endParaRPr lang="en-US" sz="3000" cap="none" dirty="0"/>
          </a:p>
        </p:txBody>
      </p:sp>
      <p:sp>
        <p:nvSpPr>
          <p:cNvPr id="3" name="Subtitle 2"/>
          <p:cNvSpPr>
            <a:spLocks noGrp="1"/>
          </p:cNvSpPr>
          <p:nvPr>
            <p:ph type="subTitle" idx="1"/>
          </p:nvPr>
        </p:nvSpPr>
        <p:spPr/>
        <p:txBody>
          <a:bodyPr>
            <a:normAutofit/>
          </a:bodyPr>
          <a:lstStyle/>
          <a:p>
            <a:r>
              <a:rPr lang="en-US" sz="2000" dirty="0" smtClean="0"/>
              <a:t>Rochelle Palting</a:t>
            </a:r>
          </a:p>
          <a:p>
            <a:r>
              <a:rPr lang="en-US" sz="2000" dirty="0" smtClean="0"/>
              <a:t>Faculty Advisor:  Dr. Eric Larson</a:t>
            </a:r>
          </a:p>
          <a:p>
            <a:r>
              <a:rPr lang="en-US" sz="2000" dirty="0" smtClean="0"/>
              <a:t>Graduate Software Implementation Project</a:t>
            </a:r>
          </a:p>
          <a:p>
            <a:r>
              <a:rPr lang="en-US" sz="2000" dirty="0" smtClean="0"/>
              <a:t>Seattle University, Winter – Spring 2012</a:t>
            </a:r>
            <a:endParaRPr lang="en-US" sz="2000" dirty="0"/>
          </a:p>
        </p:txBody>
      </p:sp>
    </p:spTree>
    <p:extLst>
      <p:ext uri="{BB962C8B-B14F-4D97-AF65-F5344CB8AC3E}">
        <p14:creationId xmlns:p14="http://schemas.microsoft.com/office/powerpoint/2010/main" val="33833338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Data Structures</a:t>
            </a:r>
            <a:endParaRPr lang="en-US" dirty="0"/>
          </a:p>
        </p:txBody>
      </p:sp>
      <p:sp>
        <p:nvSpPr>
          <p:cNvPr id="3" name="Content Placeholder 2"/>
          <p:cNvSpPr>
            <a:spLocks noGrp="1"/>
          </p:cNvSpPr>
          <p:nvPr>
            <p:ph idx="1"/>
          </p:nvPr>
        </p:nvSpPr>
        <p:spPr/>
        <p:txBody>
          <a:bodyPr>
            <a:normAutofit/>
          </a:bodyPr>
          <a:lstStyle/>
          <a:p>
            <a:r>
              <a:rPr lang="en-US" dirty="0" smtClean="0"/>
              <a:t>Data </a:t>
            </a:r>
            <a:r>
              <a:rPr lang="en-US" dirty="0" smtClean="0"/>
              <a:t>structures</a:t>
            </a:r>
          </a:p>
          <a:p>
            <a:pPr lvl="1"/>
            <a:r>
              <a:rPr lang="en-US" dirty="0" smtClean="0"/>
              <a:t>Array of threads</a:t>
            </a:r>
          </a:p>
          <a:p>
            <a:pPr lvl="2"/>
            <a:r>
              <a:rPr lang="en-US" dirty="0" smtClean="0"/>
              <a:t>State:  Ready | Running | Waiting | Completed</a:t>
            </a:r>
          </a:p>
          <a:p>
            <a:pPr lvl="2"/>
            <a:r>
              <a:rPr lang="en-US" dirty="0" smtClean="0"/>
              <a:t>Waiting name:  &lt;lock name&gt; | &lt;semaphore name&gt;</a:t>
            </a:r>
          </a:p>
          <a:p>
            <a:pPr lvl="1"/>
            <a:r>
              <a:rPr lang="en-US" dirty="0" smtClean="0"/>
              <a:t>Array of locks</a:t>
            </a:r>
          </a:p>
          <a:p>
            <a:pPr lvl="2"/>
            <a:r>
              <a:rPr lang="en-US" dirty="0" smtClean="0"/>
              <a:t>Name</a:t>
            </a:r>
          </a:p>
          <a:p>
            <a:pPr lvl="2"/>
            <a:r>
              <a:rPr lang="en-US" dirty="0" err="1" smtClean="0"/>
              <a:t>isLocked</a:t>
            </a:r>
            <a:r>
              <a:rPr lang="en-US" dirty="0" smtClean="0"/>
              <a:t>: True | False</a:t>
            </a:r>
          </a:p>
          <a:p>
            <a:pPr lvl="2"/>
            <a:r>
              <a:rPr lang="en-US" dirty="0" smtClean="0"/>
              <a:t>Holding thread</a:t>
            </a:r>
          </a:p>
          <a:p>
            <a:pPr lvl="2"/>
            <a:r>
              <a:rPr lang="en-US" dirty="0" smtClean="0"/>
              <a:t>List of waiting threads</a:t>
            </a:r>
            <a:endParaRPr lang="en-US" dirty="0" smtClean="0"/>
          </a:p>
          <a:p>
            <a:pPr lvl="1"/>
            <a:r>
              <a:rPr lang="en-US" dirty="0" smtClean="0"/>
              <a:t>Array of semaphores</a:t>
            </a:r>
          </a:p>
          <a:p>
            <a:pPr lvl="2"/>
            <a:r>
              <a:rPr lang="en-US" dirty="0" smtClean="0"/>
              <a:t>Name</a:t>
            </a:r>
          </a:p>
          <a:p>
            <a:pPr lvl="2"/>
            <a:r>
              <a:rPr lang="en-US" dirty="0" smtClean="0"/>
              <a:t>Value</a:t>
            </a:r>
          </a:p>
          <a:p>
            <a:pPr lvl="2"/>
            <a:r>
              <a:rPr lang="en-US" dirty="0" smtClean="0"/>
              <a:t>List of waiting threads</a:t>
            </a:r>
            <a:endParaRPr lang="en-US" dirty="0" smtClean="0"/>
          </a:p>
        </p:txBody>
      </p:sp>
    </p:spTree>
    <p:extLst>
      <p:ext uri="{BB962C8B-B14F-4D97-AF65-F5344CB8AC3E}">
        <p14:creationId xmlns:p14="http://schemas.microsoft.com/office/powerpoint/2010/main" val="8995554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to Test &amp; Debug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Make project</a:t>
            </a:r>
          </a:p>
          <a:p>
            <a:r>
              <a:rPr lang="en-US" dirty="0" smtClean="0"/>
              <a:t>2.  Use Wrapper to execute multiple test runs</a:t>
            </a:r>
          </a:p>
          <a:p>
            <a:r>
              <a:rPr lang="en-US" dirty="0" smtClean="0"/>
              <a:t>3.  Notice status at end of each test run.   </a:t>
            </a:r>
          </a:p>
          <a:p>
            <a:pPr lvl="1"/>
            <a:r>
              <a:rPr lang="en-US" dirty="0" smtClean="0"/>
              <a:t>(proceed to next step if run failed)</a:t>
            </a:r>
          </a:p>
          <a:p>
            <a:r>
              <a:rPr lang="en-US" dirty="0" smtClean="0"/>
              <a:t>4.  </a:t>
            </a:r>
            <a:r>
              <a:rPr lang="en-US" dirty="0"/>
              <a:t>Run Concur with same parameters as failed test run, but with logging turned on</a:t>
            </a:r>
          </a:p>
          <a:p>
            <a:pPr lvl="1"/>
            <a:r>
              <a:rPr lang="en-US" dirty="0"/>
              <a:t>Use random mode for </a:t>
            </a:r>
            <a:r>
              <a:rPr lang="en-US" dirty="0" smtClean="0"/>
              <a:t>faster </a:t>
            </a:r>
            <a:r>
              <a:rPr lang="en-US" dirty="0"/>
              <a:t>results</a:t>
            </a:r>
          </a:p>
          <a:p>
            <a:pPr lvl="1"/>
            <a:r>
              <a:rPr lang="en-US" dirty="0"/>
              <a:t>Use interactive mode to </a:t>
            </a:r>
            <a:r>
              <a:rPr lang="en-US" dirty="0" smtClean="0"/>
              <a:t>step </a:t>
            </a:r>
            <a:r>
              <a:rPr lang="en-US" dirty="0"/>
              <a:t>through execution and examine status in real time</a:t>
            </a:r>
          </a:p>
          <a:p>
            <a:r>
              <a:rPr lang="en-US" dirty="0" smtClean="0"/>
              <a:t>5.  </a:t>
            </a:r>
            <a:r>
              <a:rPr lang="en-US" dirty="0"/>
              <a:t>After run fails, examine log trail for specific error</a:t>
            </a:r>
          </a:p>
          <a:p>
            <a:r>
              <a:rPr lang="en-US" dirty="0" smtClean="0"/>
              <a:t>6.  Update solution with fix to error</a:t>
            </a:r>
            <a:endParaRPr lang="en-US" dirty="0"/>
          </a:p>
          <a:p>
            <a:endParaRPr lang="en-US" dirty="0"/>
          </a:p>
          <a:p>
            <a:r>
              <a:rPr lang="en-US" dirty="0"/>
              <a:t>Repeat steps </a:t>
            </a:r>
            <a:r>
              <a:rPr lang="en-US" dirty="0" smtClean="0"/>
              <a:t>4-6 </a:t>
            </a:r>
            <a:r>
              <a:rPr lang="en-US" dirty="0"/>
              <a:t>until bug is removed and test run passes.</a:t>
            </a:r>
          </a:p>
          <a:p>
            <a:endParaRPr lang="en-US" dirty="0" smtClean="0"/>
          </a:p>
          <a:p>
            <a:endParaRPr lang="en-US" dirty="0"/>
          </a:p>
        </p:txBody>
      </p:sp>
    </p:spTree>
    <p:extLst>
      <p:ext uri="{BB962C8B-B14F-4D97-AF65-F5344CB8AC3E}">
        <p14:creationId xmlns:p14="http://schemas.microsoft.com/office/powerpoint/2010/main" val="12237456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1.  Run Wrapper that shows a failed test run.</a:t>
            </a:r>
          </a:p>
          <a:p>
            <a:r>
              <a:rPr lang="en-US" dirty="0" smtClean="0"/>
              <a:t>2.  Run Concur with same inputs from failed test run, but with Logging turned on.</a:t>
            </a:r>
          </a:p>
          <a:p>
            <a:r>
              <a:rPr lang="en-US" dirty="0" smtClean="0"/>
              <a:t>3.  After reproducing the failed test run, open the Log Trail to examine the error.</a:t>
            </a:r>
          </a:p>
          <a:p>
            <a:r>
              <a:rPr lang="en-US" dirty="0"/>
              <a:t>A</a:t>
            </a:r>
            <a:r>
              <a:rPr lang="en-US" dirty="0" smtClean="0"/>
              <a:t>dditional steps for the user:</a:t>
            </a:r>
          </a:p>
          <a:p>
            <a:r>
              <a:rPr lang="en-US" dirty="0" smtClean="0"/>
              <a:t>4.  Open </a:t>
            </a:r>
            <a:r>
              <a:rPr lang="en-US" dirty="0" err="1" smtClean="0"/>
              <a:t>sections.c</a:t>
            </a:r>
            <a:r>
              <a:rPr lang="en-US" dirty="0" smtClean="0"/>
              <a:t> to see where error occurred.</a:t>
            </a:r>
          </a:p>
          <a:p>
            <a:r>
              <a:rPr lang="en-US" dirty="0" smtClean="0"/>
              <a:t>5.  Correct error and rerun Concur with same inputs.</a:t>
            </a:r>
          </a:p>
          <a:p>
            <a:r>
              <a:rPr lang="en-US" dirty="0" smtClean="0"/>
              <a:t>Additional things to demo:</a:t>
            </a:r>
          </a:p>
          <a:p>
            <a:r>
              <a:rPr lang="en-US" dirty="0" smtClean="0"/>
              <a:t>-  Interactive mode</a:t>
            </a:r>
          </a:p>
          <a:p>
            <a:endParaRPr lang="en-US" dirty="0"/>
          </a:p>
        </p:txBody>
      </p:sp>
    </p:spTree>
    <p:extLst>
      <p:ext uri="{BB962C8B-B14F-4D97-AF65-F5344CB8AC3E}">
        <p14:creationId xmlns:p14="http://schemas.microsoft.com/office/powerpoint/2010/main" val="18370423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&amp; Analysis</a:t>
            </a:r>
            <a:endParaRPr lang="en-US" dirty="0"/>
          </a:p>
        </p:txBody>
      </p:sp>
      <p:sp>
        <p:nvSpPr>
          <p:cNvPr id="3" name="Content Placeholder 2"/>
          <p:cNvSpPr>
            <a:spLocks noGrp="1"/>
          </p:cNvSpPr>
          <p:nvPr>
            <p:ph idx="1"/>
          </p:nvPr>
        </p:nvSpPr>
        <p:spPr/>
        <p:txBody>
          <a:bodyPr/>
          <a:lstStyle/>
          <a:p>
            <a:r>
              <a:rPr lang="en-US" dirty="0" smtClean="0"/>
              <a:t>Tested with </a:t>
            </a:r>
            <a:r>
              <a:rPr lang="en-US" dirty="0" smtClean="0"/>
              <a:t>four</a:t>
            </a:r>
            <a:r>
              <a:rPr lang="en-US" dirty="0" smtClean="0"/>
              <a:t> </a:t>
            </a:r>
            <a:r>
              <a:rPr lang="en-US" dirty="0" smtClean="0"/>
              <a:t>student submissions from Fall 2011 for the Unisex Bathroom problem.</a:t>
            </a:r>
          </a:p>
          <a:p>
            <a:pPr lvl="1"/>
            <a:r>
              <a:rPr lang="en-US" dirty="0"/>
              <a:t>s</a:t>
            </a:r>
            <a:r>
              <a:rPr lang="en-US" dirty="0" smtClean="0"/>
              <a:t>ections1.</a:t>
            </a:r>
            <a:r>
              <a:rPr lang="en-US" dirty="0" smtClean="0"/>
              <a:t>c – deadlock detected</a:t>
            </a:r>
            <a:endParaRPr lang="en-US" dirty="0" smtClean="0"/>
          </a:p>
          <a:p>
            <a:pPr lvl="1"/>
            <a:r>
              <a:rPr lang="en-US" dirty="0"/>
              <a:t>s</a:t>
            </a:r>
            <a:r>
              <a:rPr lang="en-US" dirty="0" smtClean="0"/>
              <a:t>ections2.</a:t>
            </a:r>
            <a:r>
              <a:rPr lang="en-US" dirty="0" smtClean="0"/>
              <a:t>c – programming error detected</a:t>
            </a:r>
            <a:endParaRPr lang="en-US" dirty="0" smtClean="0"/>
          </a:p>
          <a:p>
            <a:pPr lvl="1"/>
            <a:r>
              <a:rPr lang="en-US" dirty="0"/>
              <a:t>s</a:t>
            </a:r>
            <a:r>
              <a:rPr lang="en-US" dirty="0" smtClean="0"/>
              <a:t>ections3.</a:t>
            </a:r>
            <a:r>
              <a:rPr lang="en-US" dirty="0" smtClean="0"/>
              <a:t>c – no deadlock detected (but mutual exclusion </a:t>
            </a:r>
            <a:r>
              <a:rPr lang="en-US" dirty="0" smtClean="0"/>
              <a:t>violation existed) </a:t>
            </a:r>
            <a:endParaRPr lang="en-US" dirty="0" smtClean="0"/>
          </a:p>
          <a:p>
            <a:pPr lvl="1"/>
            <a:r>
              <a:rPr lang="en-US" dirty="0"/>
              <a:t>s</a:t>
            </a:r>
            <a:r>
              <a:rPr lang="en-US" dirty="0" smtClean="0"/>
              <a:t>ections4.</a:t>
            </a:r>
            <a:r>
              <a:rPr lang="en-US" dirty="0" smtClean="0"/>
              <a:t>c – deadlock detected</a:t>
            </a:r>
          </a:p>
          <a:p>
            <a:r>
              <a:rPr lang="en-US" dirty="0" smtClean="0"/>
              <a:t>Concur was successful at detecting deadlocks in test cases</a:t>
            </a:r>
            <a:endParaRPr lang="en-US" dirty="0"/>
          </a:p>
        </p:txBody>
      </p:sp>
    </p:spTree>
    <p:extLst>
      <p:ext uri="{BB962C8B-B14F-4D97-AF65-F5344CB8AC3E}">
        <p14:creationId xmlns:p14="http://schemas.microsoft.com/office/powerpoint/2010/main" val="4890426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 – </a:t>
            </a:r>
            <a:r>
              <a:rPr lang="en-US" dirty="0" smtClean="0"/>
              <a:t>Benefits</a:t>
            </a:r>
            <a:endParaRPr lang="en-US" dirty="0"/>
          </a:p>
        </p:txBody>
      </p:sp>
      <p:sp>
        <p:nvSpPr>
          <p:cNvPr id="3" name="Content Placeholder 2"/>
          <p:cNvSpPr>
            <a:spLocks noGrp="1"/>
          </p:cNvSpPr>
          <p:nvPr>
            <p:ph idx="1"/>
          </p:nvPr>
        </p:nvSpPr>
        <p:spPr/>
        <p:txBody>
          <a:bodyPr>
            <a:normAutofit fontScale="92500"/>
          </a:bodyPr>
          <a:lstStyle/>
          <a:p>
            <a:r>
              <a:rPr lang="en-US" dirty="0" smtClean="0"/>
              <a:t>Deadlock detection:  If all active threads are blocked waiting for either a lock or semaphore, then a deadlock has occurred.</a:t>
            </a:r>
            <a:endParaRPr lang="en-US" dirty="0" smtClean="0"/>
          </a:p>
          <a:p>
            <a:r>
              <a:rPr lang="en-US" dirty="0" smtClean="0"/>
              <a:t>Controlled environment:</a:t>
            </a:r>
          </a:p>
          <a:p>
            <a:pPr lvl="1"/>
            <a:r>
              <a:rPr lang="en-US" dirty="0" smtClean="0"/>
              <a:t>Only a single thread can run at once.</a:t>
            </a:r>
          </a:p>
          <a:p>
            <a:pPr lvl="1"/>
            <a:r>
              <a:rPr lang="en-US" dirty="0" smtClean="0"/>
              <a:t>Next ready thread to run, next waiting thread to acquire lock or use semaphore is deterministic.</a:t>
            </a:r>
          </a:p>
          <a:p>
            <a:r>
              <a:rPr lang="en-US" dirty="0" smtClean="0"/>
              <a:t>Increased schedule coverage:</a:t>
            </a:r>
          </a:p>
          <a:p>
            <a:pPr lvl="1"/>
            <a:r>
              <a:rPr lang="en-US" dirty="0" smtClean="0"/>
              <a:t>Wrapper allows automated execution of randomly produced schedules</a:t>
            </a:r>
          </a:p>
          <a:p>
            <a:pPr lvl="1"/>
            <a:r>
              <a:rPr lang="en-US" dirty="0" smtClean="0"/>
              <a:t>Interactive mode allows user to choose schedule</a:t>
            </a:r>
          </a:p>
          <a:p>
            <a:r>
              <a:rPr lang="en-US" dirty="0"/>
              <a:t>The framework, with minimal work of the instructor, can be used for a variety of synchronization exercises</a:t>
            </a:r>
            <a:r>
              <a:rPr lang="en-US" dirty="0" smtClean="0"/>
              <a:t>.</a:t>
            </a:r>
          </a:p>
          <a:p>
            <a:r>
              <a:rPr lang="en-US" dirty="0" smtClean="0"/>
              <a:t>The </a:t>
            </a:r>
            <a:r>
              <a:rPr lang="en-US" dirty="0"/>
              <a:t>library can be used for other multithreaded programs</a:t>
            </a:r>
            <a:r>
              <a:rPr lang="en-US" dirty="0" smtClean="0"/>
              <a:t>.</a:t>
            </a:r>
          </a:p>
        </p:txBody>
      </p:sp>
    </p:spTree>
    <p:extLst>
      <p:ext uri="{BB962C8B-B14F-4D97-AF65-F5344CB8AC3E}">
        <p14:creationId xmlns:p14="http://schemas.microsoft.com/office/powerpoint/2010/main" val="16503273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Improve performance</a:t>
            </a:r>
          </a:p>
          <a:p>
            <a:r>
              <a:rPr lang="en-US" dirty="0" smtClean="0"/>
              <a:t>Incorporate Checker for mutual exclusion violations</a:t>
            </a:r>
            <a:endParaRPr lang="en-US" dirty="0" smtClean="0"/>
          </a:p>
        </p:txBody>
      </p:sp>
    </p:spTree>
    <p:extLst>
      <p:ext uri="{BB962C8B-B14F-4D97-AF65-F5344CB8AC3E}">
        <p14:creationId xmlns:p14="http://schemas.microsoft.com/office/powerpoint/2010/main" val="42307601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Concur helps students test &amp; debug multithreaded programs by providing an environment with:</a:t>
            </a:r>
          </a:p>
          <a:p>
            <a:pPr lvl="1"/>
            <a:r>
              <a:rPr lang="en-US" dirty="0" smtClean="0"/>
              <a:t>More deterministic thread management</a:t>
            </a:r>
          </a:p>
          <a:p>
            <a:pPr lvl="1"/>
            <a:r>
              <a:rPr lang="en-US" dirty="0" smtClean="0"/>
              <a:t>Deadlock detection</a:t>
            </a:r>
          </a:p>
          <a:p>
            <a:pPr lvl="1"/>
            <a:r>
              <a:rPr lang="en-US" dirty="0" smtClean="0"/>
              <a:t>Increased test case coverage</a:t>
            </a:r>
          </a:p>
          <a:p>
            <a:pPr marL="0" indent="0">
              <a:buNone/>
            </a:pPr>
            <a:endParaRPr lang="en-US" dirty="0" smtClean="0"/>
          </a:p>
          <a:p>
            <a:endParaRPr lang="en-US" dirty="0"/>
          </a:p>
        </p:txBody>
      </p:sp>
    </p:spTree>
    <p:extLst>
      <p:ext uri="{BB962C8B-B14F-4D97-AF65-F5344CB8AC3E}">
        <p14:creationId xmlns:p14="http://schemas.microsoft.com/office/powerpoint/2010/main" val="10475648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75077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6803"/>
            <a:ext cx="8229600" cy="990600"/>
          </a:xfrm>
        </p:spPr>
        <p:txBody>
          <a:bodyPr/>
          <a:lstStyle/>
          <a:p>
            <a:pPr algn="ctr"/>
            <a:r>
              <a:rPr lang="en-US" dirty="0" smtClean="0"/>
              <a:t>Backup Slides Beyond this Point</a:t>
            </a:r>
            <a:endParaRPr lang="en-US" dirty="0"/>
          </a:p>
        </p:txBody>
      </p:sp>
    </p:spTree>
    <p:extLst>
      <p:ext uri="{BB962C8B-B14F-4D97-AF65-F5344CB8AC3E}">
        <p14:creationId xmlns:p14="http://schemas.microsoft.com/office/powerpoint/2010/main" val="10238395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1 of 2</a:t>
            </a:r>
            <a:endParaRPr lang="en-US" dirty="0"/>
          </a:p>
        </p:txBody>
      </p:sp>
      <p:sp>
        <p:nvSpPr>
          <p:cNvPr id="3" name="Content Placeholder 2"/>
          <p:cNvSpPr>
            <a:spLocks noGrp="1"/>
          </p:cNvSpPr>
          <p:nvPr>
            <p:ph idx="1"/>
          </p:nvPr>
        </p:nvSpPr>
        <p:spPr/>
        <p:txBody>
          <a:bodyPr/>
          <a:lstStyle/>
          <a:p>
            <a:pPr marL="182880" lvl="1"/>
            <a:r>
              <a:rPr lang="en-US" sz="2400" dirty="0" smtClean="0"/>
              <a:t>Functional </a:t>
            </a:r>
            <a:r>
              <a:rPr lang="en-US" sz="2400" dirty="0"/>
              <a:t>Requirements</a:t>
            </a:r>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2365621"/>
              </p:ext>
            </p:extLst>
          </p:nvPr>
        </p:nvGraphicFramePr>
        <p:xfrm>
          <a:off x="457200" y="2349577"/>
          <a:ext cx="8229600" cy="3521591"/>
        </p:xfrm>
        <a:graphic>
          <a:graphicData uri="http://schemas.openxmlformats.org/drawingml/2006/table">
            <a:tbl>
              <a:tblPr firstRow="1" bandRow="1">
                <a:tableStyleId>{5C22544A-7EE6-4342-B048-85BDC9FD1C3A}</a:tableStyleId>
              </a:tblPr>
              <a:tblGrid>
                <a:gridCol w="710783"/>
                <a:gridCol w="3435910"/>
                <a:gridCol w="4082907"/>
              </a:tblGrid>
              <a:tr h="473591">
                <a:tc>
                  <a:txBody>
                    <a:bodyPr/>
                    <a:lstStyle/>
                    <a:p>
                      <a:pPr algn="ctr"/>
                      <a:r>
                        <a:rPr lang="en-US" sz="1600" dirty="0" smtClean="0"/>
                        <a:t>ID</a:t>
                      </a:r>
                      <a:endParaRPr lang="en-US" sz="1600" dirty="0"/>
                    </a:p>
                  </a:txBody>
                  <a:tcPr/>
                </a:tc>
                <a:tc>
                  <a:txBody>
                    <a:bodyPr/>
                    <a:lstStyle/>
                    <a:p>
                      <a:pPr algn="ctr"/>
                      <a:r>
                        <a:rPr lang="en-US" sz="1600" dirty="0" smtClean="0"/>
                        <a:t>Title</a:t>
                      </a:r>
                      <a:endParaRPr lang="en-US" sz="1600" dirty="0"/>
                    </a:p>
                  </a:txBody>
                  <a:tcPr/>
                </a:tc>
                <a:tc>
                  <a:txBody>
                    <a:bodyPr/>
                    <a:lstStyle/>
                    <a:p>
                      <a:pPr algn="ctr"/>
                      <a:r>
                        <a:rPr lang="en-US" sz="1600" dirty="0" smtClean="0"/>
                        <a:t>Description</a:t>
                      </a:r>
                      <a:endParaRPr lang="en-US" sz="1600" dirty="0"/>
                    </a:p>
                  </a:txBody>
                  <a:tcPr/>
                </a:tc>
              </a:tr>
              <a:tr h="473591">
                <a:tc>
                  <a:txBody>
                    <a:bodyPr/>
                    <a:lstStyle/>
                    <a:p>
                      <a:r>
                        <a:rPr lang="en-US" sz="1600" dirty="0" smtClean="0"/>
                        <a:t>F01</a:t>
                      </a:r>
                      <a:endParaRPr lang="en-US" sz="1600" dirty="0"/>
                    </a:p>
                  </a:txBody>
                  <a:tcPr/>
                </a:tc>
                <a:tc>
                  <a:txBody>
                    <a:bodyPr/>
                    <a:lstStyle/>
                    <a:p>
                      <a:r>
                        <a:rPr lang="en-US" sz="1600" dirty="0" smtClean="0"/>
                        <a:t>Random mode for thread</a:t>
                      </a:r>
                      <a:r>
                        <a:rPr lang="en-US" sz="1600" baseline="0" dirty="0" smtClean="0"/>
                        <a:t> selection</a:t>
                      </a:r>
                      <a:endParaRPr lang="en-US" sz="1600" dirty="0"/>
                    </a:p>
                  </a:txBody>
                  <a:tcPr/>
                </a:tc>
                <a:tc>
                  <a:txBody>
                    <a:bodyPr/>
                    <a:lstStyle/>
                    <a:p>
                      <a:r>
                        <a:rPr lang="en-US" sz="1600" kern="1200" dirty="0" smtClean="0">
                          <a:solidFill>
                            <a:schemeClr val="dk1"/>
                          </a:solidFill>
                          <a:effectLst/>
                          <a:latin typeface="+mn-lt"/>
                          <a:ea typeface="+mn-ea"/>
                          <a:cs typeface="+mn-cs"/>
                        </a:rPr>
                        <a:t>Concur shall support a random mode for thread selection in which threads are automatically and randomly selected.</a:t>
                      </a:r>
                      <a:r>
                        <a:rPr lang="en-US" sz="1600" dirty="0" smtClean="0">
                          <a:effectLst/>
                        </a:rPr>
                        <a:t> </a:t>
                      </a:r>
                      <a:endParaRPr lang="en-US" sz="1600" dirty="0"/>
                    </a:p>
                  </a:txBody>
                  <a:tcPr/>
                </a:tc>
              </a:tr>
              <a:tr h="473591">
                <a:tc>
                  <a:txBody>
                    <a:bodyPr/>
                    <a:lstStyle/>
                    <a:p>
                      <a:r>
                        <a:rPr lang="en-US" sz="1600" dirty="0" smtClean="0"/>
                        <a:t>F02</a:t>
                      </a:r>
                      <a:endParaRPr lang="en-US" sz="1600" dirty="0"/>
                    </a:p>
                  </a:txBody>
                  <a:tcPr/>
                </a:tc>
                <a:tc>
                  <a:txBody>
                    <a:bodyPr/>
                    <a:lstStyle/>
                    <a:p>
                      <a:r>
                        <a:rPr lang="en-US" sz="1600" dirty="0" smtClean="0"/>
                        <a:t>Interactive mode for thread</a:t>
                      </a:r>
                      <a:r>
                        <a:rPr lang="en-US" sz="1600" baseline="0" dirty="0" smtClean="0"/>
                        <a:t> selection</a:t>
                      </a:r>
                      <a:endParaRPr lang="en-US" sz="1600" dirty="0"/>
                    </a:p>
                  </a:txBody>
                  <a:tcPr/>
                </a:tc>
                <a:tc>
                  <a:txBody>
                    <a:bodyPr/>
                    <a:lstStyle/>
                    <a:p>
                      <a:r>
                        <a:rPr lang="en-US" sz="1600" kern="1200" dirty="0" smtClean="0">
                          <a:solidFill>
                            <a:schemeClr val="dk1"/>
                          </a:solidFill>
                          <a:effectLst/>
                          <a:latin typeface="+mn-lt"/>
                          <a:ea typeface="+mn-ea"/>
                          <a:cs typeface="+mn-cs"/>
                        </a:rPr>
                        <a:t>Concur shall support an interactive mode for thread</a:t>
                      </a:r>
                      <a:r>
                        <a:rPr lang="en-US" sz="1600" kern="1200" baseline="0" dirty="0" smtClean="0">
                          <a:solidFill>
                            <a:schemeClr val="dk1"/>
                          </a:solidFill>
                          <a:effectLst/>
                          <a:latin typeface="+mn-lt"/>
                          <a:ea typeface="+mn-ea"/>
                          <a:cs typeface="+mn-cs"/>
                        </a:rPr>
                        <a:t> selection</a:t>
                      </a:r>
                      <a:r>
                        <a:rPr lang="en-US" sz="1600" kern="1200" dirty="0" smtClean="0">
                          <a:solidFill>
                            <a:schemeClr val="dk1"/>
                          </a:solidFill>
                          <a:effectLst/>
                          <a:latin typeface="+mn-lt"/>
                          <a:ea typeface="+mn-ea"/>
                          <a:cs typeface="+mn-cs"/>
                        </a:rPr>
                        <a:t> in which the user will choose which thread</a:t>
                      </a:r>
                      <a:r>
                        <a:rPr lang="en-US" sz="1600" kern="1200" baseline="0" dirty="0" smtClean="0">
                          <a:solidFill>
                            <a:schemeClr val="dk1"/>
                          </a:solidFill>
                          <a:effectLst/>
                          <a:latin typeface="+mn-lt"/>
                          <a:ea typeface="+mn-ea"/>
                          <a:cs typeface="+mn-cs"/>
                        </a:rPr>
                        <a:t> is selected</a:t>
                      </a:r>
                      <a:r>
                        <a:rPr lang="en-US" sz="1600" kern="1200" dirty="0" smtClean="0">
                          <a:solidFill>
                            <a:schemeClr val="dk1"/>
                          </a:solidFill>
                          <a:effectLst/>
                          <a:latin typeface="+mn-lt"/>
                          <a:ea typeface="+mn-ea"/>
                          <a:cs typeface="+mn-cs"/>
                        </a:rPr>
                        <a:t>.</a:t>
                      </a:r>
                      <a:endParaRPr lang="en-US" sz="1600" dirty="0"/>
                    </a:p>
                  </a:txBody>
                  <a:tcPr/>
                </a:tc>
              </a:tr>
              <a:tr h="473591">
                <a:tc>
                  <a:txBody>
                    <a:bodyPr/>
                    <a:lstStyle/>
                    <a:p>
                      <a:r>
                        <a:rPr lang="en-US" sz="1600" dirty="0" smtClean="0"/>
                        <a:t>F03</a:t>
                      </a:r>
                      <a:endParaRPr lang="en-US" sz="1600" dirty="0"/>
                    </a:p>
                  </a:txBody>
                  <a:tcPr/>
                </a:tc>
                <a:tc>
                  <a:txBody>
                    <a:bodyPr/>
                    <a:lstStyle/>
                    <a:p>
                      <a:r>
                        <a:rPr lang="en-US" sz="1600" dirty="0" smtClean="0"/>
                        <a:t>Log trail</a:t>
                      </a:r>
                      <a:endParaRPr lang="en-US" sz="1600" dirty="0"/>
                    </a:p>
                  </a:txBody>
                  <a:tcPr/>
                </a:tc>
                <a:tc>
                  <a:txBody>
                    <a:bodyPr/>
                    <a:lstStyle/>
                    <a:p>
                      <a:r>
                        <a:rPr lang="en-US" sz="1600" kern="1200" dirty="0" smtClean="0">
                          <a:solidFill>
                            <a:schemeClr val="dk1"/>
                          </a:solidFill>
                          <a:effectLst/>
                          <a:latin typeface="+mn-lt"/>
                          <a:ea typeface="+mn-ea"/>
                          <a:cs typeface="+mn-cs"/>
                        </a:rPr>
                        <a:t>Concur shall provide information regarding</a:t>
                      </a:r>
                      <a:r>
                        <a:rPr lang="en-US" sz="1600" kern="1200" baseline="0" dirty="0" smtClean="0">
                          <a:solidFill>
                            <a:schemeClr val="dk1"/>
                          </a:solidFill>
                          <a:effectLst/>
                          <a:latin typeface="+mn-lt"/>
                          <a:ea typeface="+mn-ea"/>
                          <a:cs typeface="+mn-cs"/>
                        </a:rPr>
                        <a:t> program execution</a:t>
                      </a:r>
                      <a:r>
                        <a:rPr lang="en-US" sz="1600" kern="1200" dirty="0" smtClean="0">
                          <a:solidFill>
                            <a:schemeClr val="dk1"/>
                          </a:solidFill>
                          <a:effectLst/>
                          <a:latin typeface="+mn-lt"/>
                          <a:ea typeface="+mn-ea"/>
                          <a:cs typeface="+mn-cs"/>
                        </a:rPr>
                        <a:t>.</a:t>
                      </a:r>
                      <a:endParaRPr lang="en-US" sz="1600" dirty="0"/>
                    </a:p>
                  </a:txBody>
                  <a:tcPr/>
                </a:tc>
              </a:tr>
              <a:tr h="473591">
                <a:tc>
                  <a:txBody>
                    <a:bodyPr/>
                    <a:lstStyle/>
                    <a:p>
                      <a:r>
                        <a:rPr lang="en-US" sz="1600" dirty="0" smtClean="0"/>
                        <a:t>F04</a:t>
                      </a:r>
                      <a:endParaRPr lang="en-US" sz="1600" dirty="0"/>
                    </a:p>
                  </a:txBody>
                  <a:tcPr/>
                </a:tc>
                <a:tc>
                  <a:txBody>
                    <a:bodyPr/>
                    <a:lstStyle/>
                    <a:p>
                      <a:r>
                        <a:rPr lang="en-US" sz="1600" dirty="0" smtClean="0"/>
                        <a:t>Thread,</a:t>
                      </a:r>
                      <a:r>
                        <a:rPr lang="en-US" sz="1600" baseline="0" dirty="0" smtClean="0"/>
                        <a:t> lock, and semaphore status</a:t>
                      </a:r>
                      <a:endParaRPr lang="en-US" sz="1600" dirty="0"/>
                    </a:p>
                  </a:txBody>
                  <a:tcPr/>
                </a:tc>
                <a:tc>
                  <a:txBody>
                    <a:bodyPr/>
                    <a:lstStyle/>
                    <a:p>
                      <a:r>
                        <a:rPr lang="en-US" sz="1600" kern="1200" dirty="0" smtClean="0">
                          <a:solidFill>
                            <a:schemeClr val="dk1"/>
                          </a:solidFill>
                          <a:effectLst/>
                          <a:latin typeface="+mn-lt"/>
                          <a:ea typeface="+mn-ea"/>
                          <a:cs typeface="+mn-cs"/>
                        </a:rPr>
                        <a:t>Concur shall provide current state of each thread, lock, and semaphore when in interactive mode.</a:t>
                      </a:r>
                      <a:r>
                        <a:rPr lang="en-US" sz="1600" dirty="0" smtClean="0">
                          <a:effectLst/>
                        </a:rPr>
                        <a:t> </a:t>
                      </a:r>
                      <a:endParaRPr lang="en-US" sz="1600" dirty="0"/>
                    </a:p>
                  </a:txBody>
                  <a:tcPr/>
                </a:tc>
              </a:tr>
            </a:tbl>
          </a:graphicData>
        </a:graphic>
      </p:graphicFrame>
    </p:spTree>
    <p:extLst>
      <p:ext uri="{BB962C8B-B14F-4D97-AF65-F5344CB8AC3E}">
        <p14:creationId xmlns:p14="http://schemas.microsoft.com/office/powerpoint/2010/main" val="35741043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Problem Space</a:t>
            </a:r>
            <a:r>
              <a:rPr lang="en-US" dirty="0"/>
              <a:t> </a:t>
            </a:r>
            <a:r>
              <a:rPr lang="en-US" dirty="0" smtClean="0"/>
              <a:t>&amp; Solution		  3 </a:t>
            </a:r>
            <a:r>
              <a:rPr lang="en-US" dirty="0" err="1" smtClean="0"/>
              <a:t>mins</a:t>
            </a:r>
            <a:endParaRPr lang="en-US" dirty="0" smtClean="0"/>
          </a:p>
          <a:p>
            <a:r>
              <a:rPr lang="en-US" dirty="0" smtClean="0"/>
              <a:t>Design &amp; Implementation			  8 </a:t>
            </a:r>
            <a:r>
              <a:rPr lang="en-US" dirty="0" err="1" smtClean="0"/>
              <a:t>mins</a:t>
            </a:r>
            <a:endParaRPr lang="en-US" dirty="0" smtClean="0"/>
          </a:p>
          <a:p>
            <a:r>
              <a:rPr lang="en-US" dirty="0"/>
              <a:t>Demo					  7 </a:t>
            </a:r>
            <a:r>
              <a:rPr lang="en-US" dirty="0" err="1"/>
              <a:t>mins</a:t>
            </a:r>
            <a:endParaRPr lang="en-US" dirty="0"/>
          </a:p>
          <a:p>
            <a:r>
              <a:rPr lang="en-US" dirty="0" smtClean="0"/>
              <a:t>Test &amp; Analysis	</a:t>
            </a:r>
            <a:r>
              <a:rPr lang="en-US" dirty="0" smtClean="0"/>
              <a:t>			  3 </a:t>
            </a:r>
            <a:r>
              <a:rPr lang="en-US" dirty="0" err="1" smtClean="0"/>
              <a:t>mins</a:t>
            </a:r>
            <a:endParaRPr lang="en-US" dirty="0" smtClean="0"/>
          </a:p>
          <a:p>
            <a:r>
              <a:rPr lang="en-US" dirty="0" smtClean="0"/>
              <a:t>Future </a:t>
            </a:r>
            <a:r>
              <a:rPr lang="en-US" dirty="0" smtClean="0"/>
              <a:t>Work				  2 </a:t>
            </a:r>
            <a:r>
              <a:rPr lang="en-US" dirty="0" err="1" smtClean="0"/>
              <a:t>mins</a:t>
            </a:r>
            <a:endParaRPr lang="en-US" dirty="0" smtClean="0"/>
          </a:p>
          <a:p>
            <a:r>
              <a:rPr lang="en-US" dirty="0" smtClean="0"/>
              <a:t>Summary					  2 </a:t>
            </a:r>
            <a:r>
              <a:rPr lang="en-US" dirty="0" err="1" smtClean="0"/>
              <a:t>mins</a:t>
            </a:r>
            <a:endParaRPr lang="en-US" dirty="0" smtClean="0"/>
          </a:p>
          <a:p>
            <a:r>
              <a:rPr lang="en-US" dirty="0" smtClean="0"/>
              <a:t>Q&amp;A						  5 </a:t>
            </a:r>
            <a:r>
              <a:rPr lang="en-US" dirty="0" err="1" smtClean="0"/>
              <a:t>mins</a:t>
            </a:r>
            <a:endParaRPr lang="en-US" dirty="0"/>
          </a:p>
        </p:txBody>
      </p:sp>
    </p:spTree>
    <p:extLst>
      <p:ext uri="{BB962C8B-B14F-4D97-AF65-F5344CB8AC3E}">
        <p14:creationId xmlns:p14="http://schemas.microsoft.com/office/powerpoint/2010/main" val="20815500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a:t>
            </a:r>
            <a:r>
              <a:rPr lang="en-US" dirty="0"/>
              <a:t>2</a:t>
            </a:r>
            <a:r>
              <a:rPr lang="en-US" dirty="0" smtClean="0"/>
              <a:t> of 2</a:t>
            </a:r>
            <a:endParaRPr lang="en-US" dirty="0"/>
          </a:p>
        </p:txBody>
      </p:sp>
      <p:sp>
        <p:nvSpPr>
          <p:cNvPr id="3" name="Content Placeholder 2"/>
          <p:cNvSpPr>
            <a:spLocks noGrp="1"/>
          </p:cNvSpPr>
          <p:nvPr>
            <p:ph idx="1"/>
          </p:nvPr>
        </p:nvSpPr>
        <p:spPr/>
        <p:txBody>
          <a:bodyPr>
            <a:normAutofit/>
          </a:bodyPr>
          <a:lstStyle/>
          <a:p>
            <a:pPr marL="182880" lvl="1"/>
            <a:r>
              <a:rPr lang="en-US" sz="2400" dirty="0" smtClean="0"/>
              <a:t>Non-Functional Requirements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114934227"/>
              </p:ext>
            </p:extLst>
          </p:nvPr>
        </p:nvGraphicFramePr>
        <p:xfrm>
          <a:off x="457200" y="2456544"/>
          <a:ext cx="8229600" cy="1999893"/>
        </p:xfrm>
        <a:graphic>
          <a:graphicData uri="http://schemas.openxmlformats.org/drawingml/2006/table">
            <a:tbl>
              <a:tblPr firstRow="1" bandRow="1">
                <a:tableStyleId>{5C22544A-7EE6-4342-B048-85BDC9FD1C3A}</a:tableStyleId>
              </a:tblPr>
              <a:tblGrid>
                <a:gridCol w="694458"/>
                <a:gridCol w="3452235"/>
                <a:gridCol w="4082907"/>
              </a:tblGrid>
              <a:tr h="473591">
                <a:tc>
                  <a:txBody>
                    <a:bodyPr/>
                    <a:lstStyle/>
                    <a:p>
                      <a:pPr algn="ctr"/>
                      <a:r>
                        <a:rPr lang="en-US" sz="1600" dirty="0" smtClean="0"/>
                        <a:t>ID</a:t>
                      </a:r>
                      <a:endParaRPr lang="en-US" sz="1600" dirty="0"/>
                    </a:p>
                  </a:txBody>
                  <a:tcPr/>
                </a:tc>
                <a:tc>
                  <a:txBody>
                    <a:bodyPr/>
                    <a:lstStyle/>
                    <a:p>
                      <a:pPr algn="ctr"/>
                      <a:r>
                        <a:rPr lang="en-US" sz="1600" dirty="0" smtClean="0"/>
                        <a:t>Title</a:t>
                      </a:r>
                      <a:endParaRPr lang="en-US" sz="1600" dirty="0"/>
                    </a:p>
                  </a:txBody>
                  <a:tcPr/>
                </a:tc>
                <a:tc>
                  <a:txBody>
                    <a:bodyPr/>
                    <a:lstStyle/>
                    <a:p>
                      <a:pPr algn="ctr"/>
                      <a:r>
                        <a:rPr lang="en-US" sz="1600" dirty="0" smtClean="0"/>
                        <a:t>Description</a:t>
                      </a:r>
                      <a:endParaRPr lang="en-US" sz="1600" dirty="0"/>
                    </a:p>
                  </a:txBody>
                  <a:tcPr/>
                </a:tc>
              </a:tr>
              <a:tr h="473591">
                <a:tc>
                  <a:txBody>
                    <a:bodyPr/>
                    <a:lstStyle/>
                    <a:p>
                      <a:r>
                        <a:rPr lang="en-US" sz="1600" dirty="0" smtClean="0"/>
                        <a:t>NF01</a:t>
                      </a:r>
                      <a:endParaRPr lang="en-US" sz="1600" dirty="0"/>
                    </a:p>
                  </a:txBody>
                  <a:tcPr/>
                </a:tc>
                <a:tc>
                  <a:txBody>
                    <a:bodyPr/>
                    <a:lstStyle/>
                    <a:p>
                      <a:r>
                        <a:rPr lang="en-US" sz="1600" dirty="0" smtClean="0"/>
                        <a:t>Usability</a:t>
                      </a:r>
                      <a:endParaRPr lang="en-US" sz="1600" dirty="0"/>
                    </a:p>
                  </a:txBody>
                  <a:tcPr/>
                </a:tc>
                <a:tc>
                  <a:txBody>
                    <a:bodyPr/>
                    <a:lstStyle/>
                    <a:p>
                      <a:r>
                        <a:rPr lang="en-US" sz="1600" kern="1200" dirty="0" smtClean="0">
                          <a:solidFill>
                            <a:schemeClr val="dk1"/>
                          </a:solidFill>
                          <a:effectLst/>
                          <a:latin typeface="+mn-lt"/>
                          <a:ea typeface="+mn-ea"/>
                          <a:cs typeface="+mn-cs"/>
                        </a:rPr>
                        <a:t>Concur shall be usable for the intended users.</a:t>
                      </a:r>
                      <a:r>
                        <a:rPr lang="en-US" sz="1600" dirty="0" smtClean="0">
                          <a:effectLst/>
                        </a:rPr>
                        <a:t> </a:t>
                      </a:r>
                      <a:endParaRPr lang="en-US" sz="1600" dirty="0"/>
                    </a:p>
                  </a:txBody>
                  <a:tcPr/>
                </a:tc>
              </a:tr>
              <a:tr h="473591">
                <a:tc>
                  <a:txBody>
                    <a:bodyPr/>
                    <a:lstStyle/>
                    <a:p>
                      <a:r>
                        <a:rPr lang="en-US" sz="1600" dirty="0" smtClean="0"/>
                        <a:t>NF02</a:t>
                      </a:r>
                      <a:endParaRPr lang="en-US" sz="1600" dirty="0"/>
                    </a:p>
                  </a:txBody>
                  <a:tcPr/>
                </a:tc>
                <a:tc>
                  <a:txBody>
                    <a:bodyPr/>
                    <a:lstStyle/>
                    <a:p>
                      <a:r>
                        <a:rPr lang="en-US" sz="1600" dirty="0" smtClean="0"/>
                        <a:t>Maintainability</a:t>
                      </a:r>
                      <a:endParaRPr lang="en-US" sz="1600" dirty="0"/>
                    </a:p>
                  </a:txBody>
                  <a:tcPr/>
                </a:tc>
                <a:tc>
                  <a:txBody>
                    <a:bodyPr/>
                    <a:lstStyle/>
                    <a:p>
                      <a:pPr marL="0" marR="0">
                        <a:spcBef>
                          <a:spcPts val="0"/>
                        </a:spcBef>
                        <a:spcAft>
                          <a:spcPts val="0"/>
                        </a:spcAft>
                      </a:pPr>
                      <a:r>
                        <a:rPr lang="en-US" sz="1600" dirty="0">
                          <a:effectLst/>
                          <a:latin typeface="+mn-lt"/>
                          <a:ea typeface="ＭＳ 明朝"/>
                          <a:cs typeface="Times New Roman"/>
                        </a:rPr>
                        <a:t>Concur shall be </a:t>
                      </a:r>
                      <a:r>
                        <a:rPr lang="en-US" sz="1600" dirty="0" smtClean="0">
                          <a:effectLst/>
                          <a:latin typeface="+mn-lt"/>
                          <a:ea typeface="ＭＳ 明朝"/>
                          <a:cs typeface="Times New Roman"/>
                        </a:rPr>
                        <a:t>maintainable.</a:t>
                      </a:r>
                      <a:endParaRPr lang="en-US" sz="1600" dirty="0">
                        <a:effectLst/>
                        <a:latin typeface="+mn-lt"/>
                        <a:ea typeface="ＭＳ 明朝"/>
                        <a:cs typeface="Times New Roman"/>
                      </a:endParaRPr>
                    </a:p>
                  </a:txBody>
                  <a:tcPr marL="68580" marR="68580" marT="0" marB="0"/>
                </a:tc>
              </a:tr>
              <a:tr h="473591">
                <a:tc>
                  <a:txBody>
                    <a:bodyPr/>
                    <a:lstStyle/>
                    <a:p>
                      <a:r>
                        <a:rPr lang="en-US" sz="1600" dirty="0" smtClean="0"/>
                        <a:t>NF03</a:t>
                      </a:r>
                      <a:endParaRPr lang="en-US" sz="1600" dirty="0"/>
                    </a:p>
                  </a:txBody>
                  <a:tcPr/>
                </a:tc>
                <a:tc>
                  <a:txBody>
                    <a:bodyPr/>
                    <a:lstStyle/>
                    <a:p>
                      <a:r>
                        <a:rPr lang="en-US" sz="1600" dirty="0" smtClean="0"/>
                        <a:t>Extensibility</a:t>
                      </a:r>
                      <a:endParaRPr lang="en-US" sz="1600" dirty="0"/>
                    </a:p>
                  </a:txBody>
                  <a:tcPr/>
                </a:tc>
                <a:tc>
                  <a:txBody>
                    <a:bodyPr/>
                    <a:lstStyle/>
                    <a:p>
                      <a:r>
                        <a:rPr lang="en-US" sz="1600" kern="1200" dirty="0" smtClean="0">
                          <a:solidFill>
                            <a:schemeClr val="dk1"/>
                          </a:solidFill>
                          <a:effectLst/>
                          <a:latin typeface="+mn-lt"/>
                          <a:ea typeface="+mn-ea"/>
                          <a:cs typeface="+mn-cs"/>
                        </a:rPr>
                        <a:t>Concur shall be extensible.</a:t>
                      </a:r>
                      <a:endParaRPr lang="en-US" sz="1600" dirty="0"/>
                    </a:p>
                  </a:txBody>
                  <a:tcPr/>
                </a:tc>
              </a:tr>
            </a:tbl>
          </a:graphicData>
        </a:graphic>
      </p:graphicFrame>
    </p:spTree>
    <p:extLst>
      <p:ext uri="{BB962C8B-B14F-4D97-AF65-F5344CB8AC3E}">
        <p14:creationId xmlns:p14="http://schemas.microsoft.com/office/powerpoint/2010/main" val="7711139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Files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47715874"/>
              </p:ext>
            </p:extLst>
          </p:nvPr>
        </p:nvGraphicFramePr>
        <p:xfrm>
          <a:off x="245624" y="4583029"/>
          <a:ext cx="1796927" cy="1582669"/>
        </p:xfrm>
        <a:graphic>
          <a:graphicData uri="http://schemas.openxmlformats.org/drawingml/2006/table">
            <a:tbl>
              <a:tblPr firstRow="1" bandRow="1">
                <a:tableStyleId>{5C22544A-7EE6-4342-B048-85BDC9FD1C3A}</a:tableStyleId>
              </a:tblPr>
              <a:tblGrid>
                <a:gridCol w="1796927"/>
              </a:tblGrid>
              <a:tr h="309483">
                <a:tc>
                  <a:txBody>
                    <a:bodyPr/>
                    <a:lstStyle/>
                    <a:p>
                      <a:pPr algn="ctr"/>
                      <a:r>
                        <a:rPr lang="en-US" dirty="0" err="1" smtClean="0"/>
                        <a:t>Wrapper.py</a:t>
                      </a:r>
                      <a:endParaRPr lang="en-US" dirty="0"/>
                    </a:p>
                  </a:txBody>
                  <a:tcPr/>
                </a:tc>
              </a:tr>
              <a:tr h="576829">
                <a:tc>
                  <a:txBody>
                    <a:bodyPr/>
                    <a:lstStyle/>
                    <a:p>
                      <a:pPr marL="0" indent="0">
                        <a:buFontTx/>
                        <a:buNone/>
                      </a:pPr>
                      <a:r>
                        <a:rPr lang="en-US" sz="1200" dirty="0" smtClean="0"/>
                        <a:t>-  </a:t>
                      </a:r>
                      <a:r>
                        <a:rPr lang="en-US" sz="1200" dirty="0" err="1" smtClean="0"/>
                        <a:t>numRuns</a:t>
                      </a:r>
                      <a:endParaRPr lang="en-US" sz="1200" dirty="0" smtClean="0"/>
                    </a:p>
                    <a:p>
                      <a:pPr marL="0" indent="0">
                        <a:buFontTx/>
                        <a:buNone/>
                      </a:pPr>
                      <a:r>
                        <a:rPr lang="en-US" sz="1200" dirty="0" smtClean="0"/>
                        <a:t>-  </a:t>
                      </a:r>
                      <a:r>
                        <a:rPr lang="en-US" sz="1200" dirty="0" err="1" smtClean="0"/>
                        <a:t>numThreads</a:t>
                      </a:r>
                      <a:endParaRPr lang="en-US" sz="1200" dirty="0" smtClean="0"/>
                    </a:p>
                    <a:p>
                      <a:pPr marL="0" indent="0">
                        <a:buFontTx/>
                        <a:buNone/>
                      </a:pPr>
                      <a:r>
                        <a:rPr lang="en-US" sz="1200" dirty="0" smtClean="0"/>
                        <a:t>-  </a:t>
                      </a:r>
                      <a:r>
                        <a:rPr lang="en-US" sz="1200" dirty="0" err="1" smtClean="0"/>
                        <a:t>numRounds</a:t>
                      </a:r>
                      <a:endParaRPr lang="en-US" sz="1200" dirty="0"/>
                    </a:p>
                  </a:txBody>
                  <a:tcPr/>
                </a:tc>
              </a:tr>
              <a:tr h="576829">
                <a:tc>
                  <a:txBody>
                    <a:bodyPr/>
                    <a:lstStyle/>
                    <a:p>
                      <a:pPr marL="0" indent="0">
                        <a:buFontTx/>
                        <a:buNone/>
                      </a:pPr>
                      <a:r>
                        <a:rPr lang="en-US" sz="1200" dirty="0" smtClean="0"/>
                        <a:t>- </a:t>
                      </a:r>
                      <a:r>
                        <a:rPr lang="en-US" sz="1200" dirty="0" err="1" smtClean="0"/>
                        <a:t>runConcur</a:t>
                      </a:r>
                      <a:r>
                        <a:rPr lang="en-US" sz="1200" dirty="0" smtClean="0"/>
                        <a:t> (…)</a:t>
                      </a:r>
                      <a:endParaRPr lang="en-US" sz="12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33864633"/>
              </p:ext>
            </p:extLst>
          </p:nvPr>
        </p:nvGraphicFramePr>
        <p:xfrm>
          <a:off x="245624" y="1915743"/>
          <a:ext cx="2439885" cy="2026468"/>
        </p:xfrm>
        <a:graphic>
          <a:graphicData uri="http://schemas.openxmlformats.org/drawingml/2006/table">
            <a:tbl>
              <a:tblPr firstRow="1" bandRow="1">
                <a:tableStyleId>{5C22544A-7EE6-4342-B048-85BDC9FD1C3A}</a:tableStyleId>
              </a:tblPr>
              <a:tblGrid>
                <a:gridCol w="2439885"/>
              </a:tblGrid>
              <a:tr h="321036">
                <a:tc>
                  <a:txBody>
                    <a:bodyPr/>
                    <a:lstStyle/>
                    <a:p>
                      <a:pPr algn="ctr"/>
                      <a:r>
                        <a:rPr lang="en-US" dirty="0" err="1" smtClean="0"/>
                        <a:t>Main.c</a:t>
                      </a:r>
                      <a:endParaRPr lang="en-US" dirty="0"/>
                    </a:p>
                  </a:txBody>
                  <a:tcPr/>
                </a:tc>
              </a:tr>
              <a:tr h="882848">
                <a:tc>
                  <a:txBody>
                    <a:bodyPr/>
                    <a:lstStyle/>
                    <a:p>
                      <a:r>
                        <a:rPr lang="en-US" sz="1200" dirty="0" smtClean="0"/>
                        <a:t>-  </a:t>
                      </a:r>
                      <a:r>
                        <a:rPr lang="en-US" sz="1200" dirty="0" err="1" smtClean="0"/>
                        <a:t>numThreads</a:t>
                      </a:r>
                      <a:endParaRPr lang="en-US" sz="1200" dirty="0" smtClean="0"/>
                    </a:p>
                    <a:p>
                      <a:r>
                        <a:rPr lang="en-US" sz="1200" dirty="0" smtClean="0"/>
                        <a:t>-  </a:t>
                      </a:r>
                      <a:r>
                        <a:rPr lang="en-US" sz="1200" dirty="0" err="1" smtClean="0"/>
                        <a:t>numRounds</a:t>
                      </a:r>
                      <a:endParaRPr lang="en-US" sz="1200" dirty="0" smtClean="0"/>
                    </a:p>
                    <a:p>
                      <a:r>
                        <a:rPr lang="en-US" sz="1200" dirty="0" smtClean="0"/>
                        <a:t>-  </a:t>
                      </a:r>
                      <a:r>
                        <a:rPr lang="en-US" sz="1200" dirty="0" err="1" smtClean="0"/>
                        <a:t>schedMode</a:t>
                      </a:r>
                      <a:endParaRPr lang="en-US" sz="1200" dirty="0" smtClean="0"/>
                    </a:p>
                    <a:p>
                      <a:r>
                        <a:rPr lang="en-US" sz="1200" dirty="0" smtClean="0"/>
                        <a:t>-  </a:t>
                      </a:r>
                      <a:r>
                        <a:rPr lang="en-US" sz="1200" dirty="0" err="1" smtClean="0"/>
                        <a:t>logMode</a:t>
                      </a:r>
                      <a:endParaRPr lang="en-US" sz="1200" dirty="0" smtClean="0"/>
                    </a:p>
                    <a:p>
                      <a:r>
                        <a:rPr lang="en-US" sz="1200" dirty="0" smtClean="0"/>
                        <a:t>-  seed</a:t>
                      </a:r>
                      <a:endParaRPr lang="en-US" sz="1200" dirty="0"/>
                    </a:p>
                  </a:txBody>
                  <a:tcPr/>
                </a:tc>
              </a:tr>
              <a:tr h="654868">
                <a:tc>
                  <a:txBody>
                    <a:bodyPr/>
                    <a:lstStyle/>
                    <a:p>
                      <a:r>
                        <a:rPr lang="en-US" sz="1200" dirty="0" smtClean="0"/>
                        <a:t>-  </a:t>
                      </a:r>
                      <a:r>
                        <a:rPr lang="en-US" sz="1200" dirty="0" err="1" smtClean="0"/>
                        <a:t>int</a:t>
                      </a:r>
                      <a:r>
                        <a:rPr lang="en-US" sz="1200" dirty="0" smtClean="0"/>
                        <a:t> main</a:t>
                      </a:r>
                      <a:r>
                        <a:rPr lang="en-US" sz="1200" baseline="0" dirty="0" smtClean="0"/>
                        <a:t> (</a:t>
                      </a:r>
                      <a:r>
                        <a:rPr lang="en-US" sz="1200" baseline="0" dirty="0" err="1" smtClean="0"/>
                        <a:t>int</a:t>
                      </a:r>
                      <a:r>
                        <a:rPr lang="en-US" sz="1200" baseline="0" dirty="0" smtClean="0"/>
                        <a:t> </a:t>
                      </a:r>
                      <a:r>
                        <a:rPr lang="en-US" sz="1200" baseline="0" dirty="0" err="1" smtClean="0"/>
                        <a:t>argc</a:t>
                      </a:r>
                      <a:r>
                        <a:rPr lang="en-US" sz="1200" baseline="0" dirty="0" smtClean="0"/>
                        <a:t>, char* </a:t>
                      </a:r>
                      <a:r>
                        <a:rPr lang="en-US" sz="1200" baseline="0" dirty="0" err="1" smtClean="0"/>
                        <a:t>argv</a:t>
                      </a:r>
                      <a:r>
                        <a:rPr lang="en-US" sz="1200" baseline="0" dirty="0" smtClean="0"/>
                        <a:t>[])</a:t>
                      </a:r>
                    </a:p>
                    <a:p>
                      <a:r>
                        <a:rPr lang="en-US" sz="1200" baseline="0" dirty="0" smtClean="0"/>
                        <a:t>-  void *</a:t>
                      </a:r>
                      <a:r>
                        <a:rPr lang="en-US" sz="1200" baseline="0" dirty="0" err="1" smtClean="0"/>
                        <a:t>threadStart</a:t>
                      </a:r>
                      <a:r>
                        <a:rPr lang="en-US" sz="1200" baseline="0" dirty="0" smtClean="0"/>
                        <a:t> (void *</a:t>
                      </a:r>
                      <a:r>
                        <a:rPr lang="en-US" sz="1200" baseline="0" dirty="0" err="1" smtClean="0"/>
                        <a:t>param</a:t>
                      </a:r>
                      <a:r>
                        <a:rPr lang="en-US" sz="1200" baseline="0" dirty="0" smtClean="0"/>
                        <a:t>)</a:t>
                      </a:r>
                      <a:endParaRPr lang="en-US" sz="12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44526062"/>
              </p:ext>
            </p:extLst>
          </p:nvPr>
        </p:nvGraphicFramePr>
        <p:xfrm>
          <a:off x="2986656" y="1907500"/>
          <a:ext cx="2342298" cy="2091101"/>
        </p:xfrm>
        <a:graphic>
          <a:graphicData uri="http://schemas.openxmlformats.org/drawingml/2006/table">
            <a:tbl>
              <a:tblPr firstRow="1" bandRow="1">
                <a:tableStyleId>{5C22544A-7EE6-4342-B048-85BDC9FD1C3A}</a:tableStyleId>
              </a:tblPr>
              <a:tblGrid>
                <a:gridCol w="2342298"/>
              </a:tblGrid>
              <a:tr h="492454">
                <a:tc>
                  <a:txBody>
                    <a:bodyPr/>
                    <a:lstStyle/>
                    <a:p>
                      <a:pPr algn="ctr"/>
                      <a:r>
                        <a:rPr lang="en-US" dirty="0" err="1" smtClean="0"/>
                        <a:t>Sections.c</a:t>
                      </a:r>
                      <a:endParaRPr lang="en-US" dirty="0"/>
                    </a:p>
                  </a:txBody>
                  <a:tcPr/>
                </a:tc>
              </a:tr>
              <a:tr h="481444">
                <a:tc>
                  <a:txBody>
                    <a:bodyPr/>
                    <a:lstStyle/>
                    <a:p>
                      <a:r>
                        <a:rPr lang="en-US" sz="1200" dirty="0" smtClean="0"/>
                        <a:t>-  &lt;global</a:t>
                      </a:r>
                      <a:r>
                        <a:rPr lang="en-US" sz="1200" baseline="0" dirty="0" smtClean="0"/>
                        <a:t> variables, locks, </a:t>
                      </a:r>
                      <a:r>
                        <a:rPr lang="en-US" sz="1200" baseline="0" dirty="0" err="1" smtClean="0"/>
                        <a:t>mutexes</a:t>
                      </a:r>
                      <a:r>
                        <a:rPr lang="en-US" sz="1200" baseline="0" dirty="0" smtClean="0"/>
                        <a:t>, etc.&gt;</a:t>
                      </a:r>
                      <a:endParaRPr lang="en-US" sz="1200" dirty="0"/>
                    </a:p>
                  </a:txBody>
                  <a:tcPr/>
                </a:tc>
              </a:tr>
              <a:tr h="1117203">
                <a:tc>
                  <a:txBody>
                    <a:bodyPr/>
                    <a:lstStyle/>
                    <a:p>
                      <a:r>
                        <a:rPr lang="en-US" sz="1200" dirty="0" smtClean="0"/>
                        <a:t>+  </a:t>
                      </a:r>
                      <a:r>
                        <a:rPr lang="en-US" sz="1200" dirty="0" err="1" smtClean="0"/>
                        <a:t>initGlobals</a:t>
                      </a:r>
                      <a:r>
                        <a:rPr lang="en-US" sz="1200" dirty="0" smtClean="0"/>
                        <a:t> ()</a:t>
                      </a:r>
                    </a:p>
                    <a:p>
                      <a:r>
                        <a:rPr lang="en-US" sz="1200" dirty="0" smtClean="0"/>
                        <a:t>+  void </a:t>
                      </a:r>
                      <a:r>
                        <a:rPr lang="en-US" sz="1200" dirty="0" err="1" smtClean="0"/>
                        <a:t>entrySection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criticalSection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exitSection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remainderSection</a:t>
                      </a:r>
                      <a:r>
                        <a:rPr lang="en-US" sz="1200" dirty="0" smtClean="0"/>
                        <a:t> (</a:t>
                      </a:r>
                      <a:r>
                        <a:rPr lang="en-US" sz="1200" dirty="0" err="1" smtClean="0"/>
                        <a:t>int</a:t>
                      </a:r>
                      <a:r>
                        <a:rPr lang="en-US" sz="1200" dirty="0" smtClean="0"/>
                        <a:t> id)</a:t>
                      </a:r>
                      <a:endParaRPr lang="en-US" sz="12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22608081"/>
              </p:ext>
            </p:extLst>
          </p:nvPr>
        </p:nvGraphicFramePr>
        <p:xfrm>
          <a:off x="5667993" y="1915744"/>
          <a:ext cx="3313976" cy="2082858"/>
        </p:xfrm>
        <a:graphic>
          <a:graphicData uri="http://schemas.openxmlformats.org/drawingml/2006/table">
            <a:tbl>
              <a:tblPr firstRow="1" bandRow="1">
                <a:tableStyleId>{5C22544A-7EE6-4342-B048-85BDC9FD1C3A}</a:tableStyleId>
              </a:tblPr>
              <a:tblGrid>
                <a:gridCol w="3313976"/>
              </a:tblGrid>
              <a:tr h="479264">
                <a:tc>
                  <a:txBody>
                    <a:bodyPr/>
                    <a:lstStyle/>
                    <a:p>
                      <a:pPr algn="ctr"/>
                      <a:r>
                        <a:rPr lang="en-US" dirty="0" err="1" smtClean="0"/>
                        <a:t>Scheduler.cpp</a:t>
                      </a:r>
                      <a:endParaRPr lang="en-US" dirty="0"/>
                    </a:p>
                  </a:txBody>
                  <a:tcPr/>
                </a:tc>
              </a:tr>
              <a:tr h="384685">
                <a:tc>
                  <a:txBody>
                    <a:bodyPr/>
                    <a:lstStyle/>
                    <a:p>
                      <a:endParaRPr lang="en-US" sz="1200" dirty="0"/>
                    </a:p>
                  </a:txBody>
                  <a:tcPr/>
                </a:tc>
              </a:tr>
              <a:tr h="1218909">
                <a:tc>
                  <a:txBody>
                    <a:bodyPr/>
                    <a:lstStyle/>
                    <a:p>
                      <a:r>
                        <a:rPr lang="en-US" sz="1200" dirty="0" smtClean="0"/>
                        <a:t>+ </a:t>
                      </a:r>
                      <a:r>
                        <a:rPr lang="en-US" sz="1200" baseline="0" dirty="0" smtClean="0"/>
                        <a:t> </a:t>
                      </a:r>
                      <a:r>
                        <a:rPr lang="en-US" sz="1200" baseline="0" dirty="0" err="1" smtClean="0"/>
                        <a:t>mutexLock</a:t>
                      </a:r>
                      <a:r>
                        <a:rPr lang="en-US" sz="1200" baseline="0" dirty="0" smtClean="0"/>
                        <a:t> (</a:t>
                      </a:r>
                      <a:r>
                        <a:rPr lang="en-US" sz="1200" baseline="0" dirty="0" err="1" smtClean="0"/>
                        <a:t>int</a:t>
                      </a:r>
                      <a:r>
                        <a:rPr lang="en-US" sz="1200" baseline="0" dirty="0" smtClean="0"/>
                        <a:t> id, </a:t>
                      </a:r>
                      <a:r>
                        <a:rPr lang="en-US" sz="1200" baseline="0" dirty="0" err="1" smtClean="0"/>
                        <a:t>pthread_mutex_t</a:t>
                      </a:r>
                      <a:r>
                        <a:rPr lang="en-US" sz="1200" baseline="0" dirty="0" smtClean="0"/>
                        <a:t> 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mutexUnlock</a:t>
                      </a:r>
                      <a:r>
                        <a:rPr lang="en-US" sz="1200" baseline="0" dirty="0" smtClean="0"/>
                        <a:t> (</a:t>
                      </a:r>
                      <a:r>
                        <a:rPr lang="en-US" sz="1200" baseline="0" dirty="0" err="1" smtClean="0"/>
                        <a:t>int</a:t>
                      </a:r>
                      <a:r>
                        <a:rPr lang="en-US" sz="1200" baseline="0" dirty="0" smtClean="0"/>
                        <a:t> id, </a:t>
                      </a:r>
                      <a:r>
                        <a:rPr lang="en-US" sz="1200" baseline="0" dirty="0" err="1" smtClean="0"/>
                        <a:t>pthread_mutex_t</a:t>
                      </a:r>
                      <a:r>
                        <a:rPr lang="en-US" sz="1200" baseline="0" dirty="0" smtClean="0"/>
                        <a:t> 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semWait</a:t>
                      </a:r>
                      <a:r>
                        <a:rPr lang="en-US" sz="1200" baseline="0" dirty="0" smtClean="0"/>
                        <a:t> (</a:t>
                      </a:r>
                      <a:r>
                        <a:rPr lang="en-US" sz="1200" baseline="0" dirty="0" err="1" smtClean="0"/>
                        <a:t>int</a:t>
                      </a:r>
                      <a:r>
                        <a:rPr lang="en-US" sz="1200" baseline="0" dirty="0" smtClean="0"/>
                        <a:t> id, </a:t>
                      </a:r>
                      <a:r>
                        <a:rPr lang="en-US" sz="1200" baseline="0" dirty="0" err="1" smtClean="0"/>
                        <a:t>sem_t</a:t>
                      </a:r>
                      <a:r>
                        <a:rPr lang="en-US" sz="1200" baseline="0" dirty="0" smtClean="0"/>
                        <a:t> </a:t>
                      </a:r>
                      <a:r>
                        <a:rPr lang="en-US" sz="1200" baseline="0" dirty="0" err="1" smtClean="0"/>
                        <a:t>sem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semPost</a:t>
                      </a:r>
                      <a:r>
                        <a:rPr lang="en-US" sz="1200" baseline="0" dirty="0" smtClean="0"/>
                        <a:t> (</a:t>
                      </a:r>
                      <a:r>
                        <a:rPr lang="en-US" sz="1200" baseline="0" dirty="0" err="1" smtClean="0"/>
                        <a:t>int</a:t>
                      </a:r>
                      <a:r>
                        <a:rPr lang="en-US" sz="1200" baseline="0" dirty="0" smtClean="0"/>
                        <a:t> id, </a:t>
                      </a:r>
                      <a:r>
                        <a:rPr lang="en-US" sz="1200" baseline="0" dirty="0" err="1" smtClean="0"/>
                        <a:t>sem_t</a:t>
                      </a:r>
                      <a:r>
                        <a:rPr lang="en-US" sz="1200" baseline="0" dirty="0" smtClean="0"/>
                        <a:t> </a:t>
                      </a:r>
                      <a:r>
                        <a:rPr lang="en-US" sz="1200" baseline="0" dirty="0" err="1" smtClean="0"/>
                        <a:t>sem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invokeScheduler</a:t>
                      </a:r>
                      <a:r>
                        <a:rPr lang="en-US" sz="1200" baseline="0" dirty="0" smtClean="0"/>
                        <a:t> (</a:t>
                      </a:r>
                      <a:r>
                        <a:rPr lang="en-US" sz="1200" baseline="0" dirty="0" err="1" smtClean="0"/>
                        <a:t>int</a:t>
                      </a:r>
                      <a:r>
                        <a:rPr lang="en-US" sz="1200" baseline="0" dirty="0" smtClean="0"/>
                        <a:t> id, </a:t>
                      </a:r>
                      <a:r>
                        <a:rPr lang="en-US" sz="1200" baseline="0" dirty="0" err="1" smtClean="0"/>
                        <a:t>int</a:t>
                      </a:r>
                      <a:r>
                        <a:rPr lang="en-US" sz="1200" baseline="0" dirty="0" smtClean="0"/>
                        <a:t> </a:t>
                      </a:r>
                      <a:r>
                        <a:rPr lang="en-US" sz="1200" baseline="0" dirty="0" err="1" smtClean="0"/>
                        <a:t>lineNum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pauseThread</a:t>
                      </a:r>
                      <a:r>
                        <a:rPr lang="en-US" sz="1200" baseline="0" dirty="0" smtClean="0"/>
                        <a:t> (</a:t>
                      </a:r>
                      <a:r>
                        <a:rPr lang="en-US" sz="1200" baseline="0" dirty="0" err="1" smtClean="0"/>
                        <a:t>int</a:t>
                      </a:r>
                      <a:r>
                        <a:rPr lang="en-US" sz="1200" baseline="0" dirty="0" smtClean="0"/>
                        <a:t> id)</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22615196"/>
              </p:ext>
            </p:extLst>
          </p:nvPr>
        </p:nvGraphicFramePr>
        <p:xfrm>
          <a:off x="6823674"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err="1" smtClean="0"/>
                        <a:t>output.txt</a:t>
                      </a:r>
                      <a:endParaRPr lang="en-US" dirty="0"/>
                    </a:p>
                  </a:txBody>
                  <a:tcPr/>
                </a:tc>
              </a:tr>
              <a:tr h="713090">
                <a:tc>
                  <a:txBody>
                    <a:bodyPr/>
                    <a:lstStyle/>
                    <a:p>
                      <a:pPr marL="0" indent="0">
                        <a:buFontTx/>
                        <a:buNone/>
                      </a:pPr>
                      <a:endParaRPr lang="en-US" sz="12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73197085"/>
              </p:ext>
            </p:extLst>
          </p:nvPr>
        </p:nvGraphicFramePr>
        <p:xfrm>
          <a:off x="2986656"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err="1" smtClean="0"/>
                        <a:t>Makefile</a:t>
                      </a:r>
                      <a:endParaRPr lang="en-US" dirty="0"/>
                    </a:p>
                  </a:txBody>
                  <a:tcPr/>
                </a:tc>
              </a:tr>
              <a:tr h="713090">
                <a:tc>
                  <a:txBody>
                    <a:bodyPr/>
                    <a:lstStyle/>
                    <a:p>
                      <a:pPr marL="0" indent="0">
                        <a:buFontTx/>
                        <a:buNone/>
                      </a:pPr>
                      <a:endParaRPr lang="en-US" sz="12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71507643"/>
              </p:ext>
            </p:extLst>
          </p:nvPr>
        </p:nvGraphicFramePr>
        <p:xfrm>
          <a:off x="4948561"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smtClean="0"/>
                        <a:t>SUDS</a:t>
                      </a:r>
                      <a:endParaRPr lang="en-US" dirty="0"/>
                    </a:p>
                  </a:txBody>
                  <a:tcPr/>
                </a:tc>
              </a:tr>
              <a:tr h="713090">
                <a:tc>
                  <a:txBody>
                    <a:bodyPr/>
                    <a:lstStyle/>
                    <a:p>
                      <a:pPr marL="0" indent="0">
                        <a:buFontTx/>
                        <a:buNone/>
                      </a:pPr>
                      <a:endParaRPr lang="en-US" sz="1200" dirty="0"/>
                    </a:p>
                  </a:txBody>
                  <a:tcPr/>
                </a:tc>
              </a:tr>
            </a:tbl>
          </a:graphicData>
        </a:graphic>
      </p:graphicFrame>
    </p:spTree>
    <p:extLst>
      <p:ext uri="{BB962C8B-B14F-4D97-AF65-F5344CB8AC3E}">
        <p14:creationId xmlns:p14="http://schemas.microsoft.com/office/powerpoint/2010/main" val="29621160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Errors encountered and approach to address</a:t>
            </a:r>
          </a:p>
          <a:p>
            <a:pPr marL="182880" lvl="1"/>
            <a:r>
              <a:rPr lang="en-US" sz="2400" dirty="0"/>
              <a:t>Outstanding Errors</a:t>
            </a:r>
          </a:p>
          <a:p>
            <a:r>
              <a:rPr lang="en-US" dirty="0" smtClean="0"/>
              <a:t>Pros/cons of design/implementation</a:t>
            </a:r>
          </a:p>
          <a:p>
            <a:r>
              <a:rPr lang="en-US" dirty="0" smtClean="0"/>
              <a:t>Questions to answer:</a:t>
            </a:r>
          </a:p>
          <a:p>
            <a:pPr lvl="1"/>
            <a:r>
              <a:rPr lang="en-US" dirty="0"/>
              <a:t>Verification:  </a:t>
            </a:r>
            <a:r>
              <a:rPr lang="en-US" dirty="0" smtClean="0"/>
              <a:t>Does </a:t>
            </a:r>
            <a:r>
              <a:rPr lang="en-US" dirty="0"/>
              <a:t>the system satisfy the functional requirements?</a:t>
            </a:r>
            <a:endParaRPr lang="en-US" dirty="0" smtClean="0"/>
          </a:p>
          <a:p>
            <a:pPr lvl="1"/>
            <a:endParaRPr lang="en-US" dirty="0"/>
          </a:p>
          <a:p>
            <a:pPr lvl="1"/>
            <a:r>
              <a:rPr lang="en-US" dirty="0" smtClean="0"/>
              <a:t>Validation</a:t>
            </a:r>
            <a:r>
              <a:rPr lang="en-US" dirty="0"/>
              <a:t>:  Does the system meet the customer’s needs</a:t>
            </a:r>
            <a:r>
              <a:rPr lang="en-US" dirty="0" smtClean="0"/>
              <a:t>?</a:t>
            </a:r>
          </a:p>
          <a:p>
            <a:pPr lvl="2"/>
            <a:r>
              <a:rPr lang="en-US" dirty="0" smtClean="0"/>
              <a:t>Does the system help the user find concurrency errors?</a:t>
            </a:r>
          </a:p>
          <a:p>
            <a:pPr lvl="2"/>
            <a:r>
              <a:rPr lang="en-US" dirty="0" smtClean="0"/>
              <a:t>Does the system allow the user to reproduce test run results?</a:t>
            </a:r>
          </a:p>
          <a:p>
            <a:pPr lvl="2"/>
            <a:r>
              <a:rPr lang="en-US" dirty="0" smtClean="0"/>
              <a:t>Does the system help the user debug the application?</a:t>
            </a:r>
          </a:p>
          <a:p>
            <a:pPr lvl="2"/>
            <a:endParaRPr lang="en-US" dirty="0" smtClean="0"/>
          </a:p>
        </p:txBody>
      </p:sp>
    </p:spTree>
    <p:extLst>
      <p:ext uri="{BB962C8B-B14F-4D97-AF65-F5344CB8AC3E}">
        <p14:creationId xmlns:p14="http://schemas.microsoft.com/office/powerpoint/2010/main" val="6533250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smtClean="0"/>
              <a:t>Scenario – James’ Homework Assignment</a:t>
            </a:r>
            <a:endParaRPr lang="en-US" sz="3400" dirty="0"/>
          </a:p>
        </p:txBody>
      </p:sp>
      <p:sp useBgFill="1">
        <p:nvSpPr>
          <p:cNvPr id="4" name="Rectangle 3"/>
          <p:cNvSpPr/>
          <p:nvPr/>
        </p:nvSpPr>
        <p:spPr>
          <a:xfrm>
            <a:off x="1003199" y="2219875"/>
            <a:ext cx="2378364" cy="334714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200" dirty="0" smtClean="0">
                <a:solidFill>
                  <a:srgbClr val="292934"/>
                </a:solidFill>
              </a:rPr>
              <a:t>Unisex Bathroom Problem</a:t>
            </a:r>
            <a:r>
              <a:rPr lang="en-US" sz="1200" dirty="0">
                <a:solidFill>
                  <a:srgbClr val="292934"/>
                </a:solidFill>
              </a:rPr>
              <a:t>:</a:t>
            </a:r>
          </a:p>
          <a:p>
            <a:endParaRPr lang="en-US" sz="1200" dirty="0" smtClean="0">
              <a:solidFill>
                <a:srgbClr val="292934"/>
              </a:solidFill>
            </a:endParaRPr>
          </a:p>
          <a:p>
            <a:r>
              <a:rPr lang="en-US" sz="1200" dirty="0" smtClean="0">
                <a:solidFill>
                  <a:srgbClr val="292934"/>
                </a:solidFill>
              </a:rPr>
              <a:t>An </a:t>
            </a:r>
            <a:r>
              <a:rPr lang="en-US" sz="1200" dirty="0">
                <a:solidFill>
                  <a:srgbClr val="292934"/>
                </a:solidFill>
              </a:rPr>
              <a:t>office contains a single restroom that has many toilets.  The restroom can be used by both men and women but not at the same time. </a:t>
            </a:r>
          </a:p>
          <a:p>
            <a:r>
              <a:rPr lang="en-US" sz="1200" dirty="0">
                <a:solidFill>
                  <a:srgbClr val="292934"/>
                </a:solidFill>
              </a:rPr>
              <a:t>Develop a solution using locks and/or semaphores that allows any number of men or any number of women, but not both, in the restroom at the same time.  The solution must implement the required mutual exclusion and avoid deadlock.  However, the solution does not need to be fair</a:t>
            </a:r>
            <a:r>
              <a:rPr lang="en-US" sz="1200" dirty="0" smtClean="0">
                <a:solidFill>
                  <a:srgbClr val="292934"/>
                </a:solidFill>
              </a:rPr>
              <a:t>.</a:t>
            </a:r>
            <a:endParaRPr lang="en-US" sz="1200" dirty="0">
              <a:solidFill>
                <a:srgbClr val="292934"/>
              </a:solidFill>
            </a:endParaRPr>
          </a:p>
        </p:txBody>
      </p:sp>
      <p:sp useBgFill="1">
        <p:nvSpPr>
          <p:cNvPr id="9" name="Rectangle 8"/>
          <p:cNvSpPr/>
          <p:nvPr/>
        </p:nvSpPr>
        <p:spPr>
          <a:xfrm>
            <a:off x="4587801" y="2542009"/>
            <a:ext cx="2378364" cy="2597782"/>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 global variables</a:t>
            </a:r>
          </a:p>
          <a:p>
            <a:r>
              <a:rPr lang="en-US" sz="1200" dirty="0">
                <a:solidFill>
                  <a:srgbClr val="292934"/>
                </a:solidFill>
              </a:rPr>
              <a:t>l</a:t>
            </a:r>
            <a:r>
              <a:rPr lang="en-US" sz="1200" dirty="0" smtClean="0">
                <a:solidFill>
                  <a:srgbClr val="292934"/>
                </a:solidFill>
              </a:rPr>
              <a:t>ock…</a:t>
            </a:r>
          </a:p>
          <a:p>
            <a:r>
              <a:rPr lang="en-US" sz="1200" dirty="0">
                <a:solidFill>
                  <a:srgbClr val="292934"/>
                </a:solidFill>
              </a:rPr>
              <a:t>s</a:t>
            </a:r>
            <a:r>
              <a:rPr lang="en-US" sz="1200" dirty="0" smtClean="0">
                <a:solidFill>
                  <a:srgbClr val="292934"/>
                </a:solidFill>
              </a:rPr>
              <a:t>emaphore…</a:t>
            </a:r>
            <a:endParaRPr lang="en-US" sz="1200" dirty="0">
              <a:solidFill>
                <a:srgbClr val="292934"/>
              </a:solidFill>
            </a:endParaRPr>
          </a:p>
          <a:p>
            <a:r>
              <a:rPr lang="en-US" sz="1200" dirty="0" smtClean="0">
                <a:solidFill>
                  <a:srgbClr val="292934"/>
                </a:solidFill>
              </a:rPr>
              <a:t>…</a:t>
            </a:r>
          </a:p>
          <a:p>
            <a:r>
              <a:rPr lang="en-US" sz="1200" dirty="0" err="1" smtClean="0">
                <a:solidFill>
                  <a:srgbClr val="292934"/>
                </a:solidFill>
              </a:rPr>
              <a:t>personDrink</a:t>
            </a:r>
            <a:r>
              <a:rPr lang="en-US" sz="1200" dirty="0" smtClean="0">
                <a:solidFill>
                  <a:srgbClr val="292934"/>
                </a:solidFill>
              </a:rPr>
              <a:t>() {…}</a:t>
            </a:r>
          </a:p>
          <a:p>
            <a:endParaRPr lang="en-US" sz="1200" dirty="0">
              <a:solidFill>
                <a:srgbClr val="292934"/>
              </a:solidFill>
            </a:endParaRPr>
          </a:p>
          <a:p>
            <a:r>
              <a:rPr lang="en-US" sz="1200" dirty="0" err="1" smtClean="0">
                <a:solidFill>
                  <a:srgbClr val="292934"/>
                </a:solidFill>
              </a:rPr>
              <a:t>personEnterRestroom</a:t>
            </a:r>
            <a:r>
              <a:rPr lang="en-US" sz="1200" dirty="0" smtClean="0">
                <a:solidFill>
                  <a:srgbClr val="292934"/>
                </a:solidFill>
              </a:rPr>
              <a:t>() {…}</a:t>
            </a:r>
          </a:p>
          <a:p>
            <a:endParaRPr lang="en-US" sz="1200" dirty="0" smtClean="0">
              <a:solidFill>
                <a:srgbClr val="292934"/>
              </a:solidFill>
            </a:endParaRPr>
          </a:p>
          <a:p>
            <a:r>
              <a:rPr lang="en-US" sz="1200" dirty="0" err="1" smtClean="0">
                <a:solidFill>
                  <a:srgbClr val="292934"/>
                </a:solidFill>
              </a:rPr>
              <a:t>personUseRestroom</a:t>
            </a:r>
            <a:r>
              <a:rPr lang="en-US" sz="1200" dirty="0" smtClean="0">
                <a:solidFill>
                  <a:srgbClr val="292934"/>
                </a:solidFill>
              </a:rPr>
              <a:t>() {…}</a:t>
            </a:r>
          </a:p>
          <a:p>
            <a:endParaRPr lang="en-US" sz="1200" dirty="0" smtClean="0">
              <a:solidFill>
                <a:srgbClr val="292934"/>
              </a:solidFill>
            </a:endParaRPr>
          </a:p>
          <a:p>
            <a:r>
              <a:rPr lang="en-US" sz="1200" dirty="0" err="1" smtClean="0">
                <a:solidFill>
                  <a:srgbClr val="292934"/>
                </a:solidFill>
              </a:rPr>
              <a:t>personLeaveRestroom</a:t>
            </a:r>
            <a:r>
              <a:rPr lang="en-US" sz="1200" dirty="0" smtClean="0">
                <a:solidFill>
                  <a:srgbClr val="292934"/>
                </a:solidFill>
              </a:rPr>
              <a:t>() {…}</a:t>
            </a:r>
            <a:endParaRPr lang="en-US" sz="1200" dirty="0">
              <a:solidFill>
                <a:srgbClr val="292934"/>
              </a:solidFill>
            </a:endParaRPr>
          </a:p>
        </p:txBody>
      </p:sp>
      <p:sp useBgFill="1">
        <p:nvSpPr>
          <p:cNvPr id="10" name="Rectangle 9"/>
          <p:cNvSpPr/>
          <p:nvPr/>
        </p:nvSpPr>
        <p:spPr>
          <a:xfrm>
            <a:off x="4587801" y="2219875"/>
            <a:ext cx="2378364"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hw.1.cpp</a:t>
            </a:r>
            <a:endParaRPr lang="en-US" sz="1200" dirty="0">
              <a:solidFill>
                <a:srgbClr val="292934"/>
              </a:solidFill>
            </a:endParaRPr>
          </a:p>
        </p:txBody>
      </p:sp>
      <p:sp useBgFill="1">
        <p:nvSpPr>
          <p:cNvPr id="15" name="Rectangle 14"/>
          <p:cNvSpPr/>
          <p:nvPr/>
        </p:nvSpPr>
        <p:spPr>
          <a:xfrm>
            <a:off x="4587801" y="5567022"/>
            <a:ext cx="2378364"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Ready to test!</a:t>
            </a:r>
            <a:endParaRPr lang="en-US" sz="1600" dirty="0">
              <a:solidFill>
                <a:srgbClr val="292934"/>
              </a:solidFill>
            </a:endParaRPr>
          </a:p>
        </p:txBody>
      </p:sp>
    </p:spTree>
    <p:extLst>
      <p:ext uri="{BB962C8B-B14F-4D97-AF65-F5344CB8AC3E}">
        <p14:creationId xmlns:p14="http://schemas.microsoft.com/office/powerpoint/2010/main" val="38681723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Scenario – James’ Test &amp; Debug Process</a:t>
            </a:r>
            <a:endParaRPr lang="en-US" sz="3400" dirty="0"/>
          </a:p>
        </p:txBody>
      </p:sp>
      <p:sp>
        <p:nvSpPr>
          <p:cNvPr id="3" name="Content Placeholder 2"/>
          <p:cNvSpPr>
            <a:spLocks noGrp="1"/>
          </p:cNvSpPr>
          <p:nvPr>
            <p:ph idx="1"/>
          </p:nvPr>
        </p:nvSpPr>
        <p:spPr>
          <a:xfrm>
            <a:off x="457200" y="1600200"/>
            <a:ext cx="3495358" cy="322077"/>
          </a:xfrm>
        </p:spPr>
        <p:txBody>
          <a:bodyPr>
            <a:normAutofit lnSpcReduction="10000"/>
          </a:bodyPr>
          <a:lstStyle/>
          <a:p>
            <a:r>
              <a:rPr lang="en-US" sz="1600" dirty="0" smtClean="0"/>
              <a:t>Detect Mutual Exclusion Violation</a:t>
            </a:r>
          </a:p>
        </p:txBody>
      </p:sp>
      <p:cxnSp>
        <p:nvCxnSpPr>
          <p:cNvPr id="9" name="Straight Connector 8"/>
          <p:cNvCxnSpPr/>
          <p:nvPr/>
        </p:nvCxnSpPr>
        <p:spPr>
          <a:xfrm>
            <a:off x="4569774" y="1721177"/>
            <a:ext cx="11870" cy="4904506"/>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457200" y="1904828"/>
            <a:ext cx="3792096" cy="3257100"/>
            <a:chOff x="457200" y="1904828"/>
            <a:chExt cx="3792096" cy="3257100"/>
          </a:xfrm>
        </p:grpSpPr>
        <p:sp>
          <p:nvSpPr>
            <p:cNvPr id="6" name="TextBox 5"/>
            <p:cNvSpPr txBox="1"/>
            <p:nvPr/>
          </p:nvSpPr>
          <p:spPr>
            <a:xfrm>
              <a:off x="2682529" y="2968452"/>
              <a:ext cx="1566767" cy="1015663"/>
            </a:xfrm>
            <a:prstGeom prst="rect">
              <a:avLst/>
            </a:prstGeom>
            <a:noFill/>
          </p:spPr>
          <p:txBody>
            <a:bodyPr wrap="square" rtlCol="0">
              <a:spAutoFit/>
            </a:bodyPr>
            <a:lstStyle/>
            <a:p>
              <a:r>
                <a:rPr lang="en-US" sz="1200" dirty="0" smtClean="0"/>
                <a:t>A checker goes through the output and checks for mutual exclusion violations</a:t>
              </a:r>
            </a:p>
          </p:txBody>
        </p:sp>
        <p:grpSp>
          <p:nvGrpSpPr>
            <p:cNvPr id="54" name="Group 53"/>
            <p:cNvGrpSpPr/>
            <p:nvPr/>
          </p:nvGrpSpPr>
          <p:grpSpPr>
            <a:xfrm>
              <a:off x="457200" y="1904828"/>
              <a:ext cx="2225330" cy="3257100"/>
              <a:chOff x="457200" y="1904828"/>
              <a:chExt cx="2225330" cy="3257100"/>
            </a:xfrm>
          </p:grpSpPr>
          <p:sp useBgFill="1">
            <p:nvSpPr>
              <p:cNvPr id="7" name="Rectangle 6"/>
              <p:cNvSpPr/>
              <p:nvPr/>
            </p:nvSpPr>
            <p:spPr>
              <a:xfrm>
                <a:off x="457200" y="1904828"/>
                <a:ext cx="1775691" cy="32571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000" dirty="0" smtClean="0">
                    <a:solidFill>
                      <a:srgbClr val="292934"/>
                    </a:solidFill>
                  </a:rPr>
                  <a:t>Output</a:t>
                </a:r>
                <a:endParaRPr lang="en-US" sz="1000" dirty="0">
                  <a:solidFill>
                    <a:srgbClr val="292934"/>
                  </a:solidFill>
                </a:endParaRPr>
              </a:p>
              <a:p>
                <a:endParaRPr lang="en-US" sz="1000" dirty="0" smtClean="0">
                  <a:solidFill>
                    <a:srgbClr val="292934"/>
                  </a:solidFill>
                </a:endParaRPr>
              </a:p>
              <a:p>
                <a:r>
                  <a:rPr lang="en-US" sz="1000" dirty="0">
                    <a:solidFill>
                      <a:srgbClr val="292934"/>
                    </a:solidFill>
                  </a:rPr>
                  <a:t>Number of people: 4</a:t>
                </a:r>
              </a:p>
              <a:p>
                <a:r>
                  <a:rPr lang="en-US" sz="1000" dirty="0">
                    <a:solidFill>
                      <a:srgbClr val="292934"/>
                    </a:solidFill>
                  </a:rPr>
                  <a:t>Drink: 0 (female)</a:t>
                </a:r>
              </a:p>
              <a:p>
                <a:r>
                  <a:rPr lang="en-US" sz="1000" dirty="0">
                    <a:solidFill>
                      <a:srgbClr val="292934"/>
                    </a:solidFill>
                  </a:rPr>
                  <a:t>Drink: 1 (male)</a:t>
                </a:r>
              </a:p>
              <a:p>
                <a:r>
                  <a:rPr lang="en-US" sz="1000" dirty="0">
                    <a:solidFill>
                      <a:srgbClr val="292934"/>
                    </a:solidFill>
                  </a:rPr>
                  <a:t>Drink: 2 (female)</a:t>
                </a:r>
              </a:p>
              <a:p>
                <a:r>
                  <a:rPr lang="en-US" sz="1000" dirty="0">
                    <a:solidFill>
                      <a:srgbClr val="292934"/>
                    </a:solidFill>
                  </a:rPr>
                  <a:t>Drink: 3 (male)</a:t>
                </a:r>
              </a:p>
              <a:p>
                <a:r>
                  <a:rPr lang="en-US" sz="1000" dirty="0">
                    <a:solidFill>
                      <a:srgbClr val="FF0000"/>
                    </a:solidFill>
                  </a:rPr>
                  <a:t>Enter: 0 (female)</a:t>
                </a:r>
              </a:p>
              <a:p>
                <a:r>
                  <a:rPr lang="en-US" sz="1000" dirty="0">
                    <a:solidFill>
                      <a:srgbClr val="FF0000"/>
                    </a:solidFill>
                  </a:rPr>
                  <a:t>Using: 0 (female)</a:t>
                </a:r>
              </a:p>
              <a:p>
                <a:r>
                  <a:rPr lang="en-US" sz="1000" dirty="0">
                    <a:solidFill>
                      <a:srgbClr val="FF0000"/>
                    </a:solidFill>
                  </a:rPr>
                  <a:t>Enter: 2 (female)</a:t>
                </a:r>
              </a:p>
              <a:p>
                <a:r>
                  <a:rPr lang="en-US" sz="1000" dirty="0">
                    <a:solidFill>
                      <a:srgbClr val="FF0000"/>
                    </a:solidFill>
                  </a:rPr>
                  <a:t>Using: 2 (female)</a:t>
                </a:r>
              </a:p>
              <a:p>
                <a:r>
                  <a:rPr lang="en-US" sz="1000" dirty="0">
                    <a:solidFill>
                      <a:srgbClr val="FF0000"/>
                    </a:solidFill>
                  </a:rPr>
                  <a:t>Enter: 1 (male)</a:t>
                </a:r>
              </a:p>
              <a:p>
                <a:r>
                  <a:rPr lang="en-US" sz="1000" dirty="0">
                    <a:solidFill>
                      <a:srgbClr val="FF0000"/>
                    </a:solidFill>
                  </a:rPr>
                  <a:t>Enter: 3 (male)</a:t>
                </a:r>
              </a:p>
              <a:p>
                <a:r>
                  <a:rPr lang="en-US" sz="1000" dirty="0">
                    <a:solidFill>
                      <a:srgbClr val="292934"/>
                    </a:solidFill>
                  </a:rPr>
                  <a:t>Leave: 2 (female)</a:t>
                </a:r>
              </a:p>
              <a:p>
                <a:r>
                  <a:rPr lang="en-US" sz="1000" dirty="0">
                    <a:solidFill>
                      <a:srgbClr val="292934"/>
                    </a:solidFill>
                  </a:rPr>
                  <a:t>Drink: 2 (female)</a:t>
                </a:r>
              </a:p>
              <a:p>
                <a:r>
                  <a:rPr lang="en-US" sz="1000" dirty="0">
                    <a:solidFill>
                      <a:srgbClr val="292934"/>
                    </a:solidFill>
                  </a:rPr>
                  <a:t>Leave: 0 (female)</a:t>
                </a:r>
              </a:p>
              <a:p>
                <a:r>
                  <a:rPr lang="en-US" sz="1000" dirty="0">
                    <a:solidFill>
                      <a:srgbClr val="292934"/>
                    </a:solidFill>
                  </a:rPr>
                  <a:t>Drink: 0 (female)</a:t>
                </a:r>
              </a:p>
              <a:p>
                <a:r>
                  <a:rPr lang="en-US" sz="1000" dirty="0">
                    <a:solidFill>
                      <a:srgbClr val="292934"/>
                    </a:solidFill>
                  </a:rPr>
                  <a:t>Using: 1 (male)</a:t>
                </a:r>
              </a:p>
              <a:p>
                <a:r>
                  <a:rPr lang="en-US" sz="1000" dirty="0">
                    <a:solidFill>
                      <a:srgbClr val="292934"/>
                    </a:solidFill>
                  </a:rPr>
                  <a:t>Using: 3 (male)</a:t>
                </a:r>
              </a:p>
              <a:p>
                <a:r>
                  <a:rPr lang="en-US" sz="1000" dirty="0">
                    <a:solidFill>
                      <a:srgbClr val="292934"/>
                    </a:solidFill>
                  </a:rPr>
                  <a:t>…</a:t>
                </a:r>
              </a:p>
              <a:p>
                <a:r>
                  <a:rPr lang="en-US" sz="1000" dirty="0">
                    <a:solidFill>
                      <a:srgbClr val="292934"/>
                    </a:solidFill>
                  </a:rPr>
                  <a:t>All done!</a:t>
                </a:r>
              </a:p>
            </p:txBody>
          </p:sp>
          <p:sp>
            <p:nvSpPr>
              <p:cNvPr id="11" name="Right Brace 10"/>
              <p:cNvSpPr/>
              <p:nvPr/>
            </p:nvSpPr>
            <p:spPr>
              <a:xfrm>
                <a:off x="1543041" y="3032108"/>
                <a:ext cx="1139489" cy="90189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56" name="Group 55"/>
          <p:cNvGrpSpPr/>
          <p:nvPr/>
        </p:nvGrpSpPr>
        <p:grpSpPr>
          <a:xfrm>
            <a:off x="457200" y="5393472"/>
            <a:ext cx="3621509" cy="881415"/>
            <a:chOff x="457200" y="5393472"/>
            <a:chExt cx="3621509" cy="881415"/>
          </a:xfrm>
        </p:grpSpPr>
        <p:sp>
          <p:nvSpPr>
            <p:cNvPr id="8" name="TextBox 7"/>
            <p:cNvSpPr txBox="1"/>
            <p:nvPr/>
          </p:nvSpPr>
          <p:spPr>
            <a:xfrm>
              <a:off x="2682530" y="5628556"/>
              <a:ext cx="1396179" cy="646331"/>
            </a:xfrm>
            <a:prstGeom prst="rect">
              <a:avLst/>
            </a:prstGeom>
            <a:noFill/>
          </p:spPr>
          <p:txBody>
            <a:bodyPr wrap="square" rtlCol="0">
              <a:spAutoFit/>
            </a:bodyPr>
            <a:lstStyle/>
            <a:p>
              <a:r>
                <a:rPr lang="en-US" sz="1200" dirty="0" smtClean="0"/>
                <a:t>If the program hangs, it </a:t>
              </a:r>
              <a:r>
                <a:rPr lang="en-US" sz="1200" i="1" dirty="0" smtClean="0"/>
                <a:t>may</a:t>
              </a:r>
              <a:r>
                <a:rPr lang="en-US" sz="1200" dirty="0" smtClean="0"/>
                <a:t> be due to a deadlock</a:t>
              </a:r>
              <a:endParaRPr lang="en-US" sz="1200" dirty="0"/>
            </a:p>
          </p:txBody>
        </p:sp>
        <p:sp useBgFill="1">
          <p:nvSpPr>
            <p:cNvPr id="12" name="Rectangle 11"/>
            <p:cNvSpPr/>
            <p:nvPr/>
          </p:nvSpPr>
          <p:spPr>
            <a:xfrm>
              <a:off x="457200" y="5728986"/>
              <a:ext cx="1863520" cy="465406"/>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james@cs1 &gt; ./hw1 4 2 </a:t>
              </a:r>
            </a:p>
            <a:p>
              <a:r>
                <a:rPr lang="en-US" sz="1200" dirty="0" smtClean="0">
                  <a:solidFill>
                    <a:srgbClr val="292934"/>
                  </a:solidFill>
                </a:rPr>
                <a:t>james@cs1 &gt; _</a:t>
              </a:r>
              <a:endParaRPr lang="en-US" sz="1200" dirty="0">
                <a:solidFill>
                  <a:srgbClr val="292934"/>
                </a:solidFill>
              </a:endParaRPr>
            </a:p>
          </p:txBody>
        </p:sp>
        <p:sp>
          <p:nvSpPr>
            <p:cNvPr id="45" name="Content Placeholder 2"/>
            <p:cNvSpPr txBox="1">
              <a:spLocks/>
            </p:cNvSpPr>
            <p:nvPr/>
          </p:nvSpPr>
          <p:spPr>
            <a:xfrm>
              <a:off x="467324" y="5393472"/>
              <a:ext cx="3495358" cy="312117"/>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Detect Deadlock</a:t>
              </a:r>
            </a:p>
          </p:txBody>
        </p:sp>
        <p:cxnSp>
          <p:nvCxnSpPr>
            <p:cNvPr id="47" name="Straight Arrow Connector 46"/>
            <p:cNvCxnSpPr>
              <a:stCxn id="8" idx="1"/>
            </p:cNvCxnSpPr>
            <p:nvPr/>
          </p:nvCxnSpPr>
          <p:spPr>
            <a:xfrm flipH="1">
              <a:off x="2030261" y="5951722"/>
              <a:ext cx="652269" cy="1255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4981742" y="5080865"/>
            <a:ext cx="3705058" cy="1077218"/>
          </a:xfrm>
          <a:prstGeom prst="rect">
            <a:avLst/>
          </a:prstGeom>
          <a:noFill/>
        </p:spPr>
        <p:txBody>
          <a:bodyPr wrap="square" rtlCol="0">
            <a:spAutoFit/>
          </a:bodyPr>
          <a:lstStyle/>
          <a:p>
            <a:r>
              <a:rPr lang="en-US" sz="1600" dirty="0" smtClean="0"/>
              <a:t>Challenges:</a:t>
            </a:r>
          </a:p>
          <a:p>
            <a:pPr marL="285750" indent="-285750">
              <a:buFont typeface="Wingdings" charset="0"/>
              <a:buChar char="à"/>
            </a:pPr>
            <a:r>
              <a:rPr lang="en-US" sz="1600" dirty="0">
                <a:sym typeface="Wingdings"/>
              </a:rPr>
              <a:t>i</a:t>
            </a:r>
            <a:r>
              <a:rPr lang="en-US" sz="1600" dirty="0" smtClean="0">
                <a:sym typeface="Wingdings"/>
              </a:rPr>
              <a:t>dentifying deadlocks</a:t>
            </a:r>
          </a:p>
          <a:p>
            <a:pPr marL="285750" indent="-285750">
              <a:buFont typeface="Wingdings" charset="0"/>
              <a:buChar char="à"/>
            </a:pPr>
            <a:r>
              <a:rPr lang="en-US" sz="1600" dirty="0" smtClean="0">
                <a:sym typeface="Wingdings"/>
              </a:rPr>
              <a:t>reproducing test runs</a:t>
            </a:r>
          </a:p>
          <a:p>
            <a:pPr marL="285750" indent="-285750">
              <a:buFont typeface="Wingdings" charset="0"/>
              <a:buChar char="à"/>
            </a:pPr>
            <a:r>
              <a:rPr lang="en-US" sz="1600" dirty="0">
                <a:sym typeface="Wingdings"/>
              </a:rPr>
              <a:t>a</a:t>
            </a:r>
            <a:r>
              <a:rPr lang="en-US" sz="1600" dirty="0" smtClean="0">
                <a:sym typeface="Wingdings"/>
              </a:rPr>
              <a:t>chieving high schedule coverage </a:t>
            </a:r>
          </a:p>
        </p:txBody>
      </p:sp>
      <p:grpSp>
        <p:nvGrpSpPr>
          <p:cNvPr id="22" name="Group 21"/>
          <p:cNvGrpSpPr/>
          <p:nvPr/>
        </p:nvGrpSpPr>
        <p:grpSpPr>
          <a:xfrm>
            <a:off x="4721063" y="1792470"/>
            <a:ext cx="4291186" cy="2797538"/>
            <a:chOff x="4721063" y="1792470"/>
            <a:chExt cx="4291186" cy="2797538"/>
          </a:xfrm>
        </p:grpSpPr>
        <p:grpSp>
          <p:nvGrpSpPr>
            <p:cNvPr id="18" name="Group 17"/>
            <p:cNvGrpSpPr/>
            <p:nvPr/>
          </p:nvGrpSpPr>
          <p:grpSpPr>
            <a:xfrm>
              <a:off x="7462523" y="2041543"/>
              <a:ext cx="1549726" cy="497409"/>
              <a:chOff x="7336424" y="1834382"/>
              <a:chExt cx="1752423" cy="497409"/>
            </a:xfrm>
          </p:grpSpPr>
          <p:grpSp>
            <p:nvGrpSpPr>
              <p:cNvPr id="13" name="Group 12"/>
              <p:cNvGrpSpPr/>
              <p:nvPr/>
            </p:nvGrpSpPr>
            <p:grpSpPr>
              <a:xfrm>
                <a:off x="7360317" y="1834382"/>
                <a:ext cx="1728530" cy="263907"/>
                <a:chOff x="4887199" y="1766837"/>
                <a:chExt cx="1728530" cy="263907"/>
              </a:xfrm>
            </p:grpSpPr>
            <p:sp useBgFill="1">
              <p:nvSpPr>
                <p:cNvPr id="37" name="Rectangle 36"/>
                <p:cNvSpPr/>
                <p:nvPr/>
              </p:nvSpPr>
              <p:spPr>
                <a:xfrm>
                  <a:off x="5428642" y="1766837"/>
                  <a:ext cx="1187087" cy="210498"/>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rgbClr val="292934"/>
                      </a:solidFill>
                    </a:rPr>
                    <a:t>r</a:t>
                  </a:r>
                  <a:r>
                    <a:rPr lang="en-US" sz="1200" dirty="0" smtClean="0">
                      <a:solidFill>
                        <a:srgbClr val="292934"/>
                      </a:solidFill>
                    </a:rPr>
                    <a:t>un test</a:t>
                  </a:r>
                  <a:endParaRPr lang="en-US" sz="1200" dirty="0">
                    <a:solidFill>
                      <a:srgbClr val="292934"/>
                    </a:solidFill>
                  </a:endParaRPr>
                </a:p>
              </p:txBody>
            </p:sp>
            <p:cxnSp>
              <p:nvCxnSpPr>
                <p:cNvPr id="38" name="Curved Connector 37"/>
                <p:cNvCxnSpPr/>
                <p:nvPr/>
              </p:nvCxnSpPr>
              <p:spPr>
                <a:xfrm flipV="1">
                  <a:off x="4887199" y="1923923"/>
                  <a:ext cx="564535" cy="10682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7336424" y="2067884"/>
                <a:ext cx="1728530" cy="263907"/>
                <a:chOff x="6570829" y="1788667"/>
                <a:chExt cx="1728530" cy="263907"/>
              </a:xfrm>
            </p:grpSpPr>
            <p:sp useBgFill="1">
              <p:nvSpPr>
                <p:cNvPr id="43" name="Rectangle 42"/>
                <p:cNvSpPr/>
                <p:nvPr/>
              </p:nvSpPr>
              <p:spPr>
                <a:xfrm>
                  <a:off x="7112272" y="1788667"/>
                  <a:ext cx="1187087" cy="210498"/>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rgbClr val="292934"/>
                      </a:solidFill>
                    </a:rPr>
                    <a:t>u</a:t>
                  </a:r>
                  <a:r>
                    <a:rPr lang="en-US" sz="1200" dirty="0" smtClean="0">
                      <a:solidFill>
                        <a:srgbClr val="292934"/>
                      </a:solidFill>
                    </a:rPr>
                    <a:t>pdate code</a:t>
                  </a:r>
                  <a:endParaRPr lang="en-US" sz="1200" dirty="0">
                    <a:solidFill>
                      <a:srgbClr val="292934"/>
                    </a:solidFill>
                  </a:endParaRPr>
                </a:p>
              </p:txBody>
            </p:sp>
            <p:cxnSp>
              <p:nvCxnSpPr>
                <p:cNvPr id="44" name="Curved Connector 43"/>
                <p:cNvCxnSpPr/>
                <p:nvPr/>
              </p:nvCxnSpPr>
              <p:spPr>
                <a:xfrm flipV="1">
                  <a:off x="6570829" y="1945753"/>
                  <a:ext cx="564535" cy="106821"/>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grpSp>
        </p:grpSp>
        <p:grpSp>
          <p:nvGrpSpPr>
            <p:cNvPr id="5" name="Group 4"/>
            <p:cNvGrpSpPr/>
            <p:nvPr/>
          </p:nvGrpSpPr>
          <p:grpSpPr>
            <a:xfrm>
              <a:off x="4721063" y="2179457"/>
              <a:ext cx="4098011" cy="2410551"/>
              <a:chOff x="4721063" y="2062366"/>
              <a:chExt cx="4098011" cy="2410551"/>
            </a:xfrm>
          </p:grpSpPr>
          <p:sp useBgFill="1">
            <p:nvSpPr>
              <p:cNvPr id="14" name="Oval 13"/>
              <p:cNvSpPr/>
              <p:nvPr/>
            </p:nvSpPr>
            <p:spPr>
              <a:xfrm>
                <a:off x="4721063" y="3725355"/>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Mutual Exclusion Violation</a:t>
                </a:r>
                <a:endParaRPr lang="en-US" sz="1200" dirty="0">
                  <a:solidFill>
                    <a:srgbClr val="292934"/>
                  </a:solidFill>
                </a:endParaRPr>
              </a:p>
            </p:txBody>
          </p:sp>
          <p:sp useBgFill="1">
            <p:nvSpPr>
              <p:cNvPr id="15" name="Oval 14"/>
              <p:cNvSpPr/>
              <p:nvPr/>
            </p:nvSpPr>
            <p:spPr>
              <a:xfrm>
                <a:off x="7589068" y="3642264"/>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Deadlock</a:t>
                </a:r>
                <a:endParaRPr lang="en-US" sz="1200" dirty="0">
                  <a:solidFill>
                    <a:srgbClr val="292934"/>
                  </a:solidFill>
                </a:endParaRPr>
              </a:p>
            </p:txBody>
          </p:sp>
          <p:sp useBgFill="1">
            <p:nvSpPr>
              <p:cNvPr id="16" name="Oval 15"/>
              <p:cNvSpPr/>
              <p:nvPr/>
            </p:nvSpPr>
            <p:spPr>
              <a:xfrm>
                <a:off x="6131637" y="3642264"/>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No Error Observed</a:t>
                </a:r>
                <a:endParaRPr lang="en-US" sz="1200" dirty="0">
                  <a:solidFill>
                    <a:srgbClr val="292934"/>
                  </a:solidFill>
                </a:endParaRPr>
              </a:p>
            </p:txBody>
          </p:sp>
          <p:sp useBgFill="1">
            <p:nvSpPr>
              <p:cNvPr id="17" name="Oval 16"/>
              <p:cNvSpPr/>
              <p:nvPr/>
            </p:nvSpPr>
            <p:spPr>
              <a:xfrm>
                <a:off x="6000725" y="2233127"/>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Ready to Test</a:t>
                </a:r>
                <a:endParaRPr lang="en-US" sz="1200" dirty="0">
                  <a:solidFill>
                    <a:srgbClr val="292934"/>
                  </a:solidFill>
                </a:endParaRPr>
              </a:p>
            </p:txBody>
          </p:sp>
          <p:cxnSp>
            <p:nvCxnSpPr>
              <p:cNvPr id="19" name="Curved Connector 18"/>
              <p:cNvCxnSpPr>
                <a:stCxn id="17" idx="2"/>
                <a:endCxn id="14" idx="1"/>
              </p:cNvCxnSpPr>
              <p:nvPr/>
            </p:nvCxnSpPr>
            <p:spPr>
              <a:xfrm rot="10800000" flipV="1">
                <a:off x="4901193" y="2606907"/>
                <a:ext cx="1099532" cy="122792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17" idx="6"/>
                <a:endCxn id="15" idx="7"/>
              </p:cNvCxnSpPr>
              <p:nvPr/>
            </p:nvCxnSpPr>
            <p:spPr>
              <a:xfrm>
                <a:off x="7230731" y="2606908"/>
                <a:ext cx="1408213" cy="114483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14" idx="0"/>
                <a:endCxn id="17" idx="3"/>
              </p:cNvCxnSpPr>
              <p:nvPr/>
            </p:nvCxnSpPr>
            <p:spPr>
              <a:xfrm rot="5400000" flipH="1" flipV="1">
                <a:off x="5331388" y="2875889"/>
                <a:ext cx="854144" cy="844789"/>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15" idx="0"/>
                <a:endCxn id="17" idx="5"/>
              </p:cNvCxnSpPr>
              <p:nvPr/>
            </p:nvCxnSpPr>
            <p:spPr>
              <a:xfrm rot="16200000" flipV="1">
                <a:off x="7241810" y="2680003"/>
                <a:ext cx="771053" cy="1153470"/>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stCxn id="17" idx="4"/>
                <a:endCxn id="16" idx="1"/>
              </p:cNvCxnSpPr>
              <p:nvPr/>
            </p:nvCxnSpPr>
            <p:spPr>
              <a:xfrm rot="5400000">
                <a:off x="6078222" y="3214235"/>
                <a:ext cx="771053" cy="30396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Curved Connector 32"/>
              <p:cNvCxnSpPr>
                <a:stCxn id="16" idx="7"/>
                <a:endCxn id="17" idx="4"/>
              </p:cNvCxnSpPr>
              <p:nvPr/>
            </p:nvCxnSpPr>
            <p:spPr>
              <a:xfrm rot="16200000" flipV="1">
                <a:off x="6513095" y="3083323"/>
                <a:ext cx="771053" cy="565785"/>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5768803" y="2062366"/>
                <a:ext cx="77063" cy="995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Arrow Connector 50"/>
              <p:cNvCxnSpPr>
                <a:stCxn id="49" idx="5"/>
              </p:cNvCxnSpPr>
              <p:nvPr/>
            </p:nvCxnSpPr>
            <p:spPr>
              <a:xfrm>
                <a:off x="5834580" y="2147352"/>
                <a:ext cx="369675" cy="2098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4901192" y="1792470"/>
              <a:ext cx="2329539" cy="338554"/>
            </a:xfrm>
            <a:prstGeom prst="rect">
              <a:avLst/>
            </a:prstGeom>
            <a:noFill/>
          </p:spPr>
          <p:txBody>
            <a:bodyPr wrap="square" rtlCol="0">
              <a:spAutoFit/>
            </a:bodyPr>
            <a:lstStyle/>
            <a:p>
              <a:r>
                <a:rPr lang="en-US" sz="1600" dirty="0" smtClean="0"/>
                <a:t>Test Run States</a:t>
              </a:r>
              <a:endParaRPr lang="en-US" sz="1600" dirty="0"/>
            </a:p>
          </p:txBody>
        </p:sp>
      </p:grpSp>
    </p:spTree>
    <p:extLst>
      <p:ext uri="{BB962C8B-B14F-4D97-AF65-F5344CB8AC3E}">
        <p14:creationId xmlns:p14="http://schemas.microsoft.com/office/powerpoint/2010/main" val="259593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&amp; Proposed Solution</a:t>
            </a:r>
            <a:endParaRPr lang="en-US" dirty="0"/>
          </a:p>
        </p:txBody>
      </p:sp>
      <p:sp>
        <p:nvSpPr>
          <p:cNvPr id="3" name="Content Placeholder 2"/>
          <p:cNvSpPr>
            <a:spLocks noGrp="1"/>
          </p:cNvSpPr>
          <p:nvPr>
            <p:ph idx="1"/>
          </p:nvPr>
        </p:nvSpPr>
        <p:spPr/>
        <p:txBody>
          <a:bodyPr>
            <a:normAutofit/>
          </a:bodyPr>
          <a:lstStyle/>
          <a:p>
            <a:r>
              <a:rPr lang="en-US" dirty="0" smtClean="0"/>
              <a:t>Problem space:</a:t>
            </a:r>
          </a:p>
          <a:p>
            <a:pPr lvl="1"/>
            <a:r>
              <a:rPr lang="en-US" dirty="0" smtClean="0"/>
              <a:t>Students have insufficient resources to adequately determine if their multithreaded program is free from deadlock and/or race conditions.  Testing </a:t>
            </a:r>
            <a:r>
              <a:rPr lang="en-US" dirty="0"/>
              <a:t>alone is insufficient because many conditions require specific schedules that are not exercised.  This leads to the need of a tool that assists students in finding and removing synchronization bugs. </a:t>
            </a:r>
            <a:endParaRPr lang="en-US" dirty="0" smtClean="0"/>
          </a:p>
          <a:p>
            <a:pPr lvl="1"/>
            <a:endParaRPr lang="en-US" dirty="0" smtClean="0"/>
          </a:p>
          <a:p>
            <a:r>
              <a:rPr lang="en-US" dirty="0" smtClean="0"/>
              <a:t>Solution:</a:t>
            </a:r>
          </a:p>
          <a:p>
            <a:pPr lvl="1"/>
            <a:r>
              <a:rPr lang="en-US" dirty="0" smtClean="0"/>
              <a:t>Build </a:t>
            </a:r>
            <a:r>
              <a:rPr lang="en-US" dirty="0"/>
              <a:t>a testing a debugging </a:t>
            </a:r>
            <a:r>
              <a:rPr lang="en-US" dirty="0" smtClean="0"/>
              <a:t>tool </a:t>
            </a:r>
            <a:r>
              <a:rPr lang="en-US" dirty="0"/>
              <a:t>for multithreaded programs involving </a:t>
            </a:r>
            <a:r>
              <a:rPr lang="en-US" dirty="0" smtClean="0"/>
              <a:t>synchronization</a:t>
            </a:r>
          </a:p>
        </p:txBody>
      </p:sp>
    </p:spTree>
    <p:extLst>
      <p:ext uri="{BB962C8B-B14F-4D97-AF65-F5344CB8AC3E}">
        <p14:creationId xmlns:p14="http://schemas.microsoft.com/office/powerpoint/2010/main" val="41829397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Proposed Solution:  Concur</a:t>
            </a:r>
            <a:endParaRPr lang="en-US" dirty="0"/>
          </a:p>
        </p:txBody>
      </p:sp>
      <p:sp>
        <p:nvSpPr>
          <p:cNvPr id="3" name="Content Placeholder 2"/>
          <p:cNvSpPr>
            <a:spLocks noGrp="1"/>
          </p:cNvSpPr>
          <p:nvPr>
            <p:ph idx="1"/>
          </p:nvPr>
        </p:nvSpPr>
        <p:spPr>
          <a:xfrm>
            <a:off x="457200" y="2566998"/>
            <a:ext cx="8229600" cy="2253950"/>
          </a:xfrm>
        </p:spPr>
        <p:txBody>
          <a:bodyPr>
            <a:normAutofit lnSpcReduction="10000"/>
          </a:bodyPr>
          <a:lstStyle/>
          <a:p>
            <a:r>
              <a:rPr lang="en-US" dirty="0" smtClean="0"/>
              <a:t>Goals</a:t>
            </a:r>
            <a:r>
              <a:rPr lang="en-US" dirty="0"/>
              <a:t>:  </a:t>
            </a:r>
          </a:p>
          <a:p>
            <a:pPr lvl="1"/>
            <a:r>
              <a:rPr lang="en-US" dirty="0"/>
              <a:t>1.  Allow a student to test his or her </a:t>
            </a:r>
            <a:endParaRPr lang="en-US" dirty="0" smtClean="0"/>
          </a:p>
          <a:p>
            <a:pPr marL="274320" lvl="1" indent="0">
              <a:buNone/>
            </a:pPr>
            <a:r>
              <a:rPr lang="en-US" dirty="0"/>
              <a:t> </a:t>
            </a:r>
            <a:r>
              <a:rPr lang="en-US" dirty="0" smtClean="0"/>
              <a:t>      multithreaded </a:t>
            </a:r>
            <a:r>
              <a:rPr lang="en-US" dirty="0"/>
              <a:t>program for </a:t>
            </a:r>
            <a:endParaRPr lang="en-US" dirty="0" smtClean="0"/>
          </a:p>
          <a:p>
            <a:pPr marL="274320" lvl="1" indent="0">
              <a:buNone/>
            </a:pPr>
            <a:r>
              <a:rPr lang="en-US" dirty="0"/>
              <a:t> </a:t>
            </a:r>
            <a:r>
              <a:rPr lang="en-US" dirty="0" smtClean="0"/>
              <a:t>      correctness </a:t>
            </a:r>
            <a:r>
              <a:rPr lang="en-US" dirty="0"/>
              <a:t>(i.e. detect bugs) </a:t>
            </a:r>
          </a:p>
          <a:p>
            <a:pPr lvl="1"/>
            <a:r>
              <a:rPr lang="en-US" dirty="0"/>
              <a:t>2. </a:t>
            </a:r>
            <a:r>
              <a:rPr lang="en-US" dirty="0" smtClean="0"/>
              <a:t> Help </a:t>
            </a:r>
            <a:r>
              <a:rPr lang="en-US" dirty="0"/>
              <a:t>a student debug the program </a:t>
            </a:r>
            <a:endParaRPr lang="en-US" dirty="0" smtClean="0"/>
          </a:p>
          <a:p>
            <a:pPr marL="274320" lvl="1" indent="0">
              <a:buNone/>
            </a:pPr>
            <a:r>
              <a:rPr lang="en-US" dirty="0"/>
              <a:t> </a:t>
            </a:r>
            <a:r>
              <a:rPr lang="en-US" dirty="0" smtClean="0"/>
              <a:t>      when </a:t>
            </a:r>
            <a:r>
              <a:rPr lang="en-US" dirty="0"/>
              <a:t>an error is </a:t>
            </a:r>
            <a:r>
              <a:rPr lang="en-US" dirty="0" smtClean="0"/>
              <a:t>present</a:t>
            </a:r>
          </a:p>
        </p:txBody>
      </p:sp>
      <p:pic>
        <p:nvPicPr>
          <p:cNvPr id="4" name="Picture 3"/>
          <p:cNvPicPr>
            <a:picLocks noChangeAspect="1"/>
          </p:cNvPicPr>
          <p:nvPr/>
        </p:nvPicPr>
        <p:blipFill rotWithShape="1">
          <a:blip r:embed="rId2"/>
          <a:srcRect b="4593"/>
          <a:stretch/>
        </p:blipFill>
        <p:spPr>
          <a:xfrm>
            <a:off x="5446823" y="2229433"/>
            <a:ext cx="3042373" cy="2792965"/>
          </a:xfrm>
          <a:prstGeom prst="rect">
            <a:avLst/>
          </a:prstGeom>
        </p:spPr>
      </p:pic>
      <p:sp>
        <p:nvSpPr>
          <p:cNvPr id="5" name="Content Placeholder 2"/>
          <p:cNvSpPr txBox="1">
            <a:spLocks/>
          </p:cNvSpPr>
          <p:nvPr/>
        </p:nvSpPr>
        <p:spPr>
          <a:xfrm>
            <a:off x="609600" y="4906122"/>
            <a:ext cx="8229600" cy="172327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2000" dirty="0" smtClean="0"/>
              <a:t>*  </a:t>
            </a:r>
            <a:r>
              <a:rPr lang="en-US" dirty="0" smtClean="0"/>
              <a:t>Key Features:</a:t>
            </a:r>
          </a:p>
          <a:p>
            <a:pPr marL="274320" lvl="1" indent="0">
              <a:buFont typeface="Arial" pitchFamily="34" charset="0"/>
              <a:buNone/>
            </a:pPr>
            <a:r>
              <a:rPr lang="en-US" dirty="0" smtClean="0"/>
              <a:t>*  Deadlock detection</a:t>
            </a:r>
          </a:p>
          <a:p>
            <a:pPr marL="274320" lvl="1" indent="0">
              <a:buFont typeface="Arial" pitchFamily="34" charset="0"/>
              <a:buNone/>
            </a:pPr>
            <a:r>
              <a:rPr lang="en-US" dirty="0" smtClean="0"/>
              <a:t>*  Controlled thread management</a:t>
            </a:r>
          </a:p>
          <a:p>
            <a:pPr marL="274320" lvl="1" indent="0">
              <a:buFont typeface="Arial" pitchFamily="34" charset="0"/>
              <a:buNone/>
            </a:pPr>
            <a:r>
              <a:rPr lang="en-US" dirty="0" smtClean="0"/>
              <a:t>*  Increased schedule coverage</a:t>
            </a:r>
          </a:p>
          <a:p>
            <a:endParaRPr lang="en-US" dirty="0"/>
          </a:p>
        </p:txBody>
      </p:sp>
      <p:sp>
        <p:nvSpPr>
          <p:cNvPr id="9" name="Content Placeholder 2"/>
          <p:cNvSpPr txBox="1">
            <a:spLocks/>
          </p:cNvSpPr>
          <p:nvPr/>
        </p:nvSpPr>
        <p:spPr>
          <a:xfrm>
            <a:off x="457200" y="1698935"/>
            <a:ext cx="8229600" cy="724956"/>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600" dirty="0" smtClean="0"/>
              <a:t>Concur</a:t>
            </a:r>
            <a:r>
              <a:rPr lang="en-US" dirty="0" smtClean="0"/>
              <a:t>:  A testing and debugging tool for multithreaded programs involving synchronization</a:t>
            </a:r>
          </a:p>
        </p:txBody>
      </p:sp>
    </p:spTree>
    <p:extLst>
      <p:ext uri="{BB962C8B-B14F-4D97-AF65-F5344CB8AC3E}">
        <p14:creationId xmlns:p14="http://schemas.microsoft.com/office/powerpoint/2010/main" val="15029212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Decomposition</a:t>
            </a:r>
            <a:endParaRPr lang="en-US" dirty="0"/>
          </a:p>
        </p:txBody>
      </p:sp>
      <p:sp>
        <p:nvSpPr>
          <p:cNvPr id="3" name="Rectangle 2"/>
          <p:cNvSpPr/>
          <p:nvPr/>
        </p:nvSpPr>
        <p:spPr>
          <a:xfrm>
            <a:off x="3530602" y="1937134"/>
            <a:ext cx="1439332" cy="524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Concur </a:t>
            </a:r>
          </a:p>
          <a:p>
            <a:pPr algn="ctr"/>
            <a:r>
              <a:rPr lang="en-US" sz="1200" dirty="0" smtClean="0"/>
              <a:t>Test Framework</a:t>
            </a:r>
            <a:endParaRPr lang="en-US" sz="1200" dirty="0"/>
          </a:p>
        </p:txBody>
      </p:sp>
      <p:grpSp>
        <p:nvGrpSpPr>
          <p:cNvPr id="216" name="Group 215"/>
          <p:cNvGrpSpPr/>
          <p:nvPr/>
        </p:nvGrpSpPr>
        <p:grpSpPr>
          <a:xfrm>
            <a:off x="4250268" y="2462066"/>
            <a:ext cx="4680866" cy="1408661"/>
            <a:chOff x="4250268" y="2462066"/>
            <a:chExt cx="4680866" cy="1408661"/>
          </a:xfrm>
        </p:grpSpPr>
        <p:sp>
          <p:nvSpPr>
            <p:cNvPr id="4" name="Rectangle 3"/>
            <p:cNvSpPr/>
            <p:nvPr/>
          </p:nvSpPr>
          <p:spPr>
            <a:xfrm>
              <a:off x="7775787" y="3345794"/>
              <a:ext cx="1155347" cy="524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Wrapper</a:t>
              </a:r>
            </a:p>
            <a:p>
              <a:pPr algn="ctr"/>
              <a:r>
                <a:rPr lang="en-US" sz="1200" dirty="0">
                  <a:solidFill>
                    <a:schemeClr val="tx1"/>
                  </a:solidFill>
                </a:rPr>
                <a:t>r</a:t>
              </a:r>
              <a:r>
                <a:rPr lang="en-US" sz="1200" dirty="0" smtClean="0">
                  <a:solidFill>
                    <a:schemeClr val="tx1"/>
                  </a:solidFill>
                </a:rPr>
                <a:t>un-</a:t>
              </a:r>
              <a:r>
                <a:rPr lang="en-US" sz="1200" dirty="0" err="1" smtClean="0">
                  <a:solidFill>
                    <a:schemeClr val="tx1"/>
                  </a:solidFill>
                </a:rPr>
                <a:t>concur.py</a:t>
              </a:r>
              <a:endParaRPr lang="en-US" sz="1200" dirty="0">
                <a:solidFill>
                  <a:schemeClr val="tx1"/>
                </a:solidFill>
              </a:endParaRPr>
            </a:p>
          </p:txBody>
        </p:sp>
        <p:cxnSp>
          <p:nvCxnSpPr>
            <p:cNvPr id="13" name="Elbow Connector 12"/>
            <p:cNvCxnSpPr>
              <a:stCxn id="3" idx="2"/>
              <a:endCxn id="4" idx="0"/>
            </p:cNvCxnSpPr>
            <p:nvPr/>
          </p:nvCxnSpPr>
          <p:spPr>
            <a:xfrm rot="16200000" flipH="1">
              <a:off x="5860001" y="852333"/>
              <a:ext cx="883727" cy="4103193"/>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731928" y="2462067"/>
            <a:ext cx="2518341" cy="1474933"/>
            <a:chOff x="1681128" y="2462067"/>
            <a:chExt cx="2518341" cy="1474933"/>
          </a:xfrm>
        </p:grpSpPr>
        <p:sp>
          <p:nvSpPr>
            <p:cNvPr id="6" name="Rectangle 5"/>
            <p:cNvSpPr/>
            <p:nvPr/>
          </p:nvSpPr>
          <p:spPr>
            <a:xfrm>
              <a:off x="1681128" y="3345794"/>
              <a:ext cx="1282205" cy="5912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Instrumentation Tool</a:t>
              </a:r>
            </a:p>
            <a:p>
              <a:pPr algn="ctr"/>
              <a:r>
                <a:rPr lang="en-US" sz="1200" dirty="0" smtClean="0">
                  <a:solidFill>
                    <a:srgbClr val="292934"/>
                  </a:solidFill>
                </a:rPr>
                <a:t>SUDS</a:t>
              </a:r>
              <a:endParaRPr lang="en-US" sz="1200" dirty="0">
                <a:solidFill>
                  <a:srgbClr val="292934"/>
                </a:solidFill>
              </a:endParaRPr>
            </a:p>
          </p:txBody>
        </p:sp>
        <p:cxnSp>
          <p:nvCxnSpPr>
            <p:cNvPr id="24" name="Elbow Connector 23"/>
            <p:cNvCxnSpPr>
              <a:stCxn id="3" idx="2"/>
              <a:endCxn id="6" idx="0"/>
            </p:cNvCxnSpPr>
            <p:nvPr/>
          </p:nvCxnSpPr>
          <p:spPr>
            <a:xfrm rot="5400000">
              <a:off x="2818987" y="1965312"/>
              <a:ext cx="883727" cy="1877237"/>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234172" y="2462068"/>
            <a:ext cx="4016096" cy="2774416"/>
            <a:chOff x="234172" y="2462068"/>
            <a:chExt cx="4016096" cy="2774416"/>
          </a:xfrm>
        </p:grpSpPr>
        <p:sp>
          <p:nvSpPr>
            <p:cNvPr id="5" name="Rectangle 4"/>
            <p:cNvSpPr/>
            <p:nvPr/>
          </p:nvSpPr>
          <p:spPr>
            <a:xfrm>
              <a:off x="234172" y="3324499"/>
              <a:ext cx="1124529" cy="524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Multithreaded Application</a:t>
              </a:r>
              <a:endParaRPr lang="en-US" sz="1200" dirty="0"/>
            </a:p>
          </p:txBody>
        </p:sp>
        <p:sp>
          <p:nvSpPr>
            <p:cNvPr id="9" name="Rectangle 8"/>
            <p:cNvSpPr/>
            <p:nvPr/>
          </p:nvSpPr>
          <p:spPr>
            <a:xfrm>
              <a:off x="234173" y="4844171"/>
              <a:ext cx="917294" cy="3923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Driver</a:t>
              </a:r>
            </a:p>
            <a:p>
              <a:pPr algn="ctr"/>
              <a:r>
                <a:rPr lang="en-US" sz="1200" dirty="0" err="1">
                  <a:solidFill>
                    <a:srgbClr val="292934"/>
                  </a:solidFill>
                </a:rPr>
                <a:t>m</a:t>
              </a:r>
              <a:r>
                <a:rPr lang="en-US" sz="1200" dirty="0" err="1" smtClean="0">
                  <a:solidFill>
                    <a:srgbClr val="292934"/>
                  </a:solidFill>
                </a:rPr>
                <a:t>ain.c</a:t>
              </a:r>
              <a:endParaRPr lang="en-US" sz="1200" dirty="0">
                <a:solidFill>
                  <a:srgbClr val="292934"/>
                </a:solidFill>
              </a:endParaRPr>
            </a:p>
          </p:txBody>
        </p:sp>
        <p:sp>
          <p:nvSpPr>
            <p:cNvPr id="10" name="Rectangle 9"/>
            <p:cNvSpPr/>
            <p:nvPr/>
          </p:nvSpPr>
          <p:spPr>
            <a:xfrm>
              <a:off x="234173" y="4103335"/>
              <a:ext cx="917294" cy="4529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Program</a:t>
              </a:r>
            </a:p>
            <a:p>
              <a:pPr algn="ctr"/>
              <a:r>
                <a:rPr lang="en-US" sz="1200" dirty="0" err="1">
                  <a:solidFill>
                    <a:srgbClr val="292934"/>
                  </a:solidFill>
                </a:rPr>
                <a:t>s</a:t>
              </a:r>
              <a:r>
                <a:rPr lang="en-US" sz="1200" dirty="0" err="1" smtClean="0">
                  <a:solidFill>
                    <a:srgbClr val="292934"/>
                  </a:solidFill>
                </a:rPr>
                <a:t>ections.c</a:t>
              </a:r>
              <a:endParaRPr lang="en-US" sz="1200" dirty="0">
                <a:solidFill>
                  <a:srgbClr val="292934"/>
                </a:solidFill>
              </a:endParaRPr>
            </a:p>
          </p:txBody>
        </p:sp>
        <p:cxnSp>
          <p:nvCxnSpPr>
            <p:cNvPr id="15" name="Elbow Connector 14"/>
            <p:cNvCxnSpPr>
              <a:stCxn id="3" idx="2"/>
              <a:endCxn id="5" idx="0"/>
            </p:cNvCxnSpPr>
            <p:nvPr/>
          </p:nvCxnSpPr>
          <p:spPr>
            <a:xfrm rot="5400000">
              <a:off x="2092137" y="1166368"/>
              <a:ext cx="862432" cy="345383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5" idx="3"/>
              <a:endCxn id="9" idx="3"/>
            </p:cNvCxnSpPr>
            <p:nvPr/>
          </p:nvCxnSpPr>
          <p:spPr>
            <a:xfrm flipH="1">
              <a:off x="1151467" y="3586966"/>
              <a:ext cx="207234" cy="1453362"/>
            </a:xfrm>
            <a:prstGeom prst="bentConnector3">
              <a:avLst>
                <a:gd name="adj1" fmla="val -6128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5" idx="3"/>
              <a:endCxn id="10" idx="3"/>
            </p:cNvCxnSpPr>
            <p:nvPr/>
          </p:nvCxnSpPr>
          <p:spPr>
            <a:xfrm flipH="1">
              <a:off x="1151467" y="3586966"/>
              <a:ext cx="207234" cy="742829"/>
            </a:xfrm>
            <a:prstGeom prst="bentConnector3">
              <a:avLst>
                <a:gd name="adj1" fmla="val -6128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3378551" y="2462067"/>
            <a:ext cx="1044437" cy="3413801"/>
            <a:chOff x="3490311" y="2462067"/>
            <a:chExt cx="1044437" cy="3413801"/>
          </a:xfrm>
        </p:grpSpPr>
        <p:cxnSp>
          <p:nvCxnSpPr>
            <p:cNvPr id="18" name="Elbow Connector 17"/>
            <p:cNvCxnSpPr>
              <a:stCxn id="3" idx="2"/>
              <a:endCxn id="8" idx="0"/>
            </p:cNvCxnSpPr>
            <p:nvPr/>
          </p:nvCxnSpPr>
          <p:spPr>
            <a:xfrm rot="5400000">
              <a:off x="3730175" y="2693622"/>
              <a:ext cx="883728" cy="42061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490312" y="3345795"/>
              <a:ext cx="942835" cy="5036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Scheduler</a:t>
              </a:r>
            </a:p>
            <a:p>
              <a:pPr algn="ctr"/>
              <a:r>
                <a:rPr lang="en-US" sz="1200" dirty="0" err="1">
                  <a:solidFill>
                    <a:srgbClr val="292934"/>
                  </a:solidFill>
                </a:rPr>
                <a:t>s</a:t>
              </a:r>
              <a:r>
                <a:rPr lang="en-US" sz="1200" dirty="0" err="1" smtClean="0">
                  <a:solidFill>
                    <a:srgbClr val="292934"/>
                  </a:solidFill>
                </a:rPr>
                <a:t>ched.cpp</a:t>
              </a:r>
              <a:endParaRPr lang="en-US" sz="1200" dirty="0">
                <a:solidFill>
                  <a:srgbClr val="292934"/>
                </a:solidFill>
              </a:endParaRPr>
            </a:p>
          </p:txBody>
        </p:sp>
        <p:sp>
          <p:nvSpPr>
            <p:cNvPr id="62" name="Rectangle 61"/>
            <p:cNvSpPr/>
            <p:nvPr/>
          </p:nvSpPr>
          <p:spPr>
            <a:xfrm>
              <a:off x="3490311" y="4104527"/>
              <a:ext cx="1044437" cy="4517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Thread State Mgmt.</a:t>
              </a:r>
            </a:p>
          </p:txBody>
        </p:sp>
        <p:sp>
          <p:nvSpPr>
            <p:cNvPr id="63" name="Rectangle 62"/>
            <p:cNvSpPr/>
            <p:nvPr/>
          </p:nvSpPr>
          <p:spPr>
            <a:xfrm>
              <a:off x="3490314" y="4844171"/>
              <a:ext cx="1044433" cy="3923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Lock </a:t>
              </a:r>
            </a:p>
            <a:p>
              <a:pPr algn="ctr"/>
              <a:r>
                <a:rPr lang="en-US" sz="1200" dirty="0" smtClean="0"/>
                <a:t>State Mgmt.</a:t>
              </a:r>
            </a:p>
          </p:txBody>
        </p:sp>
        <p:sp>
          <p:nvSpPr>
            <p:cNvPr id="64" name="Rectangle 63"/>
            <p:cNvSpPr/>
            <p:nvPr/>
          </p:nvSpPr>
          <p:spPr>
            <a:xfrm>
              <a:off x="3507248" y="5450708"/>
              <a:ext cx="1027500" cy="4251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Semaphore State Mgmt.</a:t>
              </a:r>
            </a:p>
          </p:txBody>
        </p:sp>
        <p:cxnSp>
          <p:nvCxnSpPr>
            <p:cNvPr id="134" name="Elbow Connector 133"/>
            <p:cNvCxnSpPr>
              <a:stCxn id="8" idx="3"/>
              <a:endCxn id="62" idx="3"/>
            </p:cNvCxnSpPr>
            <p:nvPr/>
          </p:nvCxnSpPr>
          <p:spPr>
            <a:xfrm>
              <a:off x="4433147" y="3597614"/>
              <a:ext cx="101601" cy="732777"/>
            </a:xfrm>
            <a:prstGeom prst="bentConnector3">
              <a:avLst>
                <a:gd name="adj1" fmla="val 32499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Elbow Connector 137"/>
            <p:cNvCxnSpPr>
              <a:stCxn id="8" idx="3"/>
              <a:endCxn id="63" idx="3"/>
            </p:cNvCxnSpPr>
            <p:nvPr/>
          </p:nvCxnSpPr>
          <p:spPr>
            <a:xfrm>
              <a:off x="4433147" y="3597614"/>
              <a:ext cx="101600" cy="1442714"/>
            </a:xfrm>
            <a:prstGeom prst="bentConnector3">
              <a:avLst>
                <a:gd name="adj1" fmla="val 325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Elbow Connector 140"/>
            <p:cNvCxnSpPr>
              <a:stCxn id="8" idx="3"/>
              <a:endCxn id="64" idx="3"/>
            </p:cNvCxnSpPr>
            <p:nvPr/>
          </p:nvCxnSpPr>
          <p:spPr>
            <a:xfrm>
              <a:off x="4433147" y="3597614"/>
              <a:ext cx="101601" cy="2065674"/>
            </a:xfrm>
            <a:prstGeom prst="bentConnector3">
              <a:avLst>
                <a:gd name="adj1" fmla="val 321665"/>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4250267" y="2462067"/>
            <a:ext cx="1583779" cy="2048856"/>
            <a:chOff x="4443307" y="2462067"/>
            <a:chExt cx="1583779" cy="2048856"/>
          </a:xfrm>
        </p:grpSpPr>
        <p:cxnSp>
          <p:nvCxnSpPr>
            <p:cNvPr id="170" name="Elbow Connector 169"/>
            <p:cNvCxnSpPr>
              <a:stCxn id="3" idx="2"/>
              <a:endCxn id="61" idx="0"/>
            </p:cNvCxnSpPr>
            <p:nvPr/>
          </p:nvCxnSpPr>
          <p:spPr>
            <a:xfrm rot="16200000" flipH="1">
              <a:off x="4568891" y="2336483"/>
              <a:ext cx="883728" cy="113489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5142020" y="3345795"/>
              <a:ext cx="872366" cy="5036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Error Detection</a:t>
              </a:r>
            </a:p>
          </p:txBody>
        </p:sp>
        <p:sp>
          <p:nvSpPr>
            <p:cNvPr id="83" name="Rectangle 82"/>
            <p:cNvSpPr/>
            <p:nvPr/>
          </p:nvSpPr>
          <p:spPr>
            <a:xfrm>
              <a:off x="5142020" y="4104527"/>
              <a:ext cx="872366" cy="4063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Deadlock</a:t>
              </a:r>
            </a:p>
            <a:p>
              <a:pPr algn="ctr"/>
              <a:r>
                <a:rPr lang="en-US" sz="1200" dirty="0" smtClean="0"/>
                <a:t>Detection</a:t>
              </a:r>
            </a:p>
          </p:txBody>
        </p:sp>
        <p:cxnSp>
          <p:nvCxnSpPr>
            <p:cNvPr id="175" name="Elbow Connector 174"/>
            <p:cNvCxnSpPr>
              <a:stCxn id="61" idx="3"/>
              <a:endCxn id="83" idx="3"/>
            </p:cNvCxnSpPr>
            <p:nvPr/>
          </p:nvCxnSpPr>
          <p:spPr>
            <a:xfrm>
              <a:off x="6014386" y="3597614"/>
              <a:ext cx="12700" cy="71011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7" name="Group 206"/>
          <p:cNvGrpSpPr/>
          <p:nvPr/>
        </p:nvGrpSpPr>
        <p:grpSpPr>
          <a:xfrm>
            <a:off x="4250268" y="2462066"/>
            <a:ext cx="3080418" cy="2048858"/>
            <a:chOff x="4351868" y="2462066"/>
            <a:chExt cx="3080418" cy="2048858"/>
          </a:xfrm>
        </p:grpSpPr>
        <p:cxnSp>
          <p:nvCxnSpPr>
            <p:cNvPr id="191" name="Elbow Connector 190"/>
            <p:cNvCxnSpPr>
              <a:stCxn id="3" idx="2"/>
              <a:endCxn id="7" idx="0"/>
            </p:cNvCxnSpPr>
            <p:nvPr/>
          </p:nvCxnSpPr>
          <p:spPr>
            <a:xfrm rot="16200000" flipH="1">
              <a:off x="5223668" y="1590266"/>
              <a:ext cx="883729" cy="2627329"/>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6526107" y="3345796"/>
              <a:ext cx="906179" cy="5036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Logging</a:t>
              </a:r>
            </a:p>
            <a:p>
              <a:pPr algn="ctr"/>
              <a:r>
                <a:rPr lang="en-US" sz="1200" dirty="0" err="1">
                  <a:solidFill>
                    <a:srgbClr val="292934"/>
                  </a:solidFill>
                </a:rPr>
                <a:t>l</a:t>
              </a:r>
              <a:r>
                <a:rPr lang="en-US" sz="1200" dirty="0" err="1" smtClean="0">
                  <a:solidFill>
                    <a:srgbClr val="292934"/>
                  </a:solidFill>
                </a:rPr>
                <a:t>ogger.cpp</a:t>
              </a:r>
              <a:endParaRPr lang="en-US" sz="1200" dirty="0">
                <a:solidFill>
                  <a:srgbClr val="292934"/>
                </a:solidFill>
              </a:endParaRPr>
            </a:p>
          </p:txBody>
        </p:sp>
        <p:sp>
          <p:nvSpPr>
            <p:cNvPr id="51" name="Rectangle 50"/>
            <p:cNvSpPr/>
            <p:nvPr/>
          </p:nvSpPr>
          <p:spPr>
            <a:xfrm>
              <a:off x="6526107" y="4104528"/>
              <a:ext cx="807562" cy="4063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Log Trail</a:t>
              </a:r>
            </a:p>
            <a:p>
              <a:pPr algn="ctr"/>
              <a:r>
                <a:rPr lang="en-US" sz="1200" dirty="0" err="1">
                  <a:solidFill>
                    <a:schemeClr val="tx1"/>
                  </a:solidFill>
                </a:rPr>
                <a:t>o</a:t>
              </a:r>
              <a:r>
                <a:rPr lang="en-US" sz="1200" dirty="0" err="1" smtClean="0">
                  <a:solidFill>
                    <a:schemeClr val="tx1"/>
                  </a:solidFill>
                </a:rPr>
                <a:t>utput.txt</a:t>
              </a:r>
              <a:endParaRPr lang="en-US" sz="1200" dirty="0" smtClean="0">
                <a:solidFill>
                  <a:schemeClr val="tx1"/>
                </a:solidFill>
              </a:endParaRPr>
            </a:p>
          </p:txBody>
        </p:sp>
        <p:cxnSp>
          <p:nvCxnSpPr>
            <p:cNvPr id="194" name="Elbow Connector 193"/>
            <p:cNvCxnSpPr>
              <a:stCxn id="7" idx="3"/>
              <a:endCxn id="51" idx="3"/>
            </p:cNvCxnSpPr>
            <p:nvPr/>
          </p:nvCxnSpPr>
          <p:spPr>
            <a:xfrm flipH="1">
              <a:off x="7333669" y="3597615"/>
              <a:ext cx="98617" cy="710111"/>
            </a:xfrm>
            <a:prstGeom prst="bentConnector3">
              <a:avLst>
                <a:gd name="adj1" fmla="val -16999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4694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Straight Arrow Connector 89"/>
          <p:cNvCxnSpPr>
            <a:stCxn id="19" idx="4"/>
            <a:endCxn id="131" idx="0"/>
          </p:cNvCxnSpPr>
          <p:nvPr/>
        </p:nvCxnSpPr>
        <p:spPr>
          <a:xfrm rot="5400000">
            <a:off x="5944049" y="5188406"/>
            <a:ext cx="358987" cy="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84" name="Table 283"/>
          <p:cNvGraphicFramePr>
            <a:graphicFrameLocks noGrp="1"/>
          </p:cNvGraphicFramePr>
          <p:nvPr>
            <p:extLst>
              <p:ext uri="{D42A27DB-BD31-4B8C-83A1-F6EECF244321}">
                <p14:modId xmlns:p14="http://schemas.microsoft.com/office/powerpoint/2010/main" val="1728742832"/>
              </p:ext>
            </p:extLst>
          </p:nvPr>
        </p:nvGraphicFramePr>
        <p:xfrm>
          <a:off x="6153018" y="5029236"/>
          <a:ext cx="1462460" cy="276047"/>
        </p:xfrm>
        <a:graphic>
          <a:graphicData uri="http://schemas.openxmlformats.org/drawingml/2006/table">
            <a:tbl>
              <a:tblPr firstRow="1" bandRow="1">
                <a:tableStyleId>{5C22544A-7EE6-4342-B048-85BDC9FD1C3A}</a:tableStyleId>
              </a:tblPr>
              <a:tblGrid>
                <a:gridCol w="1462460"/>
              </a:tblGrid>
              <a:tr h="276047">
                <a:tc>
                  <a:txBody>
                    <a:bodyPr/>
                    <a:lstStyle/>
                    <a:p>
                      <a:pPr algn="l"/>
                      <a:r>
                        <a:rPr lang="en-US" sz="1000" b="0" dirty="0" smtClean="0">
                          <a:solidFill>
                            <a:srgbClr val="292934"/>
                          </a:solidFill>
                        </a:rPr>
                        <a:t>mode=INTERACTIVE</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35" name="Straight Arrow Connector 89"/>
          <p:cNvCxnSpPr>
            <a:stCxn id="19" idx="6"/>
            <a:endCxn id="132" idx="1"/>
          </p:cNvCxnSpPr>
          <p:nvPr/>
        </p:nvCxnSpPr>
        <p:spPr>
          <a:xfrm>
            <a:off x="6601909" y="4793014"/>
            <a:ext cx="580005" cy="167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80" name="Table 279"/>
          <p:cNvGraphicFramePr>
            <a:graphicFrameLocks noGrp="1"/>
          </p:cNvGraphicFramePr>
          <p:nvPr>
            <p:extLst>
              <p:ext uri="{D42A27DB-BD31-4B8C-83A1-F6EECF244321}">
                <p14:modId xmlns:p14="http://schemas.microsoft.com/office/powerpoint/2010/main" val="595385293"/>
              </p:ext>
            </p:extLst>
          </p:nvPr>
        </p:nvGraphicFramePr>
        <p:xfrm>
          <a:off x="6525706" y="4529684"/>
          <a:ext cx="626353" cy="276047"/>
        </p:xfrm>
        <a:graphic>
          <a:graphicData uri="http://schemas.openxmlformats.org/drawingml/2006/table">
            <a:tbl>
              <a:tblPr firstRow="1" bandRow="1">
                <a:tableStyleId>{5C22544A-7EE6-4342-B048-85BDC9FD1C3A}</a:tableStyleId>
              </a:tblPr>
              <a:tblGrid>
                <a:gridCol w="626353"/>
              </a:tblGrid>
              <a:tr h="276047">
                <a:tc>
                  <a:txBody>
                    <a:bodyPr/>
                    <a:lstStyle/>
                    <a:p>
                      <a:pPr algn="ctr"/>
                      <a:r>
                        <a:rPr lang="en-US" sz="1000" b="0" dirty="0" smtClean="0">
                          <a:solidFill>
                            <a:srgbClr val="292934"/>
                          </a:solidFill>
                        </a:rPr>
                        <a:t>log=ON</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le 1"/>
          <p:cNvSpPr>
            <a:spLocks noGrp="1"/>
          </p:cNvSpPr>
          <p:nvPr>
            <p:ph type="title"/>
          </p:nvPr>
        </p:nvSpPr>
        <p:spPr/>
        <p:txBody>
          <a:bodyPr/>
          <a:lstStyle/>
          <a:p>
            <a:r>
              <a:rPr lang="en-US" dirty="0" smtClean="0"/>
              <a:t>Data and Control Flow</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88522718"/>
              </p:ext>
            </p:extLst>
          </p:nvPr>
        </p:nvGraphicFramePr>
        <p:xfrm>
          <a:off x="1176907" y="3581434"/>
          <a:ext cx="905934" cy="370840"/>
        </p:xfrm>
        <a:graphic>
          <a:graphicData uri="http://schemas.openxmlformats.org/drawingml/2006/table">
            <a:tbl>
              <a:tblPr firstRow="1" bandRow="1">
                <a:tableStyleId>{5C22544A-7EE6-4342-B048-85BDC9FD1C3A}</a:tableStyleId>
              </a:tblPr>
              <a:tblGrid>
                <a:gridCol w="905934"/>
              </a:tblGrid>
              <a:tr h="370840">
                <a:tc>
                  <a:txBody>
                    <a:bodyPr/>
                    <a:lstStyle/>
                    <a:p>
                      <a:pPr algn="ctr"/>
                      <a:r>
                        <a:rPr lang="en-US" sz="1200" b="0" dirty="0" err="1" smtClean="0">
                          <a:solidFill>
                            <a:srgbClr val="292934"/>
                          </a:solidFill>
                        </a:rPr>
                        <a:t>sections.c</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8" name="Oval 7"/>
          <p:cNvSpPr/>
          <p:nvPr/>
        </p:nvSpPr>
        <p:spPr>
          <a:xfrm>
            <a:off x="2700914" y="2582368"/>
            <a:ext cx="956733"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SUDS</a:t>
            </a:r>
            <a:endParaRPr lang="en-US" sz="1200" dirty="0">
              <a:solidFill>
                <a:srgbClr val="292934"/>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223735151"/>
              </p:ext>
            </p:extLst>
          </p:nvPr>
        </p:nvGraphicFramePr>
        <p:xfrm>
          <a:off x="2523114" y="3581434"/>
          <a:ext cx="1312335" cy="370840"/>
        </p:xfrm>
        <a:graphic>
          <a:graphicData uri="http://schemas.openxmlformats.org/drawingml/2006/table">
            <a:tbl>
              <a:tblPr firstRow="1" bandRow="1">
                <a:tableStyleId>{5C22544A-7EE6-4342-B048-85BDC9FD1C3A}</a:tableStyleId>
              </a:tblPr>
              <a:tblGrid>
                <a:gridCol w="1312335"/>
              </a:tblGrid>
              <a:tr h="370840">
                <a:tc>
                  <a:txBody>
                    <a:bodyPr/>
                    <a:lstStyle/>
                    <a:p>
                      <a:pPr algn="ctr"/>
                      <a:r>
                        <a:rPr lang="en-US" sz="1200" b="0" dirty="0" err="1" smtClean="0">
                          <a:solidFill>
                            <a:srgbClr val="292934"/>
                          </a:solidFill>
                        </a:rPr>
                        <a:t>sections.synch.c</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cxnSp>
        <p:nvCxnSpPr>
          <p:cNvPr id="12" name="Straight Arrow Connector 11"/>
          <p:cNvCxnSpPr>
            <a:stCxn id="6" idx="0"/>
            <a:endCxn id="8" idx="2"/>
          </p:cNvCxnSpPr>
          <p:nvPr/>
        </p:nvCxnSpPr>
        <p:spPr>
          <a:xfrm flipV="1">
            <a:off x="1629874" y="2794035"/>
            <a:ext cx="1071040" cy="787399"/>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4"/>
            <a:endCxn id="10" idx="0"/>
          </p:cNvCxnSpPr>
          <p:nvPr/>
        </p:nvCxnSpPr>
        <p:spPr>
          <a:xfrm>
            <a:off x="3179281" y="3005701"/>
            <a:ext cx="0" cy="575733"/>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4153614226"/>
              </p:ext>
            </p:extLst>
          </p:nvPr>
        </p:nvGraphicFramePr>
        <p:xfrm>
          <a:off x="313265" y="3581433"/>
          <a:ext cx="651933" cy="370840"/>
        </p:xfrm>
        <a:graphic>
          <a:graphicData uri="http://schemas.openxmlformats.org/drawingml/2006/table">
            <a:tbl>
              <a:tblPr firstRow="1" bandRow="1">
                <a:tableStyleId>{5C22544A-7EE6-4342-B048-85BDC9FD1C3A}</a:tableStyleId>
              </a:tblPr>
              <a:tblGrid>
                <a:gridCol w="651933"/>
              </a:tblGrid>
              <a:tr h="370840">
                <a:tc>
                  <a:txBody>
                    <a:bodyPr/>
                    <a:lstStyle/>
                    <a:p>
                      <a:pPr algn="ctr"/>
                      <a:r>
                        <a:rPr lang="en-US" sz="1200" b="0" dirty="0" err="1" smtClean="0">
                          <a:solidFill>
                            <a:srgbClr val="292934"/>
                          </a:solidFill>
                        </a:rPr>
                        <a:t>main.c</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19" name="Oval 18"/>
          <p:cNvSpPr/>
          <p:nvPr/>
        </p:nvSpPr>
        <p:spPr>
          <a:xfrm>
            <a:off x="5645176" y="4577114"/>
            <a:ext cx="956733" cy="431800"/>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Logger</a:t>
            </a:r>
            <a:endParaRPr lang="en-US" sz="1200" dirty="0">
              <a:solidFill>
                <a:srgbClr val="292934"/>
              </a:solidFill>
            </a:endParaRPr>
          </a:p>
        </p:txBody>
      </p:sp>
      <p:sp>
        <p:nvSpPr>
          <p:cNvPr id="21" name="Oval 20"/>
          <p:cNvSpPr/>
          <p:nvPr/>
        </p:nvSpPr>
        <p:spPr>
          <a:xfrm>
            <a:off x="1030819" y="5317105"/>
            <a:ext cx="1136648" cy="448698"/>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Wrapper</a:t>
            </a:r>
            <a:endParaRPr lang="en-US" sz="1200" dirty="0">
              <a:solidFill>
                <a:srgbClr val="292934"/>
              </a:solidFill>
            </a:endParaRPr>
          </a:p>
        </p:txBody>
      </p:sp>
      <p:sp>
        <p:nvSpPr>
          <p:cNvPr id="22" name="Oval 21"/>
          <p:cNvSpPr/>
          <p:nvPr/>
        </p:nvSpPr>
        <p:spPr>
          <a:xfrm>
            <a:off x="1030819" y="4577115"/>
            <a:ext cx="1136648" cy="431798"/>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Run</a:t>
            </a:r>
            <a:endParaRPr lang="en-US" sz="1200" dirty="0">
              <a:solidFill>
                <a:srgbClr val="292934"/>
              </a:solidFill>
            </a:endParaRPr>
          </a:p>
        </p:txBody>
      </p:sp>
      <p:sp>
        <p:nvSpPr>
          <p:cNvPr id="24" name="Oval 23"/>
          <p:cNvSpPr/>
          <p:nvPr/>
        </p:nvSpPr>
        <p:spPr>
          <a:xfrm>
            <a:off x="4131793" y="2582369"/>
            <a:ext cx="1269999" cy="423332"/>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Scheduler</a:t>
            </a:r>
            <a:endParaRPr lang="en-US" sz="1200" dirty="0">
              <a:solidFill>
                <a:srgbClr val="292934"/>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2678209484"/>
              </p:ext>
            </p:extLst>
          </p:nvPr>
        </p:nvGraphicFramePr>
        <p:xfrm>
          <a:off x="6125696" y="3581434"/>
          <a:ext cx="770464" cy="457200"/>
        </p:xfrm>
        <a:graphic>
          <a:graphicData uri="http://schemas.openxmlformats.org/drawingml/2006/table">
            <a:tbl>
              <a:tblPr firstRow="1" bandRow="1">
                <a:tableStyleId>{5C22544A-7EE6-4342-B048-85BDC9FD1C3A}</a:tableStyleId>
              </a:tblPr>
              <a:tblGrid>
                <a:gridCol w="770464"/>
              </a:tblGrid>
              <a:tr h="450848">
                <a:tc>
                  <a:txBody>
                    <a:bodyPr/>
                    <a:lstStyle/>
                    <a:p>
                      <a:pPr algn="ctr"/>
                      <a:r>
                        <a:rPr lang="en-US" sz="1200" b="0" dirty="0" smtClean="0">
                          <a:solidFill>
                            <a:srgbClr val="292934"/>
                          </a:solidFill>
                        </a:rPr>
                        <a:t>Thread</a:t>
                      </a:r>
                      <a:r>
                        <a:rPr lang="en-US" sz="1200" b="0" baseline="0" dirty="0" smtClean="0">
                          <a:solidFill>
                            <a:srgbClr val="292934"/>
                          </a:solidFill>
                        </a:rPr>
                        <a:t> </a:t>
                      </a:r>
                    </a:p>
                    <a:p>
                      <a:pPr algn="ctr"/>
                      <a:r>
                        <a:rPr lang="en-US" sz="1200" b="0" dirty="0" smtClean="0">
                          <a:solidFill>
                            <a:srgbClr val="292934"/>
                          </a:solidFill>
                        </a:rPr>
                        <a:t>Status</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28" name="Oval 27"/>
          <p:cNvSpPr/>
          <p:nvPr/>
        </p:nvSpPr>
        <p:spPr>
          <a:xfrm>
            <a:off x="6811494" y="2582368"/>
            <a:ext cx="1316568"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Deadlock Detection</a:t>
            </a:r>
            <a:endParaRPr lang="en-US" sz="1200" dirty="0">
              <a:solidFill>
                <a:srgbClr val="292934"/>
              </a:solidFill>
            </a:endParaRPr>
          </a:p>
        </p:txBody>
      </p:sp>
      <p:graphicFrame>
        <p:nvGraphicFramePr>
          <p:cNvPr id="29" name="Table 28"/>
          <p:cNvGraphicFramePr>
            <a:graphicFrameLocks noGrp="1"/>
          </p:cNvGraphicFramePr>
          <p:nvPr>
            <p:extLst>
              <p:ext uri="{D42A27DB-BD31-4B8C-83A1-F6EECF244321}">
                <p14:modId xmlns:p14="http://schemas.microsoft.com/office/powerpoint/2010/main" val="1793603675"/>
              </p:ext>
            </p:extLst>
          </p:nvPr>
        </p:nvGraphicFramePr>
        <p:xfrm>
          <a:off x="4406960" y="3581436"/>
          <a:ext cx="719666" cy="457200"/>
        </p:xfrm>
        <a:graphic>
          <a:graphicData uri="http://schemas.openxmlformats.org/drawingml/2006/table">
            <a:tbl>
              <a:tblPr firstRow="1" bandRow="1">
                <a:tableStyleId>{5C22544A-7EE6-4342-B048-85BDC9FD1C3A}</a:tableStyleId>
              </a:tblPr>
              <a:tblGrid>
                <a:gridCol w="719666"/>
              </a:tblGrid>
              <a:tr h="370840">
                <a:tc>
                  <a:txBody>
                    <a:bodyPr/>
                    <a:lstStyle/>
                    <a:p>
                      <a:pPr algn="ctr"/>
                      <a:r>
                        <a:rPr lang="en-US" sz="1200" b="0" dirty="0" smtClean="0">
                          <a:solidFill>
                            <a:srgbClr val="292934"/>
                          </a:solidFill>
                        </a:rPr>
                        <a:t>Lock Status</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637875606"/>
              </p:ext>
            </p:extLst>
          </p:nvPr>
        </p:nvGraphicFramePr>
        <p:xfrm>
          <a:off x="5300191" y="3581434"/>
          <a:ext cx="694268" cy="457200"/>
        </p:xfrm>
        <a:graphic>
          <a:graphicData uri="http://schemas.openxmlformats.org/drawingml/2006/table">
            <a:tbl>
              <a:tblPr firstRow="1" bandRow="1">
                <a:tableStyleId>{5C22544A-7EE6-4342-B048-85BDC9FD1C3A}</a:tableStyleId>
              </a:tblPr>
              <a:tblGrid>
                <a:gridCol w="694268"/>
              </a:tblGrid>
              <a:tr h="370840">
                <a:tc>
                  <a:txBody>
                    <a:bodyPr/>
                    <a:lstStyle/>
                    <a:p>
                      <a:pPr algn="ctr"/>
                      <a:r>
                        <a:rPr lang="en-US" sz="1200" b="0" dirty="0" smtClean="0">
                          <a:solidFill>
                            <a:srgbClr val="292934"/>
                          </a:solidFill>
                        </a:rPr>
                        <a:t>Sem. </a:t>
                      </a:r>
                    </a:p>
                    <a:p>
                      <a:pPr algn="ctr"/>
                      <a:r>
                        <a:rPr lang="en-US" sz="1200" b="0" dirty="0" smtClean="0">
                          <a:solidFill>
                            <a:srgbClr val="292934"/>
                          </a:solidFill>
                        </a:rPr>
                        <a:t>Status</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364469006"/>
              </p:ext>
            </p:extLst>
          </p:nvPr>
        </p:nvGraphicFramePr>
        <p:xfrm>
          <a:off x="7105711" y="3581433"/>
          <a:ext cx="728134" cy="457200"/>
        </p:xfrm>
        <a:graphic>
          <a:graphicData uri="http://schemas.openxmlformats.org/drawingml/2006/table">
            <a:tbl>
              <a:tblPr firstRow="1" bandRow="1">
                <a:tableStyleId>{5C22544A-7EE6-4342-B048-85BDC9FD1C3A}</a:tableStyleId>
              </a:tblPr>
              <a:tblGrid>
                <a:gridCol w="728134"/>
              </a:tblGrid>
              <a:tr h="450847">
                <a:tc>
                  <a:txBody>
                    <a:bodyPr/>
                    <a:lstStyle/>
                    <a:p>
                      <a:pPr algn="ctr"/>
                      <a:r>
                        <a:rPr lang="en-US" sz="1200" b="0" dirty="0" smtClean="0">
                          <a:solidFill>
                            <a:srgbClr val="292934"/>
                          </a:solidFill>
                        </a:rPr>
                        <a:t>Run </a:t>
                      </a:r>
                    </a:p>
                    <a:p>
                      <a:pPr algn="ctr"/>
                      <a:r>
                        <a:rPr lang="en-US" sz="1200" b="0" dirty="0" smtClean="0">
                          <a:solidFill>
                            <a:srgbClr val="292934"/>
                          </a:solidFill>
                        </a:rPr>
                        <a:t>Result</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cxnSp>
        <p:nvCxnSpPr>
          <p:cNvPr id="32" name="Straight Arrow Connector 31"/>
          <p:cNvCxnSpPr>
            <a:stCxn id="24" idx="4"/>
            <a:endCxn id="26" idx="0"/>
          </p:cNvCxnSpPr>
          <p:nvPr/>
        </p:nvCxnSpPr>
        <p:spPr>
          <a:xfrm rot="16200000" flipH="1">
            <a:off x="5350994" y="2421499"/>
            <a:ext cx="575733" cy="1744135"/>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4"/>
            <a:endCxn id="29" idx="0"/>
          </p:cNvCxnSpPr>
          <p:nvPr/>
        </p:nvCxnSpPr>
        <p:spPr>
          <a:xfrm rot="5400000">
            <a:off x="4478926" y="3293568"/>
            <a:ext cx="575735" cy="12700"/>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4" idx="4"/>
            <a:endCxn id="30" idx="0"/>
          </p:cNvCxnSpPr>
          <p:nvPr/>
        </p:nvCxnSpPr>
        <p:spPr>
          <a:xfrm rot="16200000" flipH="1">
            <a:off x="4919193" y="2853301"/>
            <a:ext cx="575733" cy="880532"/>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26" idx="0"/>
            <a:endCxn id="28" idx="3"/>
          </p:cNvCxnSpPr>
          <p:nvPr/>
        </p:nvCxnSpPr>
        <p:spPr>
          <a:xfrm flipV="1">
            <a:off x="6510928" y="2943705"/>
            <a:ext cx="493373" cy="637729"/>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24" idx="4"/>
            <a:endCxn id="31" idx="0"/>
          </p:cNvCxnSpPr>
          <p:nvPr/>
        </p:nvCxnSpPr>
        <p:spPr>
          <a:xfrm rot="16200000" flipH="1">
            <a:off x="5830419" y="1942074"/>
            <a:ext cx="575732" cy="2702985"/>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29" idx="2"/>
            <a:endCxn id="19" idx="0"/>
          </p:cNvCxnSpPr>
          <p:nvPr/>
        </p:nvCxnSpPr>
        <p:spPr>
          <a:xfrm rot="16200000" flipH="1">
            <a:off x="5175929" y="3629500"/>
            <a:ext cx="538478" cy="1356750"/>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26" idx="2"/>
            <a:endCxn id="19" idx="0"/>
          </p:cNvCxnSpPr>
          <p:nvPr/>
        </p:nvCxnSpPr>
        <p:spPr>
          <a:xfrm rot="5400000">
            <a:off x="6047996" y="4114182"/>
            <a:ext cx="538480" cy="387385"/>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30" idx="2"/>
            <a:endCxn id="19" idx="0"/>
          </p:cNvCxnSpPr>
          <p:nvPr/>
        </p:nvCxnSpPr>
        <p:spPr>
          <a:xfrm rot="16200000" flipH="1">
            <a:off x="5616194" y="4069765"/>
            <a:ext cx="538480" cy="476218"/>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31" idx="2"/>
            <a:endCxn id="19" idx="0"/>
          </p:cNvCxnSpPr>
          <p:nvPr/>
        </p:nvCxnSpPr>
        <p:spPr>
          <a:xfrm rot="5400000">
            <a:off x="6527421" y="3634756"/>
            <a:ext cx="538481" cy="1346235"/>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28" idx="6"/>
            <a:endCxn id="31" idx="3"/>
          </p:cNvCxnSpPr>
          <p:nvPr/>
        </p:nvCxnSpPr>
        <p:spPr>
          <a:xfrm flipH="1">
            <a:off x="7833845" y="2794035"/>
            <a:ext cx="294217" cy="1015998"/>
          </a:xfrm>
          <a:prstGeom prst="bentConnector3">
            <a:avLst>
              <a:gd name="adj1" fmla="val -77698"/>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31" name="Table 130"/>
          <p:cNvGraphicFramePr>
            <a:graphicFrameLocks noGrp="1"/>
          </p:cNvGraphicFramePr>
          <p:nvPr>
            <p:extLst>
              <p:ext uri="{D42A27DB-BD31-4B8C-83A1-F6EECF244321}">
                <p14:modId xmlns:p14="http://schemas.microsoft.com/office/powerpoint/2010/main" val="3589926138"/>
              </p:ext>
            </p:extLst>
          </p:nvPr>
        </p:nvGraphicFramePr>
        <p:xfrm>
          <a:off x="5757359" y="5367901"/>
          <a:ext cx="732365" cy="347099"/>
        </p:xfrm>
        <a:graphic>
          <a:graphicData uri="http://schemas.openxmlformats.org/drawingml/2006/table">
            <a:tbl>
              <a:tblPr firstRow="1" bandRow="1">
                <a:tableStyleId>{5C22544A-7EE6-4342-B048-85BDC9FD1C3A}</a:tableStyleId>
              </a:tblPr>
              <a:tblGrid>
                <a:gridCol w="732365"/>
              </a:tblGrid>
              <a:tr h="347099">
                <a:tc>
                  <a:txBody>
                    <a:bodyPr/>
                    <a:lstStyle/>
                    <a:p>
                      <a:pPr algn="ctr"/>
                      <a:r>
                        <a:rPr lang="en-US" sz="1200" b="0" dirty="0" smtClean="0">
                          <a:solidFill>
                            <a:srgbClr val="292934"/>
                          </a:solidFill>
                        </a:rPr>
                        <a:t>console</a:t>
                      </a:r>
                      <a:endParaRPr lang="en-US" sz="1200" b="0" dirty="0">
                        <a:solidFill>
                          <a:srgbClr val="292934"/>
                        </a:solidFill>
                      </a:endParaRPr>
                    </a:p>
                  </a:txBody>
                  <a:tcP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noFill/>
                  </a:tcPr>
                </a:tc>
              </a:tr>
            </a:tbl>
          </a:graphicData>
        </a:graphic>
      </p:graphicFrame>
      <p:graphicFrame>
        <p:nvGraphicFramePr>
          <p:cNvPr id="132" name="Table 131"/>
          <p:cNvGraphicFramePr>
            <a:graphicFrameLocks noGrp="1"/>
          </p:cNvGraphicFramePr>
          <p:nvPr>
            <p:extLst>
              <p:ext uri="{D42A27DB-BD31-4B8C-83A1-F6EECF244321}">
                <p14:modId xmlns:p14="http://schemas.microsoft.com/office/powerpoint/2010/main" val="2956445967"/>
              </p:ext>
            </p:extLst>
          </p:nvPr>
        </p:nvGraphicFramePr>
        <p:xfrm>
          <a:off x="7181914" y="4656667"/>
          <a:ext cx="829925" cy="276047"/>
        </p:xfrm>
        <a:graphic>
          <a:graphicData uri="http://schemas.openxmlformats.org/drawingml/2006/table">
            <a:tbl>
              <a:tblPr firstRow="1" bandRow="1">
                <a:tableStyleId>{5C22544A-7EE6-4342-B048-85BDC9FD1C3A}</a:tableStyleId>
              </a:tblPr>
              <a:tblGrid>
                <a:gridCol w="829925"/>
              </a:tblGrid>
              <a:tr h="276047">
                <a:tc>
                  <a:txBody>
                    <a:bodyPr/>
                    <a:lstStyle/>
                    <a:p>
                      <a:pPr algn="ctr"/>
                      <a:r>
                        <a:rPr lang="en-US" sz="1200" b="0" dirty="0" err="1" smtClean="0">
                          <a:solidFill>
                            <a:srgbClr val="292934"/>
                          </a:solidFill>
                        </a:rPr>
                        <a:t>output.txt</a:t>
                      </a:r>
                      <a:endParaRPr lang="en-US" sz="12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46" name="Straight Arrow Connector 145"/>
          <p:cNvCxnSpPr>
            <a:stCxn id="10" idx="0"/>
            <a:endCxn id="24" idx="3"/>
          </p:cNvCxnSpPr>
          <p:nvPr/>
        </p:nvCxnSpPr>
        <p:spPr>
          <a:xfrm flipV="1">
            <a:off x="3179281" y="2943705"/>
            <a:ext cx="1138499" cy="637729"/>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a:stCxn id="17" idx="2"/>
            <a:endCxn id="22" idx="0"/>
          </p:cNvCxnSpPr>
          <p:nvPr/>
        </p:nvCxnSpPr>
        <p:spPr>
          <a:xfrm>
            <a:off x="639231" y="3952273"/>
            <a:ext cx="959912" cy="624842"/>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34" name="Straight Arrow Connector 233"/>
          <p:cNvCxnSpPr>
            <a:stCxn id="10" idx="2"/>
            <a:endCxn id="22" idx="0"/>
          </p:cNvCxnSpPr>
          <p:nvPr/>
        </p:nvCxnSpPr>
        <p:spPr>
          <a:xfrm flipH="1">
            <a:off x="1599143" y="3952274"/>
            <a:ext cx="1580138" cy="624841"/>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239" name="Table 238"/>
          <p:cNvGraphicFramePr>
            <a:graphicFrameLocks noGrp="1"/>
          </p:cNvGraphicFramePr>
          <p:nvPr>
            <p:extLst>
              <p:ext uri="{D42A27DB-BD31-4B8C-83A1-F6EECF244321}">
                <p14:modId xmlns:p14="http://schemas.microsoft.com/office/powerpoint/2010/main" val="3125707392"/>
              </p:ext>
            </p:extLst>
          </p:nvPr>
        </p:nvGraphicFramePr>
        <p:xfrm>
          <a:off x="1263691" y="1856775"/>
          <a:ext cx="732365" cy="279400"/>
        </p:xfrm>
        <a:graphic>
          <a:graphicData uri="http://schemas.openxmlformats.org/drawingml/2006/table">
            <a:tbl>
              <a:tblPr firstRow="1" bandRow="1">
                <a:tableStyleId>{5C22544A-7EE6-4342-B048-85BDC9FD1C3A}</a:tableStyleId>
              </a:tblPr>
              <a:tblGrid>
                <a:gridCol w="732365"/>
              </a:tblGrid>
              <a:tr h="279400">
                <a:tc>
                  <a:txBody>
                    <a:bodyPr/>
                    <a:lstStyle/>
                    <a:p>
                      <a:pPr algn="ctr"/>
                      <a:r>
                        <a:rPr lang="en-US" sz="1200" b="0" dirty="0" smtClean="0">
                          <a:solidFill>
                            <a:srgbClr val="292934"/>
                          </a:solidFill>
                        </a:rPr>
                        <a:t>Student</a:t>
                      </a:r>
                      <a:endParaRPr lang="en-US" sz="1200" b="0" dirty="0">
                        <a:solidFill>
                          <a:srgbClr val="292934"/>
                        </a:solidFill>
                      </a:endParaRPr>
                    </a:p>
                  </a:txBody>
                  <a:tcP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noFill/>
                  </a:tcPr>
                </a:tc>
              </a:tr>
            </a:tbl>
          </a:graphicData>
        </a:graphic>
      </p:graphicFrame>
      <p:sp>
        <p:nvSpPr>
          <p:cNvPr id="240" name="Oval 239"/>
          <p:cNvSpPr/>
          <p:nvPr/>
        </p:nvSpPr>
        <p:spPr>
          <a:xfrm>
            <a:off x="990639" y="2523101"/>
            <a:ext cx="1270041"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Implement</a:t>
            </a:r>
            <a:endParaRPr lang="en-US" sz="1200" dirty="0">
              <a:solidFill>
                <a:srgbClr val="292934"/>
              </a:solidFill>
            </a:endParaRPr>
          </a:p>
        </p:txBody>
      </p:sp>
      <p:cxnSp>
        <p:nvCxnSpPr>
          <p:cNvPr id="241" name="Straight Arrow Connector 240"/>
          <p:cNvCxnSpPr>
            <a:stCxn id="239" idx="2"/>
            <a:endCxn id="240" idx="0"/>
          </p:cNvCxnSpPr>
          <p:nvPr/>
        </p:nvCxnSpPr>
        <p:spPr>
          <a:xfrm flipH="1">
            <a:off x="1625660" y="2136175"/>
            <a:ext cx="4213" cy="386926"/>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a:stCxn id="240" idx="4"/>
            <a:endCxn id="6" idx="0"/>
          </p:cNvCxnSpPr>
          <p:nvPr/>
        </p:nvCxnSpPr>
        <p:spPr>
          <a:xfrm>
            <a:off x="1625660" y="2946434"/>
            <a:ext cx="4214" cy="635000"/>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89"/>
          <p:cNvCxnSpPr>
            <a:stCxn id="21" idx="6"/>
            <a:endCxn id="131" idx="1"/>
          </p:cNvCxnSpPr>
          <p:nvPr/>
        </p:nvCxnSpPr>
        <p:spPr>
          <a:xfrm flipV="1">
            <a:off x="2167467" y="5541450"/>
            <a:ext cx="3589892" cy="4"/>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a:stCxn id="22" idx="4"/>
            <a:endCxn id="21" idx="0"/>
          </p:cNvCxnSpPr>
          <p:nvPr/>
        </p:nvCxnSpPr>
        <p:spPr>
          <a:xfrm>
            <a:off x="1599143" y="5008913"/>
            <a:ext cx="0" cy="30819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279" name="Table 278"/>
          <p:cNvGraphicFramePr>
            <a:graphicFrameLocks noGrp="1"/>
          </p:cNvGraphicFramePr>
          <p:nvPr>
            <p:extLst>
              <p:ext uri="{D42A27DB-BD31-4B8C-83A1-F6EECF244321}">
                <p14:modId xmlns:p14="http://schemas.microsoft.com/office/powerpoint/2010/main" val="741189104"/>
              </p:ext>
            </p:extLst>
          </p:nvPr>
        </p:nvGraphicFramePr>
        <p:xfrm>
          <a:off x="2349356" y="5287440"/>
          <a:ext cx="1071177" cy="276047"/>
        </p:xfrm>
        <a:graphic>
          <a:graphicData uri="http://schemas.openxmlformats.org/drawingml/2006/table">
            <a:tbl>
              <a:tblPr firstRow="1" bandRow="1">
                <a:tableStyleId>{5C22544A-7EE6-4342-B048-85BDC9FD1C3A}</a:tableStyleId>
              </a:tblPr>
              <a:tblGrid>
                <a:gridCol w="1071177"/>
              </a:tblGrid>
              <a:tr h="276047">
                <a:tc>
                  <a:txBody>
                    <a:bodyPr/>
                    <a:lstStyle/>
                    <a:p>
                      <a:pPr algn="ctr"/>
                      <a:r>
                        <a:rPr lang="en-US" sz="1000" b="0" dirty="0" smtClean="0">
                          <a:solidFill>
                            <a:srgbClr val="292934"/>
                          </a:solidFill>
                        </a:rPr>
                        <a:t>test run result</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1" name="Table 280"/>
          <p:cNvGraphicFramePr>
            <a:graphicFrameLocks noGrp="1"/>
          </p:cNvGraphicFramePr>
          <p:nvPr>
            <p:extLst>
              <p:ext uri="{D42A27DB-BD31-4B8C-83A1-F6EECF244321}">
                <p14:modId xmlns:p14="http://schemas.microsoft.com/office/powerpoint/2010/main" val="532333325"/>
              </p:ext>
            </p:extLst>
          </p:nvPr>
        </p:nvGraphicFramePr>
        <p:xfrm>
          <a:off x="8318354" y="2874026"/>
          <a:ext cx="740976" cy="396240"/>
        </p:xfrm>
        <a:graphic>
          <a:graphicData uri="http://schemas.openxmlformats.org/drawingml/2006/table">
            <a:tbl>
              <a:tblPr firstRow="1" bandRow="1">
                <a:tableStyleId>{5C22544A-7EE6-4342-B048-85BDC9FD1C3A}</a:tableStyleId>
              </a:tblPr>
              <a:tblGrid>
                <a:gridCol w="740976"/>
              </a:tblGrid>
              <a:tr h="385641">
                <a:tc>
                  <a:txBody>
                    <a:bodyPr/>
                    <a:lstStyle/>
                    <a:p>
                      <a:pPr algn="ctr"/>
                      <a:r>
                        <a:rPr lang="en-US" sz="1000" b="0" dirty="0" smtClean="0">
                          <a:solidFill>
                            <a:srgbClr val="292934"/>
                          </a:solidFill>
                        </a:rPr>
                        <a:t>deadlock detected</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2" name="Table 281"/>
          <p:cNvGraphicFramePr>
            <a:graphicFrameLocks noGrp="1"/>
          </p:cNvGraphicFramePr>
          <p:nvPr>
            <p:extLst>
              <p:ext uri="{D42A27DB-BD31-4B8C-83A1-F6EECF244321}">
                <p14:modId xmlns:p14="http://schemas.microsoft.com/office/powerpoint/2010/main" val="2475584844"/>
              </p:ext>
            </p:extLst>
          </p:nvPr>
        </p:nvGraphicFramePr>
        <p:xfrm>
          <a:off x="4783784" y="3017822"/>
          <a:ext cx="635000" cy="276047"/>
        </p:xfrm>
        <a:graphic>
          <a:graphicData uri="http://schemas.openxmlformats.org/drawingml/2006/table">
            <a:tbl>
              <a:tblPr firstRow="1" bandRow="1">
                <a:tableStyleId>{5C22544A-7EE6-4342-B048-85BDC9FD1C3A}</a:tableStyleId>
              </a:tblPr>
              <a:tblGrid>
                <a:gridCol w="635000"/>
              </a:tblGrid>
              <a:tr h="276047">
                <a:tc>
                  <a:txBody>
                    <a:bodyPr/>
                    <a:lstStyle/>
                    <a:p>
                      <a:pPr algn="ctr"/>
                      <a:r>
                        <a:rPr lang="en-US" sz="1000" b="0" dirty="0" smtClean="0">
                          <a:solidFill>
                            <a:srgbClr val="292934"/>
                          </a:solidFill>
                        </a:rPr>
                        <a:t>update</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3" name="Table 282"/>
          <p:cNvGraphicFramePr>
            <a:graphicFrameLocks noGrp="1"/>
          </p:cNvGraphicFramePr>
          <p:nvPr>
            <p:extLst>
              <p:ext uri="{D42A27DB-BD31-4B8C-83A1-F6EECF244321}">
                <p14:modId xmlns:p14="http://schemas.microsoft.com/office/powerpoint/2010/main" val="2436400304"/>
              </p:ext>
            </p:extLst>
          </p:nvPr>
        </p:nvGraphicFramePr>
        <p:xfrm>
          <a:off x="2315488" y="3037315"/>
          <a:ext cx="880772" cy="396240"/>
        </p:xfrm>
        <a:graphic>
          <a:graphicData uri="http://schemas.openxmlformats.org/drawingml/2006/table">
            <a:tbl>
              <a:tblPr firstRow="1" bandRow="1">
                <a:tableStyleId>{5C22544A-7EE6-4342-B048-85BDC9FD1C3A}</a:tableStyleId>
              </a:tblPr>
              <a:tblGrid>
                <a:gridCol w="880772"/>
              </a:tblGrid>
              <a:tr h="276047">
                <a:tc>
                  <a:txBody>
                    <a:bodyPr/>
                    <a:lstStyle/>
                    <a:p>
                      <a:pPr algn="r"/>
                      <a:r>
                        <a:rPr lang="en-US" sz="1000" b="0" dirty="0" smtClean="0">
                          <a:solidFill>
                            <a:srgbClr val="292934"/>
                          </a:solidFill>
                        </a:rPr>
                        <a:t>add calls to scheduler</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0024317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Functions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Only permits one thread to run at a time.  All other threads are forced to wait for a signal before proceeding. </a:t>
            </a:r>
          </a:p>
          <a:p>
            <a:r>
              <a:rPr lang="en-US" dirty="0" smtClean="0"/>
              <a:t>Functions </a:t>
            </a:r>
            <a:r>
              <a:rPr lang="en-US" dirty="0" smtClean="0"/>
              <a:t>called from </a:t>
            </a:r>
            <a:r>
              <a:rPr lang="en-US" dirty="0" err="1" smtClean="0"/>
              <a:t>sections.c</a:t>
            </a:r>
            <a:r>
              <a:rPr lang="en-US" dirty="0" smtClean="0"/>
              <a:t> (student’s solution)</a:t>
            </a:r>
          </a:p>
          <a:p>
            <a:pPr lvl="1"/>
            <a:r>
              <a:rPr lang="en-US" dirty="0" err="1" smtClean="0"/>
              <a:t>initializeThreads</a:t>
            </a:r>
            <a:r>
              <a:rPr lang="en-US" dirty="0" smtClean="0"/>
              <a:t>(</a:t>
            </a:r>
            <a:r>
              <a:rPr lang="en-US" dirty="0" smtClean="0"/>
              <a:t>)</a:t>
            </a:r>
          </a:p>
          <a:p>
            <a:pPr lvl="2"/>
            <a:r>
              <a:rPr lang="en-US" dirty="0" smtClean="0"/>
              <a:t>Called before </a:t>
            </a:r>
            <a:r>
              <a:rPr lang="en-US" dirty="0" err="1" smtClean="0"/>
              <a:t>entrySection</a:t>
            </a:r>
            <a:r>
              <a:rPr lang="en-US" dirty="0" smtClean="0"/>
              <a:t>()</a:t>
            </a:r>
          </a:p>
          <a:p>
            <a:pPr lvl="2"/>
            <a:r>
              <a:rPr lang="en-US" dirty="0"/>
              <a:t>A</a:t>
            </a:r>
            <a:r>
              <a:rPr lang="en-US" dirty="0" smtClean="0"/>
              <a:t>ll </a:t>
            </a:r>
            <a:r>
              <a:rPr lang="en-US" dirty="0" smtClean="0"/>
              <a:t>threads pause (wait) except for one thread</a:t>
            </a:r>
          </a:p>
          <a:p>
            <a:pPr lvl="1"/>
            <a:r>
              <a:rPr lang="en-US" dirty="0" err="1" smtClean="0"/>
              <a:t>invokeScheduler</a:t>
            </a:r>
            <a:r>
              <a:rPr lang="en-US" dirty="0" smtClean="0"/>
              <a:t>(</a:t>
            </a:r>
            <a:r>
              <a:rPr lang="en-US" dirty="0" smtClean="0"/>
              <a:t>)</a:t>
            </a:r>
          </a:p>
          <a:p>
            <a:pPr lvl="2"/>
            <a:r>
              <a:rPr lang="en-US" dirty="0" smtClean="0"/>
              <a:t>Called after every line in </a:t>
            </a:r>
            <a:r>
              <a:rPr lang="en-US" dirty="0" err="1" smtClean="0"/>
              <a:t>sections.c</a:t>
            </a:r>
            <a:endParaRPr lang="en-US" dirty="0" smtClean="0"/>
          </a:p>
          <a:p>
            <a:pPr lvl="2"/>
            <a:r>
              <a:rPr lang="en-US" dirty="0" smtClean="0"/>
              <a:t>Gets next thread to run; Signals next thread to wake up and lets current thread wait for next turn</a:t>
            </a:r>
            <a:endParaRPr lang="en-US" dirty="0" smtClean="0"/>
          </a:p>
          <a:p>
            <a:pPr lvl="1"/>
            <a:r>
              <a:rPr lang="en-US" dirty="0" err="1" smtClean="0"/>
              <a:t>mutexLock</a:t>
            </a:r>
            <a:r>
              <a:rPr lang="en-US" dirty="0" smtClean="0"/>
              <a:t>(</a:t>
            </a:r>
            <a:r>
              <a:rPr lang="en-US" dirty="0" smtClean="0"/>
              <a:t>)</a:t>
            </a:r>
          </a:p>
          <a:p>
            <a:pPr lvl="2"/>
            <a:r>
              <a:rPr lang="en-US" dirty="0" smtClean="0"/>
              <a:t>If lock is available, set thread to holding, else add </a:t>
            </a:r>
            <a:r>
              <a:rPr lang="en-US" dirty="0" smtClean="0"/>
              <a:t>thread to waiting list</a:t>
            </a:r>
          </a:p>
          <a:p>
            <a:pPr lvl="1"/>
            <a:r>
              <a:rPr lang="en-US" dirty="0" err="1" smtClean="0"/>
              <a:t>mutexUnlock</a:t>
            </a:r>
            <a:r>
              <a:rPr lang="en-US" dirty="0" smtClean="0"/>
              <a:t>(</a:t>
            </a:r>
            <a:r>
              <a:rPr lang="en-US" dirty="0" smtClean="0"/>
              <a:t>)</a:t>
            </a:r>
          </a:p>
          <a:p>
            <a:pPr lvl="2"/>
            <a:r>
              <a:rPr lang="en-US" dirty="0" smtClean="0"/>
              <a:t>R</a:t>
            </a:r>
            <a:r>
              <a:rPr lang="en-US" dirty="0" smtClean="0"/>
              <a:t>eleases </a:t>
            </a:r>
            <a:r>
              <a:rPr lang="en-US" dirty="0" smtClean="0"/>
              <a:t>lock; </a:t>
            </a:r>
            <a:r>
              <a:rPr lang="en-US" dirty="0" smtClean="0"/>
              <a:t>reassigns </a:t>
            </a:r>
            <a:r>
              <a:rPr lang="en-US" dirty="0" smtClean="0"/>
              <a:t>to a waiting thread</a:t>
            </a:r>
          </a:p>
          <a:p>
            <a:pPr lvl="1"/>
            <a:r>
              <a:rPr lang="en-US" dirty="0" err="1" smtClean="0"/>
              <a:t>semWait</a:t>
            </a:r>
            <a:r>
              <a:rPr lang="en-US" dirty="0" smtClean="0"/>
              <a:t>(</a:t>
            </a:r>
            <a:r>
              <a:rPr lang="en-US" dirty="0" smtClean="0"/>
              <a:t>)</a:t>
            </a:r>
          </a:p>
          <a:p>
            <a:pPr lvl="2"/>
            <a:r>
              <a:rPr lang="en-US" dirty="0" smtClean="0"/>
              <a:t>If semaphore is available, use it, else add thread to waiting list</a:t>
            </a:r>
            <a:endParaRPr lang="en-US" dirty="0" smtClean="0"/>
          </a:p>
          <a:p>
            <a:pPr lvl="1"/>
            <a:r>
              <a:rPr lang="en-US" dirty="0" err="1" smtClean="0"/>
              <a:t>semPost</a:t>
            </a:r>
            <a:r>
              <a:rPr lang="en-US" dirty="0" smtClean="0"/>
              <a:t>(</a:t>
            </a:r>
            <a:r>
              <a:rPr lang="en-US" dirty="0" smtClean="0"/>
              <a:t>)</a:t>
            </a:r>
          </a:p>
          <a:p>
            <a:pPr lvl="2"/>
            <a:r>
              <a:rPr lang="en-US" dirty="0" smtClean="0"/>
              <a:t>R</a:t>
            </a:r>
            <a:r>
              <a:rPr lang="en-US" dirty="0" smtClean="0"/>
              <a:t>eleases </a:t>
            </a:r>
            <a:r>
              <a:rPr lang="en-US" dirty="0" smtClean="0"/>
              <a:t>semaphore; </a:t>
            </a:r>
            <a:r>
              <a:rPr lang="en-US" dirty="0" smtClean="0"/>
              <a:t>reassigns </a:t>
            </a:r>
            <a:r>
              <a:rPr lang="en-US" dirty="0" smtClean="0"/>
              <a:t>to a waiting thread</a:t>
            </a:r>
            <a:endParaRPr lang="en-US" dirty="0"/>
          </a:p>
        </p:txBody>
      </p:sp>
    </p:spTree>
    <p:extLst>
      <p:ext uri="{BB962C8B-B14F-4D97-AF65-F5344CB8AC3E}">
        <p14:creationId xmlns:p14="http://schemas.microsoft.com/office/powerpoint/2010/main" val="351889314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963</TotalTime>
  <Words>1556</Words>
  <Application>Microsoft Macintosh PowerPoint</Application>
  <PresentationFormat>On-screen Show (4:3)</PresentationFormat>
  <Paragraphs>316</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Concur: A Test Framework for Multithreaded Applications</vt:lpstr>
      <vt:lpstr>Overview</vt:lpstr>
      <vt:lpstr>Scenario – James’ Homework Assignment</vt:lpstr>
      <vt:lpstr>Scenario – James’ Test &amp; Debug Process</vt:lpstr>
      <vt:lpstr>Problem &amp; Proposed Solution</vt:lpstr>
      <vt:lpstr>Proposed Solution:  Concur</vt:lpstr>
      <vt:lpstr>Functional Decomposition</vt:lpstr>
      <vt:lpstr>Data and Control Flow</vt:lpstr>
      <vt:lpstr>Scheduler – Functions</vt:lpstr>
      <vt:lpstr>Scheduler – Data Structures</vt:lpstr>
      <vt:lpstr>Steps to Test &amp; Debug</vt:lpstr>
      <vt:lpstr>Demo</vt:lpstr>
      <vt:lpstr>Testing &amp; Analysis</vt:lpstr>
      <vt:lpstr>Concur – Benefits</vt:lpstr>
      <vt:lpstr>Future Work</vt:lpstr>
      <vt:lpstr>Summary</vt:lpstr>
      <vt:lpstr>Questions &amp; Answers</vt:lpstr>
      <vt:lpstr>Backup Slides Beyond this Point</vt:lpstr>
      <vt:lpstr>Requirements – 1 of 2</vt:lpstr>
      <vt:lpstr>Requirements – 2 of 2</vt:lpstr>
      <vt:lpstr>Project Files</vt:lpstr>
      <vt:lpstr>Future 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 A Test Framework for Multithreaded Applications</dc:title>
  <dc:creator>Rochelle Palting</dc:creator>
  <cp:lastModifiedBy>Rochelle Palting</cp:lastModifiedBy>
  <cp:revision>167</cp:revision>
  <dcterms:created xsi:type="dcterms:W3CDTF">2012-06-04T00:43:13Z</dcterms:created>
  <dcterms:modified xsi:type="dcterms:W3CDTF">2012-06-06T23:11:52Z</dcterms:modified>
</cp:coreProperties>
</file>