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67" r:id="rId6"/>
    <p:sldId id="268" r:id="rId7"/>
    <p:sldId id="260" r:id="rId8"/>
    <p:sldId id="269" r:id="rId9"/>
    <p:sldId id="257" r:id="rId10"/>
    <p:sldId id="272" r:id="rId11"/>
    <p:sldId id="271" r:id="rId12"/>
    <p:sldId id="270" r:id="rId13"/>
    <p:sldId id="273" r:id="rId14"/>
    <p:sldId id="262" r:id="rId15"/>
    <p:sldId id="261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09" autoAdjust="0"/>
  </p:normalViewPr>
  <p:slideViewPr>
    <p:cSldViewPr snapToGrid="0" snapToObjects="1">
      <p:cViewPr varScale="1">
        <p:scale>
          <a:sx n="97" d="100"/>
          <a:sy n="97" d="100"/>
        </p:scale>
        <p:origin x="-96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663A9-2618-6649-B6E3-2D33878C5258}" type="datetimeFigureOut">
              <a:rPr lang="en-US" smtClean="0"/>
              <a:t>6/3/12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EC62-47D8-AA45-80EB-A84698F32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EC62-47D8-AA45-80EB-A84698F32C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June 3,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June 3, 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cap="none" dirty="0" smtClean="0"/>
              <a:t>Concur</a:t>
            </a:r>
            <a:r>
              <a:rPr lang="en-US" sz="3000" dirty="0"/>
              <a:t>: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 </a:t>
            </a:r>
            <a:r>
              <a:rPr lang="en-US" sz="3000" cap="none" dirty="0" smtClean="0"/>
              <a:t>Test Framework for Multithreaded Applications</a:t>
            </a:r>
            <a:endParaRPr lang="en-US" sz="30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Rochelle Palting</a:t>
            </a:r>
          </a:p>
          <a:p>
            <a:r>
              <a:rPr lang="en-US" sz="2000" dirty="0" smtClean="0"/>
              <a:t>Graduate Software Implementation Project</a:t>
            </a:r>
          </a:p>
          <a:p>
            <a:r>
              <a:rPr lang="en-US" sz="2000" dirty="0" smtClean="0"/>
              <a:t>Seattle University, Spring 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333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TODO:  Insert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2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Files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27119"/>
              </p:ext>
            </p:extLst>
          </p:nvPr>
        </p:nvGraphicFramePr>
        <p:xfrm>
          <a:off x="245624" y="4583029"/>
          <a:ext cx="1796927" cy="158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927"/>
              </a:tblGrid>
              <a:tr h="3094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Wrapper.py</a:t>
                      </a:r>
                      <a:endParaRPr lang="en-US" dirty="0"/>
                    </a:p>
                  </a:txBody>
                  <a:tcPr/>
                </a:tc>
              </a:tr>
              <a:tr h="5768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numRuns</a:t>
                      </a:r>
                      <a:endParaRPr lang="en-US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numThreads</a:t>
                      </a:r>
                      <a:endParaRPr lang="en-US" sz="120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numRounds</a:t>
                      </a:r>
                      <a:endParaRPr lang="en-US" sz="1200" dirty="0"/>
                    </a:p>
                  </a:txBody>
                  <a:tcPr/>
                </a:tc>
              </a:tr>
              <a:tr h="576829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- </a:t>
                      </a:r>
                      <a:r>
                        <a:rPr lang="en-US" sz="1200" dirty="0" err="1" smtClean="0"/>
                        <a:t>runConcur</a:t>
                      </a:r>
                      <a:r>
                        <a:rPr lang="en-US" sz="1200" dirty="0" smtClean="0"/>
                        <a:t> (…)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43603"/>
              </p:ext>
            </p:extLst>
          </p:nvPr>
        </p:nvGraphicFramePr>
        <p:xfrm>
          <a:off x="245624" y="1915743"/>
          <a:ext cx="2439885" cy="202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9885"/>
              </a:tblGrid>
              <a:tr h="3210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Main.c</a:t>
                      </a:r>
                      <a:endParaRPr lang="en-US" dirty="0"/>
                    </a:p>
                  </a:txBody>
                  <a:tcPr/>
                </a:tc>
              </a:tr>
              <a:tr h="88284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numThreads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numRounds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schedMode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logMode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-  seed</a:t>
                      </a:r>
                      <a:endParaRPr lang="en-US" sz="1200" dirty="0"/>
                    </a:p>
                  </a:txBody>
                  <a:tcPr/>
                </a:tc>
              </a:tr>
              <a:tr h="6548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main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argc</a:t>
                      </a:r>
                      <a:r>
                        <a:rPr lang="en-US" sz="1200" baseline="0" dirty="0" smtClean="0"/>
                        <a:t>, char* </a:t>
                      </a:r>
                      <a:r>
                        <a:rPr lang="en-US" sz="1200" baseline="0" dirty="0" err="1" smtClean="0"/>
                        <a:t>argv</a:t>
                      </a:r>
                      <a:r>
                        <a:rPr lang="en-US" sz="1200" baseline="0" dirty="0" smtClean="0"/>
                        <a:t>[])</a:t>
                      </a:r>
                    </a:p>
                    <a:p>
                      <a:r>
                        <a:rPr lang="en-US" sz="1200" baseline="0" dirty="0" smtClean="0"/>
                        <a:t>-  void *</a:t>
                      </a:r>
                      <a:r>
                        <a:rPr lang="en-US" sz="1200" baseline="0" dirty="0" err="1" smtClean="0"/>
                        <a:t>threadStart</a:t>
                      </a:r>
                      <a:r>
                        <a:rPr lang="en-US" sz="1200" baseline="0" dirty="0" smtClean="0"/>
                        <a:t> (void *</a:t>
                      </a:r>
                      <a:r>
                        <a:rPr lang="en-US" sz="1200" baseline="0" dirty="0" err="1" smtClean="0"/>
                        <a:t>param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608482"/>
              </p:ext>
            </p:extLst>
          </p:nvPr>
        </p:nvGraphicFramePr>
        <p:xfrm>
          <a:off x="2986656" y="1907500"/>
          <a:ext cx="2342298" cy="2091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98"/>
              </a:tblGrid>
              <a:tr h="4924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Sections.c</a:t>
                      </a:r>
                      <a:endParaRPr lang="en-US" dirty="0"/>
                    </a:p>
                  </a:txBody>
                  <a:tcPr/>
                </a:tc>
              </a:tr>
              <a:tr h="48144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  &lt;global</a:t>
                      </a:r>
                      <a:r>
                        <a:rPr lang="en-US" sz="1200" baseline="0" dirty="0" smtClean="0"/>
                        <a:t> variables, locks, </a:t>
                      </a:r>
                      <a:r>
                        <a:rPr lang="en-US" sz="1200" baseline="0" dirty="0" err="1" smtClean="0"/>
                        <a:t>mutexes</a:t>
                      </a:r>
                      <a:r>
                        <a:rPr lang="en-US" sz="1200" baseline="0" dirty="0" smtClean="0"/>
                        <a:t>, etc.&gt;</a:t>
                      </a:r>
                      <a:endParaRPr lang="en-US" sz="1200" dirty="0"/>
                    </a:p>
                  </a:txBody>
                  <a:tcPr/>
                </a:tc>
              </a:tr>
              <a:tr h="11172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 </a:t>
                      </a:r>
                      <a:r>
                        <a:rPr lang="en-US" sz="1200" dirty="0" err="1" smtClean="0"/>
                        <a:t>initGlobals</a:t>
                      </a:r>
                      <a:r>
                        <a:rPr lang="en-US" sz="1200" dirty="0" smtClean="0"/>
                        <a:t> ()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entrySection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criticalSection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exitSection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</a:p>
                    <a:p>
                      <a:r>
                        <a:rPr lang="en-US" sz="1200" dirty="0" smtClean="0"/>
                        <a:t>+  void </a:t>
                      </a:r>
                      <a:r>
                        <a:rPr lang="en-US" sz="1200" dirty="0" err="1" smtClean="0"/>
                        <a:t>remainderSection</a:t>
                      </a:r>
                      <a:r>
                        <a:rPr lang="en-US" sz="1200" dirty="0" smtClean="0"/>
                        <a:t> 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 id)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06982"/>
              </p:ext>
            </p:extLst>
          </p:nvPr>
        </p:nvGraphicFramePr>
        <p:xfrm>
          <a:off x="5667993" y="1915744"/>
          <a:ext cx="3313976" cy="208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976"/>
              </a:tblGrid>
              <a:tr h="4792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Scheduler.cpp</a:t>
                      </a:r>
                      <a:endParaRPr lang="en-US" dirty="0"/>
                    </a:p>
                  </a:txBody>
                  <a:tcPr/>
                </a:tc>
              </a:tr>
              <a:tr h="38468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2189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 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mutexLock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pthread_mutex_t</a:t>
                      </a:r>
                      <a:r>
                        <a:rPr lang="en-US" sz="1200" baseline="0" dirty="0" smtClean="0"/>
                        <a:t> lock)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mutexUnlock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pthread_mutex_t</a:t>
                      </a:r>
                      <a:r>
                        <a:rPr lang="en-US" sz="1200" baseline="0" dirty="0" smtClean="0"/>
                        <a:t> lock)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semWait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sem_t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semPost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sem_t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sem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+  </a:t>
                      </a:r>
                      <a:r>
                        <a:rPr lang="en-US" sz="1200" dirty="0" err="1" smtClean="0"/>
                        <a:t>invokeScheduler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id, 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lineNum</a:t>
                      </a:r>
                      <a:r>
                        <a:rPr lang="en-US" sz="120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+  </a:t>
                      </a:r>
                      <a:r>
                        <a:rPr lang="en-US" sz="1200" baseline="0" dirty="0" err="1" smtClean="0"/>
                        <a:t>pauseThread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int</a:t>
                      </a:r>
                      <a:r>
                        <a:rPr lang="en-US" sz="1200" baseline="0" dirty="0" smtClean="0"/>
                        <a:t> id)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631917"/>
              </p:ext>
            </p:extLst>
          </p:nvPr>
        </p:nvGraphicFramePr>
        <p:xfrm>
          <a:off x="6823674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output.txt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72664"/>
              </p:ext>
            </p:extLst>
          </p:nvPr>
        </p:nvGraphicFramePr>
        <p:xfrm>
          <a:off x="2986656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Makefile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05717"/>
              </p:ext>
            </p:extLst>
          </p:nvPr>
        </p:nvGraphicFramePr>
        <p:xfrm>
          <a:off x="4948561" y="4583029"/>
          <a:ext cx="1438863" cy="1165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863"/>
              </a:tblGrid>
              <a:tr h="4521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SUDS</a:t>
                      </a:r>
                      <a:endParaRPr lang="en-US" dirty="0"/>
                    </a:p>
                  </a:txBody>
                  <a:tcPr/>
                </a:tc>
              </a:tr>
              <a:tr h="71309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2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Detect Synchronization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Make project</a:t>
            </a:r>
          </a:p>
          <a:p>
            <a:r>
              <a:rPr lang="en-US" dirty="0" smtClean="0"/>
              <a:t>2.  Run program multiple times with Wrapper</a:t>
            </a:r>
          </a:p>
          <a:p>
            <a:r>
              <a:rPr lang="en-US" dirty="0" smtClean="0"/>
              <a:t>3.  Notice status of each test run.</a:t>
            </a:r>
          </a:p>
          <a:p>
            <a:endParaRPr lang="en-US" dirty="0"/>
          </a:p>
          <a:p>
            <a:r>
              <a:rPr lang="en-US" dirty="0" smtClean="0"/>
              <a:t>TODO:  Insert screen shot illustrating these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Remove Synchronization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Run Concur with same parameters as failed test run, but with logging turned on</a:t>
            </a:r>
          </a:p>
          <a:p>
            <a:pPr lvl="1"/>
            <a:r>
              <a:rPr lang="en-US" dirty="0" smtClean="0"/>
              <a:t>Use random mode for quick results</a:t>
            </a:r>
          </a:p>
          <a:p>
            <a:pPr lvl="1"/>
            <a:r>
              <a:rPr lang="en-US" dirty="0" smtClean="0"/>
              <a:t>Use interactive mode to step step through execution and examine status in real time</a:t>
            </a:r>
          </a:p>
          <a:p>
            <a:r>
              <a:rPr lang="en-US" dirty="0" smtClean="0"/>
              <a:t>2.  After run fails, examine log trail for specific error</a:t>
            </a:r>
          </a:p>
          <a:p>
            <a:r>
              <a:rPr lang="en-US" dirty="0" smtClean="0"/>
              <a:t>3.  Correct the error</a:t>
            </a:r>
          </a:p>
          <a:p>
            <a:endParaRPr lang="en-US" dirty="0" smtClean="0"/>
          </a:p>
          <a:p>
            <a:r>
              <a:rPr lang="en-US" dirty="0" smtClean="0"/>
              <a:t>Repeat steps 1-3 until bug is removed and test run passes.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4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 Run Wrapper that shows a failed test run.</a:t>
            </a:r>
          </a:p>
          <a:p>
            <a:r>
              <a:rPr lang="en-US" dirty="0" smtClean="0"/>
              <a:t>2.  Run Concur with same inputs from failed test run, but with Logging turned on.</a:t>
            </a:r>
          </a:p>
          <a:p>
            <a:r>
              <a:rPr lang="en-US" dirty="0" smtClean="0"/>
              <a:t>3.  After reproducing the failed test run, open the Log Trail to examine the error.</a:t>
            </a:r>
          </a:p>
          <a:p>
            <a:r>
              <a:rPr lang="en-US" dirty="0"/>
              <a:t>A</a:t>
            </a:r>
            <a:r>
              <a:rPr lang="en-US" dirty="0" smtClean="0"/>
              <a:t>dditional steps for the user:</a:t>
            </a:r>
          </a:p>
          <a:p>
            <a:r>
              <a:rPr lang="en-US" dirty="0" smtClean="0"/>
              <a:t>4.  Open </a:t>
            </a:r>
            <a:r>
              <a:rPr lang="en-US" dirty="0" err="1" smtClean="0"/>
              <a:t>sections.c</a:t>
            </a:r>
            <a:r>
              <a:rPr lang="en-US" dirty="0" smtClean="0"/>
              <a:t> to see where error occurred.</a:t>
            </a:r>
          </a:p>
          <a:p>
            <a:r>
              <a:rPr lang="en-US" dirty="0" smtClean="0"/>
              <a:t>5.  Correct error and rerun Concur with same inputs.</a:t>
            </a:r>
          </a:p>
          <a:p>
            <a:r>
              <a:rPr lang="en-US" dirty="0" smtClean="0"/>
              <a:t>Additional things to demo:</a:t>
            </a:r>
          </a:p>
          <a:p>
            <a:r>
              <a:rPr lang="en-US" dirty="0" smtClean="0"/>
              <a:t>-  Interactive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4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test plan, test specification and executed test cases that verifies system meets functional requirements.</a:t>
            </a:r>
          </a:p>
          <a:p>
            <a:r>
              <a:rPr lang="en-US" dirty="0"/>
              <a:t>T</a:t>
            </a:r>
            <a:r>
              <a:rPr lang="en-US" dirty="0" smtClean="0"/>
              <a:t>ested with three </a:t>
            </a:r>
            <a:r>
              <a:rPr lang="en-US" dirty="0" err="1" smtClean="0"/>
              <a:t>sections.c</a:t>
            </a:r>
            <a:r>
              <a:rPr lang="en-US" dirty="0" smtClean="0"/>
              <a:t> files for Unisex Bathroom problem.</a:t>
            </a:r>
          </a:p>
          <a:p>
            <a:r>
              <a:rPr lang="en-US" dirty="0" smtClean="0"/>
              <a:t>TODO:  ADD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2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Errors encountered and approach to address</a:t>
            </a:r>
          </a:p>
          <a:p>
            <a:pPr marL="182880" lvl="1"/>
            <a:r>
              <a:rPr lang="en-US" sz="2400" dirty="0"/>
              <a:t>Outstanding Errors</a:t>
            </a:r>
          </a:p>
          <a:p>
            <a:r>
              <a:rPr lang="en-US" dirty="0" smtClean="0"/>
              <a:t>Pros/cons of design/implementation</a:t>
            </a:r>
          </a:p>
          <a:p>
            <a:r>
              <a:rPr lang="en-US" dirty="0" smtClean="0"/>
              <a:t>Questions to answer:</a:t>
            </a:r>
          </a:p>
          <a:p>
            <a:pPr lvl="1"/>
            <a:r>
              <a:rPr lang="en-US" dirty="0"/>
              <a:t>Verification:  </a:t>
            </a:r>
            <a:r>
              <a:rPr lang="en-US" dirty="0" smtClean="0"/>
              <a:t>Does </a:t>
            </a:r>
            <a:r>
              <a:rPr lang="en-US" dirty="0"/>
              <a:t>the system satisfy the functional requirements?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Validation</a:t>
            </a:r>
            <a:r>
              <a:rPr lang="en-US" dirty="0"/>
              <a:t>:  Does the system meet the customer’s needs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Does the system help the user find concurrency errors?</a:t>
            </a:r>
          </a:p>
          <a:p>
            <a:pPr lvl="2"/>
            <a:r>
              <a:rPr lang="en-US" dirty="0" smtClean="0"/>
              <a:t>Does the system allow the user to reproduce test run results?</a:t>
            </a:r>
          </a:p>
          <a:p>
            <a:pPr lvl="2"/>
            <a:r>
              <a:rPr lang="en-US" dirty="0" smtClean="0"/>
              <a:t>Does the system help the user debug the application?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076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project</a:t>
            </a:r>
          </a:p>
          <a:p>
            <a:r>
              <a:rPr lang="en-US" dirty="0" smtClean="0"/>
              <a:t>Technologies used:</a:t>
            </a:r>
          </a:p>
          <a:p>
            <a:pPr lvl="1"/>
            <a:r>
              <a:rPr lang="en-US" dirty="0" smtClean="0"/>
              <a:t>C, C++, Python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threads</a:t>
            </a:r>
            <a:r>
              <a:rPr lang="en-US" dirty="0" smtClean="0"/>
              <a:t> library, signals</a:t>
            </a:r>
          </a:p>
          <a:p>
            <a:r>
              <a:rPr lang="en-US" dirty="0" smtClean="0"/>
              <a:t>Lessons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64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Description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Design &amp; Implementation			  8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/>
              <a:t>Demo					  7 </a:t>
            </a:r>
            <a:r>
              <a:rPr lang="en-US" dirty="0" err="1"/>
              <a:t>mins</a:t>
            </a:r>
            <a:endParaRPr lang="en-US" dirty="0"/>
          </a:p>
          <a:p>
            <a:r>
              <a:rPr lang="en-US" dirty="0" smtClean="0"/>
              <a:t>Testing</a:t>
            </a:r>
            <a:r>
              <a:rPr lang="en-US" dirty="0" smtClean="0"/>
              <a:t>					  3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Analysis of Results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Summary					  2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Q&amp;A						  5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1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Period:  Winter-Spring 2012</a:t>
            </a:r>
          </a:p>
          <a:p>
            <a:r>
              <a:rPr lang="en-US" dirty="0" smtClean="0"/>
              <a:t>Faculty Advisor:  Dr. Eric Larson</a:t>
            </a:r>
          </a:p>
          <a:p>
            <a:endParaRPr lang="en-US" dirty="0" smtClean="0"/>
          </a:p>
          <a:p>
            <a:r>
              <a:rPr lang="en-US" dirty="0" smtClean="0"/>
              <a:t>Problem addressed:</a:t>
            </a:r>
          </a:p>
          <a:p>
            <a:pPr lvl="1"/>
            <a:r>
              <a:rPr lang="en-US" dirty="0" smtClean="0"/>
              <a:t>Students have insufficient resources to adequately determine if their multithreaded program is free from deadlock and/or race conditions. </a:t>
            </a:r>
            <a:r>
              <a:rPr lang="en-US" dirty="0"/>
              <a:t>Testing alone is insufficient because many conditions require specific schedules that are not exercised.  This leads to the need of a tool that assists students in finding and removing synchronization bugs. </a:t>
            </a:r>
            <a:endParaRPr lang="en-US" dirty="0" smtClean="0"/>
          </a:p>
          <a:p>
            <a:r>
              <a:rPr lang="en-US" dirty="0"/>
              <a:t>Solution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 Build a testing a debugging </a:t>
            </a:r>
            <a:r>
              <a:rPr lang="en-US" dirty="0" smtClean="0"/>
              <a:t>tool </a:t>
            </a:r>
            <a:r>
              <a:rPr lang="en-US" dirty="0"/>
              <a:t>for multithreaded programs involving synchronization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9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2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1.  Allow </a:t>
            </a:r>
            <a:r>
              <a:rPr lang="en-US" dirty="0"/>
              <a:t>a student to test his or her multithreaded program for correctness (i.e. detect bugs) 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a student debug the program when an error is present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Concur:  a test framework for multithreaded applications provides </a:t>
            </a:r>
            <a:r>
              <a:rPr lang="en-US" dirty="0"/>
              <a:t>an environment in which the </a:t>
            </a:r>
            <a:r>
              <a:rPr lang="en-US" dirty="0" smtClean="0"/>
              <a:t>user: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more control over thread </a:t>
            </a:r>
            <a:r>
              <a:rPr lang="en-US" dirty="0" smtClean="0"/>
              <a:t>selection (scheduling, acquire lock, use semaphore)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view </a:t>
            </a:r>
            <a:r>
              <a:rPr lang="en-US" dirty="0"/>
              <a:t>the current state of each thread, lock and </a:t>
            </a:r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can detect </a:t>
            </a:r>
            <a:r>
              <a:rPr lang="en-US" dirty="0"/>
              <a:t>synchronization errors such as </a:t>
            </a:r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can reproduce </a:t>
            </a:r>
            <a:r>
              <a:rPr lang="en-US" dirty="0"/>
              <a:t>test </a:t>
            </a:r>
            <a:r>
              <a:rPr lang="en-US" dirty="0" smtClean="0"/>
              <a:t>results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2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3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en-US" sz="2400" dirty="0" smtClean="0"/>
              <a:t>Functional </a:t>
            </a:r>
            <a:r>
              <a:rPr lang="en-US" sz="2400" dirty="0"/>
              <a:t>Requirements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2387"/>
              </p:ext>
            </p:extLst>
          </p:nvPr>
        </p:nvGraphicFramePr>
        <p:xfrm>
          <a:off x="457200" y="2349577"/>
          <a:ext cx="8229600" cy="352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83"/>
                <a:gridCol w="3435910"/>
                <a:gridCol w="4082907"/>
              </a:tblGrid>
              <a:tr h="47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Random mode for thread</a:t>
                      </a:r>
                      <a:r>
                        <a:rPr lang="en-US" sz="1600" baseline="0" dirty="0" smtClean="0"/>
                        <a:t> 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support a random mode for thread selection in which threads are automatically and randomly selected.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Interactive mode for thread</a:t>
                      </a:r>
                      <a:r>
                        <a:rPr lang="en-US" sz="1600" baseline="0" dirty="0" smtClean="0"/>
                        <a:t> selection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support an interactive mode for thread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selection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which the user will choose which thread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selected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Log trail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provide information regarding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program execution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Thread,</a:t>
                      </a:r>
                      <a:r>
                        <a:rPr lang="en-US" sz="1600" baseline="0" dirty="0" smtClean="0"/>
                        <a:t> lock, and semaphore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provide current state of each thread, lock, and semaphore when in interactive mode.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7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 – 4 of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sz="2400" dirty="0" smtClean="0"/>
              <a:t>Non-Functional Requirements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16925"/>
              </p:ext>
            </p:extLst>
          </p:nvPr>
        </p:nvGraphicFramePr>
        <p:xfrm>
          <a:off x="457200" y="2456544"/>
          <a:ext cx="8229600" cy="199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58"/>
                <a:gridCol w="3452235"/>
                <a:gridCol w="4082907"/>
              </a:tblGrid>
              <a:tr h="47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be usable for the intended users.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Maintainability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Concur shall be </a:t>
                      </a:r>
                      <a:r>
                        <a:rPr lang="en-US" sz="1600" dirty="0" smtClean="0"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maintainable.</a:t>
                      </a:r>
                      <a:endParaRPr lang="en-US" sz="1600" dirty="0"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359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NF03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Extensibility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 shall be extensible.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</a:p>
          <a:p>
            <a:r>
              <a:rPr lang="en-US" dirty="0" smtClean="0"/>
              <a:t>Functional Decomposition</a:t>
            </a:r>
          </a:p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Project Files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Steps to detect synchronization bugs</a:t>
            </a:r>
          </a:p>
          <a:p>
            <a:pPr lvl="1"/>
            <a:r>
              <a:rPr lang="en-US" dirty="0" smtClean="0"/>
              <a:t>Steps to remove synchronization bugs</a:t>
            </a:r>
          </a:p>
        </p:txBody>
      </p:sp>
    </p:spTree>
    <p:extLst>
      <p:ext uri="{BB962C8B-B14F-4D97-AF65-F5344CB8AC3E}">
        <p14:creationId xmlns:p14="http://schemas.microsoft.com/office/powerpoint/2010/main" val="295702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593"/>
          <a:stretch/>
        </p:blipFill>
        <p:spPr>
          <a:xfrm>
            <a:off x="1827896" y="1728124"/>
            <a:ext cx="4635697" cy="42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Decomposition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0601" y="1937134"/>
            <a:ext cx="19981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Concur </a:t>
            </a:r>
          </a:p>
          <a:p>
            <a:pPr algn="ctr"/>
            <a:r>
              <a:rPr lang="en-US" sz="1600" dirty="0" smtClean="0"/>
              <a:t>Test Framework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Wrapper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42067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Concur 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188201" y="3324499"/>
            <a:ext cx="1625600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Instrumentation Tool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28735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Logging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826935" y="3324499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Scheduler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151467" y="4734455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Main Driver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987008" y="4746805"/>
            <a:ext cx="1388534" cy="524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Sections</a:t>
            </a:r>
            <a:endParaRPr lang="en-US" sz="1600" dirty="0"/>
          </a:p>
        </p:txBody>
      </p: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409352" y="1204183"/>
            <a:ext cx="862432" cy="337820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5" idx="0"/>
          </p:cNvCxnSpPr>
          <p:nvPr/>
        </p:nvCxnSpPr>
        <p:spPr>
          <a:xfrm rot="5400000">
            <a:off x="3251785" y="2046616"/>
            <a:ext cx="862432" cy="16933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  <a:endCxn id="8" idx="0"/>
          </p:cNvCxnSpPr>
          <p:nvPr/>
        </p:nvCxnSpPr>
        <p:spPr>
          <a:xfrm rot="5400000">
            <a:off x="4094219" y="2889050"/>
            <a:ext cx="862432" cy="846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3" idx="2"/>
            <a:endCxn id="7" idx="0"/>
          </p:cNvCxnSpPr>
          <p:nvPr/>
        </p:nvCxnSpPr>
        <p:spPr>
          <a:xfrm rot="16200000" flipH="1">
            <a:off x="4945119" y="2046616"/>
            <a:ext cx="862432" cy="16933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2"/>
            <a:endCxn id="6" idx="0"/>
          </p:cNvCxnSpPr>
          <p:nvPr/>
        </p:nvCxnSpPr>
        <p:spPr>
          <a:xfrm rot="16200000" flipH="1">
            <a:off x="5834118" y="1157616"/>
            <a:ext cx="862432" cy="34713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2"/>
            <a:endCxn id="9" idx="0"/>
          </p:cNvCxnSpPr>
          <p:nvPr/>
        </p:nvCxnSpPr>
        <p:spPr>
          <a:xfrm rot="5400000">
            <a:off x="1898523" y="3796643"/>
            <a:ext cx="885023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2"/>
            <a:endCxn id="10" idx="0"/>
          </p:cNvCxnSpPr>
          <p:nvPr/>
        </p:nvCxnSpPr>
        <p:spPr>
          <a:xfrm rot="16200000" flipH="1">
            <a:off x="2810118" y="3875647"/>
            <a:ext cx="897373" cy="8449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280</TotalTime>
  <Words>857</Words>
  <Application>Microsoft Macintosh PowerPoint</Application>
  <PresentationFormat>On-screen Show (4:3)</PresentationFormat>
  <Paragraphs>165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Concur: A Test Framework for Multithreaded Applications</vt:lpstr>
      <vt:lpstr>Overview</vt:lpstr>
      <vt:lpstr>Project Description – 1 of 4</vt:lpstr>
      <vt:lpstr>Project Description – 2 of 4</vt:lpstr>
      <vt:lpstr>Project Description – 3 of 4</vt:lpstr>
      <vt:lpstr>Project Description – 4 of 4</vt:lpstr>
      <vt:lpstr>Design &amp; Implementation</vt:lpstr>
      <vt:lpstr>Use Cases</vt:lpstr>
      <vt:lpstr>Functional Decomposition</vt:lpstr>
      <vt:lpstr>Data Flow Diagram</vt:lpstr>
      <vt:lpstr>Project Files</vt:lpstr>
      <vt:lpstr>Steps to Detect Synchronization Bugs</vt:lpstr>
      <vt:lpstr>Steps to Remove Synchronization Bug</vt:lpstr>
      <vt:lpstr>Demo</vt:lpstr>
      <vt:lpstr>Testing Strategy</vt:lpstr>
      <vt:lpstr>Analysis of Results</vt:lpstr>
      <vt:lpstr>Summary</vt:lpstr>
      <vt:lpstr>Questions &amp; Answers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Concur: A Test Framework for Multithreaded Applications</dc:title>
  <dc:creator>Rochelle Palting</dc:creator>
  <cp:lastModifiedBy>Rochelle Palting</cp:lastModifiedBy>
  <cp:revision>46</cp:revision>
  <dcterms:created xsi:type="dcterms:W3CDTF">2012-06-04T00:43:13Z</dcterms:created>
  <dcterms:modified xsi:type="dcterms:W3CDTF">2012-06-04T06:04:17Z</dcterms:modified>
</cp:coreProperties>
</file>