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9"/>
  </p:notesMasterIdLst>
  <p:sldIdLst>
    <p:sldId id="256" r:id="rId2"/>
    <p:sldId id="258" r:id="rId3"/>
    <p:sldId id="280" r:id="rId4"/>
    <p:sldId id="281" r:id="rId5"/>
    <p:sldId id="259" r:id="rId6"/>
    <p:sldId id="266" r:id="rId7"/>
    <p:sldId id="291" r:id="rId8"/>
    <p:sldId id="288" r:id="rId9"/>
    <p:sldId id="290" r:id="rId10"/>
    <p:sldId id="286" r:id="rId11"/>
    <p:sldId id="270" r:id="rId12"/>
    <p:sldId id="262" r:id="rId13"/>
    <p:sldId id="261" r:id="rId14"/>
    <p:sldId id="272" r:id="rId15"/>
    <p:sldId id="263" r:id="rId16"/>
    <p:sldId id="264" r:id="rId17"/>
    <p:sldId id="265" r:id="rId18"/>
    <p:sldId id="274" r:id="rId19"/>
    <p:sldId id="292" r:id="rId20"/>
    <p:sldId id="293" r:id="rId21"/>
    <p:sldId id="294" r:id="rId22"/>
    <p:sldId id="295" r:id="rId23"/>
    <p:sldId id="296" r:id="rId24"/>
    <p:sldId id="276" r:id="rId25"/>
    <p:sldId id="277" r:id="rId26"/>
    <p:sldId id="285"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1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7" autoAdjust="0"/>
    <p:restoredTop sz="93882" autoAdjust="0"/>
  </p:normalViewPr>
  <p:slideViewPr>
    <p:cSldViewPr snapToGrid="0" snapToObjects="1">
      <p:cViewPr>
        <p:scale>
          <a:sx n="150" d="100"/>
          <a:sy n="150" d="100"/>
        </p:scale>
        <p:origin x="-2248"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9" d="100"/>
          <a:sy n="119" d="100"/>
        </p:scale>
        <p:origin x="-4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663A9-2618-6649-B6E3-2D33878C5258}" type="datetimeFigureOut">
              <a:rPr lang="en-US" smtClean="0"/>
              <a:t>6/8/12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FEC62-47D8-AA45-80EB-A84698F32C4E}" type="slidenum">
              <a:rPr lang="en-US" smtClean="0"/>
              <a:t>‹#›</a:t>
            </a:fld>
            <a:endParaRPr lang="en-US"/>
          </a:p>
        </p:txBody>
      </p:sp>
    </p:spTree>
    <p:extLst>
      <p:ext uri="{BB962C8B-B14F-4D97-AF65-F5344CB8AC3E}">
        <p14:creationId xmlns:p14="http://schemas.microsoft.com/office/powerpoint/2010/main" val="3127502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a:t>
            </a:fld>
            <a:endParaRPr lang="en-US"/>
          </a:p>
        </p:txBody>
      </p:sp>
    </p:spTree>
    <p:extLst>
      <p:ext uri="{BB962C8B-B14F-4D97-AF65-F5344CB8AC3E}">
        <p14:creationId xmlns:p14="http://schemas.microsoft.com/office/powerpoint/2010/main" val="285185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10</a:t>
            </a:fld>
            <a:endParaRPr lang="en-US"/>
          </a:p>
        </p:txBody>
      </p:sp>
    </p:spTree>
    <p:extLst>
      <p:ext uri="{BB962C8B-B14F-4D97-AF65-F5344CB8AC3E}">
        <p14:creationId xmlns:p14="http://schemas.microsoft.com/office/powerpoint/2010/main" val="357950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11</a:t>
            </a:fld>
            <a:endParaRPr lang="en-US"/>
          </a:p>
        </p:txBody>
      </p:sp>
    </p:spTree>
    <p:extLst>
      <p:ext uri="{BB962C8B-B14F-4D97-AF65-F5344CB8AC3E}">
        <p14:creationId xmlns:p14="http://schemas.microsoft.com/office/powerpoint/2010/main" val="3648962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12</a:t>
            </a:fld>
            <a:endParaRPr lang="en-US"/>
          </a:p>
        </p:txBody>
      </p:sp>
    </p:spTree>
    <p:extLst>
      <p:ext uri="{BB962C8B-B14F-4D97-AF65-F5344CB8AC3E}">
        <p14:creationId xmlns:p14="http://schemas.microsoft.com/office/powerpoint/2010/main" val="4123846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13</a:t>
            </a:fld>
            <a:endParaRPr lang="en-US"/>
          </a:p>
        </p:txBody>
      </p:sp>
    </p:spTree>
    <p:extLst>
      <p:ext uri="{BB962C8B-B14F-4D97-AF65-F5344CB8AC3E}">
        <p14:creationId xmlns:p14="http://schemas.microsoft.com/office/powerpoint/2010/main" val="81884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14</a:t>
            </a:fld>
            <a:endParaRPr lang="en-US"/>
          </a:p>
        </p:txBody>
      </p:sp>
    </p:spTree>
    <p:extLst>
      <p:ext uri="{BB962C8B-B14F-4D97-AF65-F5344CB8AC3E}">
        <p14:creationId xmlns:p14="http://schemas.microsoft.com/office/powerpoint/2010/main" val="139129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15</a:t>
            </a:fld>
            <a:endParaRPr lang="en-US"/>
          </a:p>
        </p:txBody>
      </p:sp>
    </p:spTree>
    <p:extLst>
      <p:ext uri="{BB962C8B-B14F-4D97-AF65-F5344CB8AC3E}">
        <p14:creationId xmlns:p14="http://schemas.microsoft.com/office/powerpoint/2010/main" val="420547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16</a:t>
            </a:fld>
            <a:endParaRPr lang="en-US"/>
          </a:p>
        </p:txBody>
      </p:sp>
    </p:spTree>
    <p:extLst>
      <p:ext uri="{BB962C8B-B14F-4D97-AF65-F5344CB8AC3E}">
        <p14:creationId xmlns:p14="http://schemas.microsoft.com/office/powerpoint/2010/main" val="3332888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17</a:t>
            </a:fld>
            <a:endParaRPr lang="en-US"/>
          </a:p>
        </p:txBody>
      </p:sp>
    </p:spTree>
    <p:extLst>
      <p:ext uri="{BB962C8B-B14F-4D97-AF65-F5344CB8AC3E}">
        <p14:creationId xmlns:p14="http://schemas.microsoft.com/office/powerpoint/2010/main" val="2808635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18</a:t>
            </a:fld>
            <a:endParaRPr lang="en-US"/>
          </a:p>
        </p:txBody>
      </p:sp>
    </p:spTree>
    <p:extLst>
      <p:ext uri="{BB962C8B-B14F-4D97-AF65-F5344CB8AC3E}">
        <p14:creationId xmlns:p14="http://schemas.microsoft.com/office/powerpoint/2010/main" val="3972454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24</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2</a:t>
            </a:fld>
            <a:endParaRPr lang="en-US"/>
          </a:p>
        </p:txBody>
      </p:sp>
    </p:spTree>
    <p:extLst>
      <p:ext uri="{BB962C8B-B14F-4D97-AF65-F5344CB8AC3E}">
        <p14:creationId xmlns:p14="http://schemas.microsoft.com/office/powerpoint/2010/main" val="1333008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25</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26</a:t>
            </a:fld>
            <a:endParaRPr lang="en-US"/>
          </a:p>
        </p:txBody>
      </p:sp>
    </p:spTree>
    <p:extLst>
      <p:ext uri="{BB962C8B-B14F-4D97-AF65-F5344CB8AC3E}">
        <p14:creationId xmlns:p14="http://schemas.microsoft.com/office/powerpoint/2010/main" val="70059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FEC62-47D8-AA45-80EB-A84698F32C4E}" type="slidenum">
              <a:rPr lang="en-US" smtClean="0"/>
              <a:t>27</a:t>
            </a:fld>
            <a:endParaRPr lang="en-US"/>
          </a:p>
        </p:txBody>
      </p:sp>
    </p:spTree>
    <p:extLst>
      <p:ext uri="{BB962C8B-B14F-4D97-AF65-F5344CB8AC3E}">
        <p14:creationId xmlns:p14="http://schemas.microsoft.com/office/powerpoint/2010/main" val="388489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CBFEC62-47D8-AA45-80EB-A84698F32C4E}" type="slidenum">
              <a:rPr lang="en-US" smtClean="0"/>
              <a:t>3</a:t>
            </a:fld>
            <a:endParaRPr lang="en-US"/>
          </a:p>
        </p:txBody>
      </p:sp>
    </p:spTree>
    <p:extLst>
      <p:ext uri="{BB962C8B-B14F-4D97-AF65-F5344CB8AC3E}">
        <p14:creationId xmlns:p14="http://schemas.microsoft.com/office/powerpoint/2010/main" val="250387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a:t>
            </a:r>
          </a:p>
          <a:p>
            <a:pPr marL="171450" indent="-171450">
              <a:buFontTx/>
              <a:buChar char="-"/>
            </a:pPr>
            <a:r>
              <a:rPr lang="en-US" dirty="0" smtClean="0"/>
              <a:t>run on multiple schedules</a:t>
            </a:r>
          </a:p>
          <a:p>
            <a:pPr marL="171450" indent="-171450">
              <a:buFontTx/>
              <a:buChar char="-"/>
            </a:pPr>
            <a:r>
              <a:rPr lang="en-US" dirty="0" smtClean="0"/>
              <a:t>typically the OS scheduler doesn’t vary much in where context switches take place in the program</a:t>
            </a:r>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4</a:t>
            </a:fld>
            <a:endParaRPr lang="en-US"/>
          </a:p>
        </p:txBody>
      </p:sp>
    </p:spTree>
    <p:extLst>
      <p:ext uri="{BB962C8B-B14F-4D97-AF65-F5344CB8AC3E}">
        <p14:creationId xmlns:p14="http://schemas.microsoft.com/office/powerpoint/2010/main" val="418304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5</a:t>
            </a:fld>
            <a:endParaRPr lang="en-US"/>
          </a:p>
        </p:txBody>
      </p:sp>
    </p:spTree>
    <p:extLst>
      <p:ext uri="{BB962C8B-B14F-4D97-AF65-F5344CB8AC3E}">
        <p14:creationId xmlns:p14="http://schemas.microsoft.com/office/powerpoint/2010/main" val="2856214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6</a:t>
            </a:fld>
            <a:endParaRPr lang="en-US"/>
          </a:p>
        </p:txBody>
      </p:sp>
    </p:spTree>
    <p:extLst>
      <p:ext uri="{BB962C8B-B14F-4D97-AF65-F5344CB8AC3E}">
        <p14:creationId xmlns:p14="http://schemas.microsoft.com/office/powerpoint/2010/main" val="260728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SUDS – adds </a:t>
            </a:r>
            <a:r>
              <a:rPr lang="en-US" dirty="0" err="1" smtClean="0"/>
              <a:t>invokeScheduler</a:t>
            </a:r>
            <a:r>
              <a:rPr lang="en-US" baseline="0" dirty="0" smtClean="0"/>
              <a:t> call after each statement increases craziness of the schedules</a:t>
            </a:r>
            <a:endParaRPr lang="en-US" dirty="0" smtClean="0"/>
          </a:p>
          <a:p>
            <a:endParaRPr lang="en-US" dirty="0" smtClean="0"/>
          </a:p>
          <a:p>
            <a:endParaRPr lang="en-US" dirty="0" smtClean="0"/>
          </a:p>
          <a:p>
            <a:r>
              <a:rPr lang="en-US" dirty="0" err="1" smtClean="0"/>
              <a:t>sections.c</a:t>
            </a:r>
            <a:r>
              <a:rPr lang="en-US" dirty="0" smtClean="0"/>
              <a:t> – student’s solution implementation</a:t>
            </a:r>
          </a:p>
          <a:p>
            <a:r>
              <a:rPr lang="en-US" dirty="0" err="1" smtClean="0"/>
              <a:t>main.c</a:t>
            </a:r>
            <a:r>
              <a:rPr lang="en-US" dirty="0" smtClean="0"/>
              <a:t> – driver program</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SUDS – a C source code instrumentation tool that allows the programmer to direct how and where instrumentation is added to the program</a:t>
            </a:r>
          </a:p>
          <a:p>
            <a:endParaRPr lang="en-US" dirty="0" smtClean="0"/>
          </a:p>
          <a:p>
            <a:r>
              <a:rPr lang="en-US" dirty="0" smtClean="0"/>
              <a:t>Scheduler</a:t>
            </a:r>
            <a:r>
              <a:rPr lang="en-US" baseline="0" dirty="0" smtClean="0"/>
              <a:t> – along with the lock/semaphore routines, server as a library to control and debug multithreaded applications</a:t>
            </a:r>
            <a:endParaRPr lang="en-US" dirty="0" smtClean="0"/>
          </a:p>
          <a:p>
            <a:r>
              <a:rPr lang="en-US" dirty="0" smtClean="0"/>
              <a:t>Wrapper – allows the user to the the program several times to enable several</a:t>
            </a:r>
            <a:r>
              <a:rPr lang="en-US" baseline="0" dirty="0" smtClean="0"/>
              <a:t> randomly produced schedules</a:t>
            </a:r>
            <a:endParaRPr lang="en-US" dirty="0" smtClean="0"/>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7</a:t>
            </a:fld>
            <a:endParaRPr lang="en-US"/>
          </a:p>
        </p:txBody>
      </p:sp>
    </p:spTree>
    <p:extLst>
      <p:ext uri="{BB962C8B-B14F-4D97-AF65-F5344CB8AC3E}">
        <p14:creationId xmlns:p14="http://schemas.microsoft.com/office/powerpoint/2010/main" val="292539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backup slide showing partitions (e.g. library)</a:t>
            </a:r>
          </a:p>
          <a:p>
            <a:endParaRPr lang="en-US" dirty="0" smtClean="0"/>
          </a:p>
          <a:p>
            <a:r>
              <a:rPr lang="en-US" dirty="0" err="1" smtClean="0"/>
              <a:t>sections.c</a:t>
            </a:r>
            <a:r>
              <a:rPr lang="en-US" dirty="0" smtClean="0"/>
              <a:t> – student’s solution implementation</a:t>
            </a:r>
          </a:p>
          <a:p>
            <a:r>
              <a:rPr lang="en-US" dirty="0" err="1" smtClean="0"/>
              <a:t>main.c</a:t>
            </a:r>
            <a:r>
              <a:rPr lang="en-US" dirty="0" smtClean="0"/>
              <a:t> – driver program</a:t>
            </a:r>
          </a:p>
          <a:p>
            <a:r>
              <a:rPr lang="en-US" dirty="0" smtClean="0"/>
              <a:t>Scheduler</a:t>
            </a:r>
          </a:p>
          <a:p>
            <a:pPr lvl="1"/>
            <a:r>
              <a:rPr lang="en-US" dirty="0" err="1" smtClean="0"/>
              <a:t>sched.cpp</a:t>
            </a:r>
            <a:endParaRPr lang="en-US" dirty="0" smtClean="0"/>
          </a:p>
          <a:p>
            <a:r>
              <a:rPr lang="en-US" dirty="0" smtClean="0"/>
              <a:t>Error Detection</a:t>
            </a:r>
          </a:p>
          <a:p>
            <a:pPr lvl="1"/>
            <a:r>
              <a:rPr lang="en-US" dirty="0" smtClean="0"/>
              <a:t>Deadlock detection</a:t>
            </a:r>
          </a:p>
          <a:p>
            <a:r>
              <a:rPr lang="en-US" dirty="0" smtClean="0"/>
              <a:t>Logging</a:t>
            </a:r>
          </a:p>
          <a:p>
            <a:pPr lvl="1"/>
            <a:endParaRPr lang="en-US" dirty="0" smtClean="0"/>
          </a:p>
          <a:p>
            <a:r>
              <a:rPr lang="en-US" dirty="0" smtClean="0"/>
              <a:t>Wrapper</a:t>
            </a:r>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8</a:t>
            </a:fld>
            <a:endParaRPr lang="en-US"/>
          </a:p>
        </p:txBody>
      </p:sp>
    </p:spTree>
    <p:extLst>
      <p:ext uri="{BB962C8B-B14F-4D97-AF65-F5344CB8AC3E}">
        <p14:creationId xmlns:p14="http://schemas.microsoft.com/office/powerpoint/2010/main" val="489505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random</a:t>
            </a:r>
            <a:r>
              <a:rPr lang="en-US" baseline="0" dirty="0" smtClean="0"/>
              <a:t> (exercise different schedules) and interactive mode (more controlled debugging experience &amp; instructor demo)</a:t>
            </a:r>
          </a:p>
          <a:p>
            <a:pPr marL="171450" indent="-171450">
              <a:buFontTx/>
              <a:buChar char="-"/>
            </a:pPr>
            <a:r>
              <a:rPr lang="en-US" baseline="0" dirty="0" smtClean="0"/>
              <a:t>less focus on functions</a:t>
            </a:r>
          </a:p>
          <a:p>
            <a:pPr marL="171450" indent="-171450">
              <a:buFontTx/>
              <a:buChar char="-"/>
            </a:pPr>
            <a:r>
              <a:rPr lang="en-US" baseline="0" dirty="0" smtClean="0"/>
              <a:t>mention </a:t>
            </a:r>
            <a:r>
              <a:rPr lang="en-US" baseline="0" dirty="0" err="1" smtClean="0"/>
              <a:t>pthread</a:t>
            </a:r>
            <a:r>
              <a:rPr lang="en-US" baseline="0" dirty="0" smtClean="0"/>
              <a:t> functions</a:t>
            </a:r>
          </a:p>
          <a:p>
            <a:pPr marL="171450" indent="-171450">
              <a:buFontTx/>
              <a:buChar char="-"/>
            </a:pPr>
            <a:r>
              <a:rPr lang="en-US" baseline="0" dirty="0" smtClean="0"/>
              <a:t>remove invoke scheduler &amp; initialize threads</a:t>
            </a:r>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9</a:t>
            </a:fld>
            <a:endParaRPr lang="en-US"/>
          </a:p>
        </p:txBody>
      </p:sp>
    </p:spTree>
    <p:extLst>
      <p:ext uri="{BB962C8B-B14F-4D97-AF65-F5344CB8AC3E}">
        <p14:creationId xmlns:p14="http://schemas.microsoft.com/office/powerpoint/2010/main" val="416414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FF0AF-D2C1-48E6-838D-34907CC7AAD3}" type="datetime2">
              <a:rPr lang="en-US" smtClean="0"/>
              <a:t>Friday, June 8,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72829-C125-48EE-B9F1-150AD50C9F98}" type="datetime2">
              <a:rPr lang="en-US" smtClean="0"/>
              <a:t>Friday, June 8,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41E2C-B9D9-45C2-B520-10A28977426A}" type="datetime2">
              <a:rPr lang="en-US" smtClean="0"/>
              <a:t>Friday, June 8,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254-87A5-4CF0-99E8-AC8E68BF7E06}" type="datetime2">
              <a:rPr lang="en-US" smtClean="0"/>
              <a:t>Friday, June 8,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946C1-A293-479B-BDA5-001C778CB73D}" type="datetime2">
              <a:rPr lang="en-US" smtClean="0"/>
              <a:t>Friday, June 8,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BA556C-EF54-4AA5-9DB7-CE7372A45079}" type="datetime2">
              <a:rPr lang="en-US" smtClean="0"/>
              <a:t>Friday, June 8,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8E10FB-3602-4C38-94EA-83110B555185}" type="datetime2">
              <a:rPr lang="en-US" smtClean="0"/>
              <a:t>Friday, June 8, 12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B67B4-70E4-41D6-8604-8C58B39011FA}" type="datetime2">
              <a:rPr lang="en-US" smtClean="0"/>
              <a:t>Friday, June 8, 12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14349-F0F1-4B64-9196-E808C561C052}" type="datetime2">
              <a:rPr lang="en-US" smtClean="0"/>
              <a:t>Friday, June 8, 12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F8DCA-800C-4A35-9DC7-25E631DA2DB6}" type="datetime2">
              <a:rPr lang="en-US" smtClean="0"/>
              <a:t>Friday, June 8,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2C62E-D659-49D4-A739-4E48E87EAA9F}" type="datetime2">
              <a:rPr lang="en-US" smtClean="0"/>
              <a:t>Friday, June 8,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C925619-5C23-46BF-A87A-5AD00CBA1C66}" type="datetime2">
              <a:rPr lang="en-US" smtClean="0"/>
              <a:t>Friday, June 8, 12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cap="none" dirty="0" smtClean="0"/>
              <a:t>Concur</a:t>
            </a:r>
            <a:r>
              <a:rPr lang="en-US" sz="3000" dirty="0"/>
              <a:t>:</a:t>
            </a:r>
            <a:r>
              <a:rPr lang="en-US" sz="3000" dirty="0" smtClean="0"/>
              <a:t/>
            </a:r>
            <a:br>
              <a:rPr lang="en-US" sz="3000" dirty="0" smtClean="0"/>
            </a:br>
            <a:r>
              <a:rPr lang="en-US" sz="3000" dirty="0" smtClean="0"/>
              <a:t>A </a:t>
            </a:r>
            <a:r>
              <a:rPr lang="en-US" sz="3000" cap="none" dirty="0" smtClean="0"/>
              <a:t>Test Framework for Multithreaded Applications</a:t>
            </a:r>
            <a:endParaRPr lang="en-US" sz="3000" cap="none" dirty="0"/>
          </a:p>
        </p:txBody>
      </p:sp>
      <p:sp>
        <p:nvSpPr>
          <p:cNvPr id="3" name="Subtitle 2"/>
          <p:cNvSpPr>
            <a:spLocks noGrp="1"/>
          </p:cNvSpPr>
          <p:nvPr>
            <p:ph type="subTitle" idx="1"/>
          </p:nvPr>
        </p:nvSpPr>
        <p:spPr/>
        <p:txBody>
          <a:bodyPr>
            <a:normAutofit/>
          </a:bodyPr>
          <a:lstStyle/>
          <a:p>
            <a:r>
              <a:rPr lang="en-US" sz="2000" dirty="0" smtClean="0"/>
              <a:t>Rochelle Palting</a:t>
            </a:r>
          </a:p>
          <a:p>
            <a:r>
              <a:rPr lang="en-US" sz="2000" dirty="0" smtClean="0"/>
              <a:t>Faculty Advisor:  Dr. Eric Larson</a:t>
            </a:r>
          </a:p>
          <a:p>
            <a:r>
              <a:rPr lang="en-US" sz="2000" dirty="0" smtClean="0"/>
              <a:t>Graduate Software Implementation Project</a:t>
            </a:r>
          </a:p>
          <a:p>
            <a:r>
              <a:rPr lang="en-US" sz="2000" dirty="0" smtClean="0"/>
              <a:t>Seattle University, Winter – Spring 2012</a:t>
            </a:r>
            <a:endParaRPr lang="en-US" sz="20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33833338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Data Structures</a:t>
            </a:r>
            <a:endParaRPr lang="en-US" dirty="0"/>
          </a:p>
        </p:txBody>
      </p:sp>
      <p:sp>
        <p:nvSpPr>
          <p:cNvPr id="3" name="Content Placeholder 2"/>
          <p:cNvSpPr>
            <a:spLocks noGrp="1"/>
          </p:cNvSpPr>
          <p:nvPr>
            <p:ph idx="1"/>
          </p:nvPr>
        </p:nvSpPr>
        <p:spPr/>
        <p:txBody>
          <a:bodyPr>
            <a:normAutofit/>
          </a:bodyPr>
          <a:lstStyle/>
          <a:p>
            <a:r>
              <a:rPr lang="en-US" dirty="0" smtClean="0"/>
              <a:t>Data structures</a:t>
            </a:r>
          </a:p>
          <a:p>
            <a:pPr lvl="1"/>
            <a:r>
              <a:rPr lang="en-US" dirty="0" smtClean="0"/>
              <a:t>Array of threads</a:t>
            </a:r>
          </a:p>
          <a:p>
            <a:pPr lvl="2"/>
            <a:r>
              <a:rPr lang="en-US" dirty="0" smtClean="0"/>
              <a:t>State:  Ready | Running | Waiting | Completed</a:t>
            </a:r>
          </a:p>
          <a:p>
            <a:pPr lvl="2"/>
            <a:r>
              <a:rPr lang="en-US" dirty="0" smtClean="0"/>
              <a:t>Waiting name:  &lt;lock name&gt; | &lt;semaphore name&gt;</a:t>
            </a:r>
          </a:p>
          <a:p>
            <a:pPr lvl="1"/>
            <a:r>
              <a:rPr lang="en-US" dirty="0" smtClean="0"/>
              <a:t>Array of locks</a:t>
            </a:r>
          </a:p>
          <a:p>
            <a:pPr lvl="2"/>
            <a:r>
              <a:rPr lang="en-US" dirty="0" smtClean="0"/>
              <a:t>Name</a:t>
            </a:r>
          </a:p>
          <a:p>
            <a:pPr lvl="2"/>
            <a:r>
              <a:rPr lang="en-US" dirty="0" err="1" smtClean="0"/>
              <a:t>isLocked</a:t>
            </a:r>
            <a:r>
              <a:rPr lang="en-US" dirty="0" smtClean="0"/>
              <a:t>: True | False</a:t>
            </a:r>
          </a:p>
          <a:p>
            <a:pPr lvl="2"/>
            <a:r>
              <a:rPr lang="en-US" dirty="0" smtClean="0"/>
              <a:t>Holding thread</a:t>
            </a:r>
          </a:p>
          <a:p>
            <a:pPr lvl="2"/>
            <a:r>
              <a:rPr lang="en-US" dirty="0" smtClean="0"/>
              <a:t>List of waiting threads</a:t>
            </a:r>
          </a:p>
          <a:p>
            <a:pPr lvl="1"/>
            <a:r>
              <a:rPr lang="en-US" dirty="0" smtClean="0"/>
              <a:t>Array of semaphores</a:t>
            </a:r>
          </a:p>
          <a:p>
            <a:pPr lvl="2"/>
            <a:r>
              <a:rPr lang="en-US" dirty="0" smtClean="0"/>
              <a:t>Name</a:t>
            </a:r>
          </a:p>
          <a:p>
            <a:pPr lvl="2"/>
            <a:r>
              <a:rPr lang="en-US" dirty="0" smtClean="0"/>
              <a:t>Value</a:t>
            </a:r>
          </a:p>
          <a:p>
            <a:pPr lvl="2"/>
            <a:r>
              <a:rPr lang="en-US" dirty="0" smtClean="0"/>
              <a:t>List of waiting threads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899555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Test &amp; Debug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Make project</a:t>
            </a:r>
          </a:p>
          <a:p>
            <a:r>
              <a:rPr lang="en-US" dirty="0" smtClean="0"/>
              <a:t>2.  Use Wrapper to execute multiple test runs</a:t>
            </a:r>
          </a:p>
          <a:p>
            <a:pPr lvl="1"/>
            <a:r>
              <a:rPr lang="en-US" dirty="0"/>
              <a:t>Runs multiple random </a:t>
            </a:r>
            <a:r>
              <a:rPr lang="en-US" dirty="0" smtClean="0"/>
              <a:t>schedules</a:t>
            </a:r>
          </a:p>
          <a:p>
            <a:r>
              <a:rPr lang="en-US" dirty="0" smtClean="0"/>
              <a:t>3.  Observe status at end of each test run</a:t>
            </a:r>
          </a:p>
          <a:p>
            <a:pPr lvl="1"/>
            <a:r>
              <a:rPr lang="en-US" dirty="0" smtClean="0"/>
              <a:t>(proceed to next step if run failed)</a:t>
            </a:r>
          </a:p>
          <a:p>
            <a:r>
              <a:rPr lang="en-US" dirty="0" smtClean="0"/>
              <a:t>4.  </a:t>
            </a:r>
            <a:r>
              <a:rPr lang="en-US" dirty="0"/>
              <a:t>Run Concur with same parameters as failed test run, but with logging turned on</a:t>
            </a:r>
          </a:p>
          <a:p>
            <a:pPr lvl="1"/>
            <a:r>
              <a:rPr lang="en-US" dirty="0"/>
              <a:t>Use random mode for </a:t>
            </a:r>
            <a:r>
              <a:rPr lang="en-US" dirty="0" smtClean="0"/>
              <a:t>faster </a:t>
            </a:r>
            <a:r>
              <a:rPr lang="en-US" dirty="0"/>
              <a:t>results</a:t>
            </a:r>
          </a:p>
          <a:p>
            <a:pPr lvl="1"/>
            <a:r>
              <a:rPr lang="en-US" dirty="0"/>
              <a:t>Use interactive mode to </a:t>
            </a:r>
            <a:r>
              <a:rPr lang="en-US" dirty="0" smtClean="0"/>
              <a:t>step </a:t>
            </a:r>
            <a:r>
              <a:rPr lang="en-US" dirty="0"/>
              <a:t>through execution and examine status in real time</a:t>
            </a:r>
          </a:p>
          <a:p>
            <a:r>
              <a:rPr lang="en-US" dirty="0" smtClean="0"/>
              <a:t>5.  </a:t>
            </a:r>
            <a:r>
              <a:rPr lang="en-US" dirty="0"/>
              <a:t>After run fails, examine log trail for specific error</a:t>
            </a:r>
          </a:p>
          <a:p>
            <a:r>
              <a:rPr lang="en-US" dirty="0" smtClean="0"/>
              <a:t>6.  Update solution with fix to error</a:t>
            </a:r>
            <a:endParaRPr lang="en-US" dirty="0"/>
          </a:p>
          <a:p>
            <a:endParaRPr lang="en-US" dirty="0"/>
          </a:p>
          <a:p>
            <a:r>
              <a:rPr lang="en-US" dirty="0"/>
              <a:t>Repeat steps </a:t>
            </a:r>
            <a:r>
              <a:rPr lang="en-US" dirty="0" smtClean="0"/>
              <a:t>4-6 </a:t>
            </a:r>
            <a:r>
              <a:rPr lang="en-US" dirty="0"/>
              <a:t>until bug is removed and test run passes.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2237456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  Run Wrapper that shows a failed test run.</a:t>
            </a:r>
          </a:p>
          <a:p>
            <a:r>
              <a:rPr lang="en-US" dirty="0" smtClean="0"/>
              <a:t>2.  Run Concur with same inputs from failed test run, but with Logging turned on.</a:t>
            </a:r>
          </a:p>
          <a:p>
            <a:r>
              <a:rPr lang="en-US" dirty="0" smtClean="0"/>
              <a:t>3.  After reproducing the failed test run, open the Log Trail to examine the error.</a:t>
            </a:r>
          </a:p>
          <a:p>
            <a:r>
              <a:rPr lang="en-US" dirty="0" smtClean="0"/>
              <a:t>4.  Open </a:t>
            </a:r>
            <a:r>
              <a:rPr lang="en-US" dirty="0" err="1" smtClean="0"/>
              <a:t>sections.c</a:t>
            </a:r>
            <a:r>
              <a:rPr lang="en-US" dirty="0" smtClean="0"/>
              <a:t> to see where error occurred.</a:t>
            </a:r>
          </a:p>
          <a:p>
            <a:r>
              <a:rPr lang="en-US" dirty="0" smtClean="0"/>
              <a:t>Next </a:t>
            </a:r>
            <a:r>
              <a:rPr lang="en-US" dirty="0"/>
              <a:t>steps for the user</a:t>
            </a:r>
            <a:r>
              <a:rPr lang="en-US" dirty="0" smtClean="0"/>
              <a:t>:</a:t>
            </a:r>
          </a:p>
          <a:p>
            <a:r>
              <a:rPr lang="en-US" dirty="0" smtClean="0"/>
              <a:t>5.  Correct error and rerun Concur with same inputs.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8370423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&amp; Analysis</a:t>
            </a:r>
            <a:endParaRPr lang="en-US" dirty="0"/>
          </a:p>
        </p:txBody>
      </p:sp>
      <p:sp>
        <p:nvSpPr>
          <p:cNvPr id="3" name="Content Placeholder 2"/>
          <p:cNvSpPr>
            <a:spLocks noGrp="1"/>
          </p:cNvSpPr>
          <p:nvPr>
            <p:ph idx="1"/>
          </p:nvPr>
        </p:nvSpPr>
        <p:spPr>
          <a:xfrm>
            <a:off x="457200" y="1600200"/>
            <a:ext cx="8229600" cy="901700"/>
          </a:xfrm>
        </p:spPr>
        <p:txBody>
          <a:bodyPr/>
          <a:lstStyle/>
          <a:p>
            <a:r>
              <a:rPr lang="en-US" dirty="0" smtClean="0"/>
              <a:t>Used Wrapper to test four student submissions from Fall 2011 for the Unisex Bathroom problem</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03047320"/>
              </p:ext>
            </p:extLst>
          </p:nvPr>
        </p:nvGraphicFramePr>
        <p:xfrm>
          <a:off x="596900" y="2540000"/>
          <a:ext cx="7924800" cy="2768599"/>
        </p:xfrm>
        <a:graphic>
          <a:graphicData uri="http://schemas.openxmlformats.org/drawingml/2006/table">
            <a:tbl>
              <a:tblPr firstRow="1" bandRow="1">
                <a:tableStyleId>{5C22544A-7EE6-4342-B048-85BDC9FD1C3A}</a:tableStyleId>
              </a:tblPr>
              <a:tblGrid>
                <a:gridCol w="1529685"/>
                <a:gridCol w="1002207"/>
                <a:gridCol w="1254325"/>
                <a:gridCol w="941973"/>
                <a:gridCol w="3196610"/>
              </a:tblGrid>
              <a:tr h="370840">
                <a:tc rowSpan="2">
                  <a:txBody>
                    <a:bodyPr/>
                    <a:lstStyle/>
                    <a:p>
                      <a:pPr algn="ctr"/>
                      <a:r>
                        <a:rPr lang="en-US" dirty="0" smtClean="0"/>
                        <a:t>Test File</a:t>
                      </a:r>
                      <a:endParaRPr lang="en-US" dirty="0"/>
                    </a:p>
                  </a:txBody>
                  <a:tcPr anchor="ctr"/>
                </a:tc>
                <a:tc gridSpan="3">
                  <a:txBody>
                    <a:bodyPr/>
                    <a:lstStyle/>
                    <a:p>
                      <a:pPr algn="ctr"/>
                      <a:r>
                        <a:rPr lang="en-US" dirty="0" smtClean="0"/>
                        <a:t>Wrapper Parameters</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Result</a:t>
                      </a:r>
                      <a:endParaRPr lang="en-US" dirty="0"/>
                    </a:p>
                  </a:txBody>
                  <a:tcPr anchor="ctr"/>
                </a:tc>
              </a:tr>
              <a:tr h="370840">
                <a:tc vMerge="1">
                  <a:txBody>
                    <a:bodyPr/>
                    <a:lstStyle/>
                    <a:p>
                      <a:endParaRPr lang="en-US" dirty="0"/>
                    </a:p>
                  </a:txBody>
                  <a:tcPr/>
                </a:tc>
                <a:tc>
                  <a:txBody>
                    <a:bodyPr/>
                    <a:lstStyle/>
                    <a:p>
                      <a:pPr algn="ctr"/>
                      <a:r>
                        <a:rPr lang="en-US" dirty="0" smtClean="0"/>
                        <a:t># Runs</a:t>
                      </a:r>
                      <a:endParaRPr lang="en-US" dirty="0"/>
                    </a:p>
                  </a:txBody>
                  <a:tcPr/>
                </a:tc>
                <a:tc>
                  <a:txBody>
                    <a:bodyPr/>
                    <a:lstStyle/>
                    <a:p>
                      <a:pPr algn="ctr"/>
                      <a:r>
                        <a:rPr lang="en-US" dirty="0" smtClean="0"/>
                        <a:t># Threads</a:t>
                      </a:r>
                      <a:endParaRPr lang="en-US" dirty="0"/>
                    </a:p>
                  </a:txBody>
                  <a:tcPr/>
                </a:tc>
                <a:tc>
                  <a:txBody>
                    <a:bodyPr/>
                    <a:lstStyle/>
                    <a:p>
                      <a:pPr algn="ctr"/>
                      <a:r>
                        <a:rPr lang="en-US" dirty="0" smtClean="0"/>
                        <a:t># Runs</a:t>
                      </a:r>
                      <a:endParaRPr lang="en-US" dirty="0"/>
                    </a:p>
                  </a:txBody>
                  <a:tcPr/>
                </a:tc>
                <a:tc vMerge="1">
                  <a:txBody>
                    <a:bodyPr/>
                    <a:lstStyle/>
                    <a:p>
                      <a:pPr algn="ctr"/>
                      <a:endParaRPr lang="en-US" dirty="0"/>
                    </a:p>
                  </a:txBody>
                  <a:tcPr/>
                </a:tc>
              </a:tr>
              <a:tr h="370840">
                <a:tc>
                  <a:txBody>
                    <a:bodyPr/>
                    <a:lstStyle/>
                    <a:p>
                      <a:r>
                        <a:rPr lang="en-US" dirty="0" smtClean="0"/>
                        <a:t>sections1.c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Deadlock</a:t>
                      </a:r>
                      <a:r>
                        <a:rPr lang="en-US" baseline="0" dirty="0" smtClean="0"/>
                        <a:t> detected at 1</a:t>
                      </a:r>
                      <a:r>
                        <a:rPr lang="en-US" baseline="30000" dirty="0" smtClean="0"/>
                        <a:t>st</a:t>
                      </a:r>
                      <a:r>
                        <a:rPr lang="en-US" baseline="0" dirty="0" smtClean="0"/>
                        <a:t> run.</a:t>
                      </a:r>
                      <a:endParaRPr lang="en-US" dirty="0" smtClean="0"/>
                    </a:p>
                  </a:txBody>
                  <a:tcPr/>
                </a:tc>
              </a:tr>
              <a:tr h="370840">
                <a:tc>
                  <a:txBody>
                    <a:bodyPr/>
                    <a:lstStyle/>
                    <a:p>
                      <a:r>
                        <a:rPr lang="en-US" dirty="0" smtClean="0"/>
                        <a:t>sections2.c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dirty="0" smtClean="0"/>
                        <a:t>Programming error detected (infinite</a:t>
                      </a:r>
                      <a:r>
                        <a:rPr lang="en-US" baseline="0" dirty="0" smtClean="0"/>
                        <a:t> loop) due to improperly formed spinlock.</a:t>
                      </a:r>
                      <a:endParaRPr lang="en-US" dirty="0"/>
                    </a:p>
                  </a:txBody>
                  <a:tcPr/>
                </a:tc>
              </a:tr>
              <a:tr h="370840">
                <a:tc>
                  <a:txBody>
                    <a:bodyPr/>
                    <a:lstStyle/>
                    <a:p>
                      <a:r>
                        <a:rPr lang="en-US" dirty="0" smtClean="0"/>
                        <a:t>sections3.c</a:t>
                      </a:r>
                      <a:endParaRPr lang="en-US" dirty="0"/>
                    </a:p>
                  </a:txBody>
                  <a:tcPr/>
                </a:tc>
                <a:tc>
                  <a:txBody>
                    <a:bodyPr/>
                    <a:lstStyle/>
                    <a:p>
                      <a:pPr algn="ctr"/>
                      <a:r>
                        <a:rPr lang="en-US" dirty="0" smtClean="0"/>
                        <a:t>100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dirty="0" smtClean="0"/>
                        <a:t>No deadlock detected.</a:t>
                      </a:r>
                      <a:endParaRPr lang="en-US" dirty="0"/>
                    </a:p>
                  </a:txBody>
                  <a:tcPr/>
                </a:tc>
              </a:tr>
              <a:tr h="370840">
                <a:tc>
                  <a:txBody>
                    <a:bodyPr/>
                    <a:lstStyle/>
                    <a:p>
                      <a:r>
                        <a:rPr lang="en-US" dirty="0" smtClean="0"/>
                        <a:t>sections4.c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Deadlock</a:t>
                      </a:r>
                      <a:r>
                        <a:rPr lang="en-US" baseline="0" dirty="0" smtClean="0"/>
                        <a:t> detected at 1</a:t>
                      </a:r>
                      <a:r>
                        <a:rPr lang="en-US" baseline="30000" dirty="0" smtClean="0"/>
                        <a:t>st</a:t>
                      </a:r>
                      <a:r>
                        <a:rPr lang="en-US" baseline="0" dirty="0" smtClean="0"/>
                        <a:t> run.</a:t>
                      </a:r>
                      <a:endParaRPr lang="en-US" dirty="0" smtClean="0"/>
                    </a:p>
                  </a:txBody>
                  <a:tcPr/>
                </a:tc>
              </a:tr>
            </a:tbl>
          </a:graphicData>
        </a:graphic>
      </p:graphicFrame>
      <p:sp>
        <p:nvSpPr>
          <p:cNvPr id="6" name="Content Placeholder 2"/>
          <p:cNvSpPr txBox="1">
            <a:spLocks/>
          </p:cNvSpPr>
          <p:nvPr/>
        </p:nvSpPr>
        <p:spPr>
          <a:xfrm>
            <a:off x="596900" y="5537200"/>
            <a:ext cx="8229600" cy="1041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Concur was successful at detecting deadlocks in test cases and Wrapper supported many test runs.</a:t>
            </a:r>
            <a:endParaRPr lang="en-US" dirty="0"/>
          </a:p>
        </p:txBody>
      </p:sp>
    </p:spTree>
    <p:extLst>
      <p:ext uri="{BB962C8B-B14F-4D97-AF65-F5344CB8AC3E}">
        <p14:creationId xmlns:p14="http://schemas.microsoft.com/office/powerpoint/2010/main" val="4890426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Benefits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  Deadlock detection:  If all active threads are blocked waiting for either a lock or semaphore, then a deadlock has occurred.</a:t>
            </a:r>
          </a:p>
          <a:p>
            <a:pPr marL="0" indent="0">
              <a:buNone/>
            </a:pPr>
            <a:r>
              <a:rPr lang="en-US" dirty="0" smtClean="0"/>
              <a:t>+  Controlled environment:</a:t>
            </a:r>
          </a:p>
          <a:p>
            <a:pPr lvl="1"/>
            <a:r>
              <a:rPr lang="en-US" dirty="0" smtClean="0"/>
              <a:t>Only a single thread can run at once.</a:t>
            </a:r>
          </a:p>
          <a:p>
            <a:pPr lvl="1"/>
            <a:r>
              <a:rPr lang="en-US" dirty="0" smtClean="0"/>
              <a:t>Next ready thread to run, next waiting thread to acquire lock or use semaphore is deterministic.</a:t>
            </a:r>
          </a:p>
          <a:p>
            <a:pPr marL="0" indent="0">
              <a:buNone/>
            </a:pPr>
            <a:r>
              <a:rPr lang="en-US" dirty="0" smtClean="0"/>
              <a:t>+  Increased schedule coverage:</a:t>
            </a:r>
          </a:p>
          <a:p>
            <a:pPr lvl="1"/>
            <a:r>
              <a:rPr lang="en-US" dirty="0" smtClean="0"/>
              <a:t>Wrapper allows automated execution of randomly produced schedules</a:t>
            </a:r>
          </a:p>
          <a:p>
            <a:pPr lvl="1"/>
            <a:r>
              <a:rPr lang="en-US" dirty="0" smtClean="0"/>
              <a:t>Interactive mode allows user to choose schedule</a:t>
            </a:r>
          </a:p>
          <a:p>
            <a:pPr marL="0" indent="0">
              <a:buNone/>
            </a:pPr>
            <a:r>
              <a:rPr lang="en-US" dirty="0" smtClean="0"/>
              <a:t>+  The </a:t>
            </a:r>
            <a:r>
              <a:rPr lang="en-US" dirty="0"/>
              <a:t>framework, with minimal work of the instructor, can be used for a variety of synchronization exercises</a:t>
            </a:r>
            <a:r>
              <a:rPr lang="en-US" dirty="0" smtClean="0"/>
              <a:t>.</a:t>
            </a:r>
          </a:p>
          <a:p>
            <a:pPr marL="0" indent="0">
              <a:buNone/>
            </a:pPr>
            <a:r>
              <a:rPr lang="en-US" dirty="0" smtClean="0"/>
              <a:t>+  The </a:t>
            </a:r>
            <a:r>
              <a:rPr lang="en-US" dirty="0"/>
              <a:t>library can be used for other multithreaded programs</a:t>
            </a:r>
            <a:r>
              <a:rPr lang="en-US" dirty="0" smtClean="0"/>
              <a:t>.</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16503273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Improve performance</a:t>
            </a:r>
          </a:p>
          <a:p>
            <a:pPr lvl="1"/>
            <a:r>
              <a:rPr lang="en-US" dirty="0" smtClean="0"/>
              <a:t>E.g. Wrapper with 100 runs, 5 threads, 2 rounds took ≈ 45 </a:t>
            </a:r>
            <a:r>
              <a:rPr lang="en-US" dirty="0" err="1" smtClean="0"/>
              <a:t>mins</a:t>
            </a:r>
            <a:endParaRPr lang="en-US" dirty="0" smtClean="0"/>
          </a:p>
          <a:p>
            <a:r>
              <a:rPr lang="en-US" dirty="0" smtClean="0"/>
              <a:t>Additional analysis to determine if more random schedule test runs is equivalent to higher confidence in error free program.</a:t>
            </a:r>
          </a:p>
          <a:p>
            <a:r>
              <a:rPr lang="en-US" dirty="0" smtClean="0"/>
              <a:t>Incorporate Checker for mutual exclusion violations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42307601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Concur helps students test &amp; debug multithreaded programs by providing an environment with:</a:t>
            </a:r>
          </a:p>
          <a:p>
            <a:pPr lvl="1"/>
            <a:r>
              <a:rPr lang="en-US" dirty="0" smtClean="0"/>
              <a:t>More deterministic thread management</a:t>
            </a:r>
          </a:p>
          <a:p>
            <a:pPr lvl="1"/>
            <a:r>
              <a:rPr lang="en-US" dirty="0" smtClean="0"/>
              <a:t>Deadlock detection</a:t>
            </a:r>
          </a:p>
          <a:p>
            <a:pPr lvl="1"/>
            <a:r>
              <a:rPr lang="en-US" dirty="0" smtClean="0"/>
              <a:t>Increased multiple schedule coverage</a:t>
            </a:r>
          </a:p>
          <a:p>
            <a:pPr lvl="1"/>
            <a:r>
              <a:rPr lang="en-US" dirty="0" smtClean="0"/>
              <a:t>Thread, lock, and semaphore status</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10475648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0575077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6803"/>
            <a:ext cx="8229600" cy="990600"/>
          </a:xfrm>
        </p:spPr>
        <p:txBody>
          <a:bodyPr/>
          <a:lstStyle/>
          <a:p>
            <a:pPr algn="ctr"/>
            <a:r>
              <a:rPr lang="en-US" dirty="0" smtClean="0"/>
              <a:t>Backup Slides Beyond this Point</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10238395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smtClean="0"/>
              <a:t>  Make </a:t>
            </a:r>
            <a:r>
              <a:rPr lang="en-US" dirty="0" smtClean="0"/>
              <a:t>Project</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19</a:t>
            </a:fld>
            <a:endParaRPr lang="en-US"/>
          </a:p>
        </p:txBody>
      </p:sp>
      <p:pic>
        <p:nvPicPr>
          <p:cNvPr id="5" name="Picture 4" descr="concurDemo_mak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987" y="1523999"/>
            <a:ext cx="6717221" cy="4920257"/>
          </a:xfrm>
          <a:prstGeom prst="rect">
            <a:avLst/>
          </a:prstGeom>
          <a:ln>
            <a:solidFill>
              <a:schemeClr val="tx1"/>
            </a:solidFill>
          </a:ln>
        </p:spPr>
      </p:pic>
      <p:sp>
        <p:nvSpPr>
          <p:cNvPr id="6" name="TextBox 5"/>
          <p:cNvSpPr txBox="1"/>
          <p:nvPr/>
        </p:nvSpPr>
        <p:spPr>
          <a:xfrm>
            <a:off x="279400" y="1608664"/>
            <a:ext cx="1286933" cy="338554"/>
          </a:xfrm>
          <a:prstGeom prst="rect">
            <a:avLst/>
          </a:prstGeom>
          <a:noFill/>
        </p:spPr>
        <p:txBody>
          <a:bodyPr wrap="square" rtlCol="0">
            <a:spAutoFit/>
          </a:bodyPr>
          <a:lstStyle/>
          <a:p>
            <a:pPr algn="r"/>
            <a:r>
              <a:rPr lang="en-US" sz="1600" dirty="0">
                <a:solidFill>
                  <a:srgbClr val="008000"/>
                </a:solidFill>
              </a:rPr>
              <a:t>m</a:t>
            </a:r>
            <a:r>
              <a:rPr lang="en-US" sz="1600" dirty="0" smtClean="0">
                <a:solidFill>
                  <a:srgbClr val="008000"/>
                </a:solidFill>
              </a:rPr>
              <a:t>ake</a:t>
            </a:r>
            <a:r>
              <a:rPr lang="en-US" sz="1600" dirty="0" smtClean="0"/>
              <a:t> </a:t>
            </a:r>
            <a:r>
              <a:rPr lang="en-US" sz="1600" dirty="0" smtClean="0">
                <a:solidFill>
                  <a:srgbClr val="008000"/>
                </a:solidFill>
              </a:rPr>
              <a:t>clean</a:t>
            </a:r>
            <a:endParaRPr lang="en-US" sz="1600" dirty="0">
              <a:solidFill>
                <a:srgbClr val="008000"/>
              </a:solidFill>
            </a:endParaRPr>
          </a:p>
        </p:txBody>
      </p:sp>
      <p:cxnSp>
        <p:nvCxnSpPr>
          <p:cNvPr id="8" name="Straight Arrow Connector 7"/>
          <p:cNvCxnSpPr/>
          <p:nvPr/>
        </p:nvCxnSpPr>
        <p:spPr>
          <a:xfrm>
            <a:off x="1566333" y="1786408"/>
            <a:ext cx="5226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0067" y="4834463"/>
            <a:ext cx="1456267" cy="338554"/>
          </a:xfrm>
          <a:prstGeom prst="rect">
            <a:avLst/>
          </a:prstGeom>
          <a:noFill/>
        </p:spPr>
        <p:txBody>
          <a:bodyPr wrap="square" rtlCol="0">
            <a:spAutoFit/>
          </a:bodyPr>
          <a:lstStyle/>
          <a:p>
            <a:pPr algn="r"/>
            <a:r>
              <a:rPr lang="en-US" sz="1600" dirty="0">
                <a:solidFill>
                  <a:srgbClr val="008000"/>
                </a:solidFill>
              </a:rPr>
              <a:t>i</a:t>
            </a:r>
            <a:r>
              <a:rPr lang="en-US" sz="1600" dirty="0" smtClean="0">
                <a:solidFill>
                  <a:srgbClr val="008000"/>
                </a:solidFill>
              </a:rPr>
              <a:t>nvoke SUDS</a:t>
            </a:r>
            <a:endParaRPr lang="en-US" sz="1600" dirty="0">
              <a:solidFill>
                <a:srgbClr val="008000"/>
              </a:solidFill>
            </a:endParaRPr>
          </a:p>
        </p:txBody>
      </p:sp>
      <p:cxnSp>
        <p:nvCxnSpPr>
          <p:cNvPr id="11" name="Straight Arrow Connector 10"/>
          <p:cNvCxnSpPr/>
          <p:nvPr/>
        </p:nvCxnSpPr>
        <p:spPr>
          <a:xfrm>
            <a:off x="1566333" y="5029141"/>
            <a:ext cx="5226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79400" y="2793999"/>
            <a:ext cx="1286933" cy="338554"/>
          </a:xfrm>
          <a:prstGeom prst="rect">
            <a:avLst/>
          </a:prstGeom>
          <a:noFill/>
        </p:spPr>
        <p:txBody>
          <a:bodyPr wrap="square" rtlCol="0">
            <a:spAutoFit/>
          </a:bodyPr>
          <a:lstStyle/>
          <a:p>
            <a:pPr algn="r"/>
            <a:r>
              <a:rPr lang="en-US" sz="1600" dirty="0">
                <a:solidFill>
                  <a:srgbClr val="008000"/>
                </a:solidFill>
              </a:rPr>
              <a:t>m</a:t>
            </a:r>
            <a:r>
              <a:rPr lang="en-US" sz="1600" dirty="0" smtClean="0">
                <a:solidFill>
                  <a:srgbClr val="008000"/>
                </a:solidFill>
              </a:rPr>
              <a:t>ake</a:t>
            </a:r>
            <a:endParaRPr lang="en-US" sz="1600" dirty="0">
              <a:solidFill>
                <a:srgbClr val="008000"/>
              </a:solidFill>
            </a:endParaRPr>
          </a:p>
        </p:txBody>
      </p:sp>
      <p:cxnSp>
        <p:nvCxnSpPr>
          <p:cNvPr id="14" name="Straight Arrow Connector 13"/>
          <p:cNvCxnSpPr/>
          <p:nvPr/>
        </p:nvCxnSpPr>
        <p:spPr>
          <a:xfrm>
            <a:off x="1566333" y="2988677"/>
            <a:ext cx="5226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79399" y="5799667"/>
            <a:ext cx="1261534" cy="338554"/>
          </a:xfrm>
          <a:prstGeom prst="rect">
            <a:avLst/>
          </a:prstGeom>
          <a:noFill/>
        </p:spPr>
        <p:txBody>
          <a:bodyPr wrap="square" rtlCol="0">
            <a:spAutoFit/>
          </a:bodyPr>
          <a:lstStyle/>
          <a:p>
            <a:pPr algn="r"/>
            <a:r>
              <a:rPr lang="en-US" sz="1600" dirty="0">
                <a:solidFill>
                  <a:srgbClr val="008000"/>
                </a:solidFill>
              </a:rPr>
              <a:t>p</a:t>
            </a:r>
            <a:r>
              <a:rPr lang="en-US" sz="1600" dirty="0" smtClean="0">
                <a:solidFill>
                  <a:srgbClr val="008000"/>
                </a:solidFill>
              </a:rPr>
              <a:t>roject files</a:t>
            </a:r>
            <a:endParaRPr lang="en-US" sz="1600" dirty="0">
              <a:solidFill>
                <a:srgbClr val="008000"/>
              </a:solidFill>
            </a:endParaRPr>
          </a:p>
        </p:txBody>
      </p:sp>
      <p:sp>
        <p:nvSpPr>
          <p:cNvPr id="20" name="Left Brace 19"/>
          <p:cNvSpPr/>
          <p:nvPr/>
        </p:nvSpPr>
        <p:spPr>
          <a:xfrm>
            <a:off x="1515521" y="5698063"/>
            <a:ext cx="584200" cy="59267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005328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Problem &amp; Proposed Solution		  3 </a:t>
            </a:r>
            <a:r>
              <a:rPr lang="en-US" dirty="0" err="1" smtClean="0"/>
              <a:t>mins</a:t>
            </a:r>
            <a:endParaRPr lang="en-US" dirty="0" smtClean="0"/>
          </a:p>
          <a:p>
            <a:r>
              <a:rPr lang="en-US" dirty="0" smtClean="0"/>
              <a:t>Design &amp; Implementation			  8 </a:t>
            </a:r>
            <a:r>
              <a:rPr lang="en-US" dirty="0" err="1" smtClean="0"/>
              <a:t>mins</a:t>
            </a:r>
            <a:endParaRPr lang="en-US" dirty="0" smtClean="0"/>
          </a:p>
          <a:p>
            <a:r>
              <a:rPr lang="en-US" dirty="0"/>
              <a:t>Demo					  7 </a:t>
            </a:r>
            <a:r>
              <a:rPr lang="en-US" dirty="0" err="1"/>
              <a:t>mins</a:t>
            </a:r>
            <a:endParaRPr lang="en-US" dirty="0"/>
          </a:p>
          <a:p>
            <a:r>
              <a:rPr lang="en-US" dirty="0" smtClean="0"/>
              <a:t>Test &amp; Analysis				  3 </a:t>
            </a:r>
            <a:r>
              <a:rPr lang="en-US" dirty="0" err="1" smtClean="0"/>
              <a:t>mins</a:t>
            </a:r>
            <a:endParaRPr lang="en-US" dirty="0" smtClean="0"/>
          </a:p>
          <a:p>
            <a:r>
              <a:rPr lang="en-US" dirty="0" smtClean="0"/>
              <a:t>Future Work				  2 </a:t>
            </a:r>
            <a:r>
              <a:rPr lang="en-US" dirty="0" err="1" smtClean="0"/>
              <a:t>mins</a:t>
            </a:r>
            <a:endParaRPr lang="en-US" dirty="0" smtClean="0"/>
          </a:p>
          <a:p>
            <a:r>
              <a:rPr lang="en-US" dirty="0" smtClean="0"/>
              <a:t>Summary					  2 </a:t>
            </a:r>
            <a:r>
              <a:rPr lang="en-US" dirty="0" err="1" smtClean="0"/>
              <a:t>mins</a:t>
            </a:r>
            <a:endParaRPr lang="en-US" dirty="0" smtClean="0"/>
          </a:p>
          <a:p>
            <a:r>
              <a:rPr lang="en-US" dirty="0" smtClean="0"/>
              <a:t>Q&amp;A						  5 </a:t>
            </a:r>
            <a:r>
              <a:rPr lang="en-US" dirty="0" err="1" smtClean="0"/>
              <a:t>mins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081550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smtClean="0"/>
              <a:t>  Run </a:t>
            </a:r>
            <a:r>
              <a:rPr lang="en-US" dirty="0" smtClean="0"/>
              <a:t>Wrapper</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20</a:t>
            </a:fld>
            <a:endParaRPr lang="en-US"/>
          </a:p>
        </p:txBody>
      </p:sp>
      <p:pic>
        <p:nvPicPr>
          <p:cNvPr id="5" name="Picture 4" descr="concurDemo_wrap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995" y="2431920"/>
            <a:ext cx="7480300" cy="1778000"/>
          </a:xfrm>
          <a:prstGeom prst="rect">
            <a:avLst/>
          </a:prstGeom>
          <a:ln>
            <a:solidFill>
              <a:schemeClr val="tx1"/>
            </a:solidFill>
          </a:ln>
        </p:spPr>
      </p:pic>
      <p:sp>
        <p:nvSpPr>
          <p:cNvPr id="6" name="TextBox 5"/>
          <p:cNvSpPr txBox="1"/>
          <p:nvPr/>
        </p:nvSpPr>
        <p:spPr>
          <a:xfrm>
            <a:off x="-50802" y="2683250"/>
            <a:ext cx="1532466" cy="307777"/>
          </a:xfrm>
          <a:prstGeom prst="rect">
            <a:avLst/>
          </a:prstGeom>
          <a:noFill/>
        </p:spPr>
        <p:txBody>
          <a:bodyPr wrap="square" rtlCol="0">
            <a:spAutoFit/>
          </a:bodyPr>
          <a:lstStyle/>
          <a:p>
            <a:pPr algn="r"/>
            <a:r>
              <a:rPr lang="en-US" sz="1400" dirty="0">
                <a:solidFill>
                  <a:srgbClr val="008000"/>
                </a:solidFill>
              </a:rPr>
              <a:t>r</a:t>
            </a:r>
            <a:r>
              <a:rPr lang="en-US" sz="1400" dirty="0" smtClean="0">
                <a:solidFill>
                  <a:srgbClr val="008000"/>
                </a:solidFill>
              </a:rPr>
              <a:t>un python script</a:t>
            </a:r>
            <a:endParaRPr lang="en-US" sz="1400" dirty="0">
              <a:solidFill>
                <a:srgbClr val="008000"/>
              </a:solidFill>
            </a:endParaRPr>
          </a:p>
        </p:txBody>
      </p:sp>
      <p:cxnSp>
        <p:nvCxnSpPr>
          <p:cNvPr id="7" name="Straight Arrow Connector 6"/>
          <p:cNvCxnSpPr>
            <a:stCxn id="8" idx="3"/>
          </p:cNvCxnSpPr>
          <p:nvPr/>
        </p:nvCxnSpPr>
        <p:spPr>
          <a:xfrm>
            <a:off x="1286934" y="3234156"/>
            <a:ext cx="27712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3080267"/>
            <a:ext cx="1286934" cy="307777"/>
          </a:xfrm>
          <a:prstGeom prst="rect">
            <a:avLst/>
          </a:prstGeom>
          <a:noFill/>
        </p:spPr>
        <p:txBody>
          <a:bodyPr wrap="square" rtlCol="0">
            <a:spAutoFit/>
          </a:bodyPr>
          <a:lstStyle/>
          <a:p>
            <a:pPr algn="r"/>
            <a:r>
              <a:rPr lang="en-US" sz="1400" dirty="0">
                <a:solidFill>
                  <a:srgbClr val="008000"/>
                </a:solidFill>
              </a:rPr>
              <a:t>i</a:t>
            </a:r>
            <a:r>
              <a:rPr lang="en-US" sz="1400" dirty="0" smtClean="0">
                <a:solidFill>
                  <a:srgbClr val="008000"/>
                </a:solidFill>
              </a:rPr>
              <a:t>nvoke concur</a:t>
            </a:r>
            <a:endParaRPr lang="en-US" sz="1400" dirty="0">
              <a:solidFill>
                <a:srgbClr val="008000"/>
              </a:solidFill>
            </a:endParaRPr>
          </a:p>
        </p:txBody>
      </p:sp>
      <p:cxnSp>
        <p:nvCxnSpPr>
          <p:cNvPr id="12" name="Straight Arrow Connector 11"/>
          <p:cNvCxnSpPr/>
          <p:nvPr/>
        </p:nvCxnSpPr>
        <p:spPr>
          <a:xfrm>
            <a:off x="1286928" y="3039409"/>
            <a:ext cx="27712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312329" y="3725236"/>
            <a:ext cx="277128"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5395" y="3571347"/>
            <a:ext cx="1286934" cy="523220"/>
          </a:xfrm>
          <a:prstGeom prst="rect">
            <a:avLst/>
          </a:prstGeom>
          <a:noFill/>
        </p:spPr>
        <p:txBody>
          <a:bodyPr wrap="square" rtlCol="0">
            <a:spAutoFit/>
          </a:bodyPr>
          <a:lstStyle/>
          <a:p>
            <a:pPr algn="r"/>
            <a:r>
              <a:rPr lang="en-US" sz="1400" dirty="0">
                <a:solidFill>
                  <a:srgbClr val="008000"/>
                </a:solidFill>
              </a:rPr>
              <a:t>f</a:t>
            </a:r>
            <a:r>
              <a:rPr lang="en-US" sz="1400" dirty="0" smtClean="0">
                <a:solidFill>
                  <a:srgbClr val="008000"/>
                </a:solidFill>
              </a:rPr>
              <a:t>ailure encountered</a:t>
            </a:r>
            <a:endParaRPr lang="en-US" sz="1400" dirty="0">
              <a:solidFill>
                <a:srgbClr val="008000"/>
              </a:solidFill>
            </a:endParaRPr>
          </a:p>
        </p:txBody>
      </p:sp>
    </p:spTree>
    <p:extLst>
      <p:ext uri="{BB962C8B-B14F-4D97-AF65-F5344CB8AC3E}">
        <p14:creationId xmlns:p14="http://schemas.microsoft.com/office/powerpoint/2010/main" val="40182979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smtClean="0"/>
              <a:t>  Run </a:t>
            </a:r>
            <a:r>
              <a:rPr lang="en-US" dirty="0" smtClean="0"/>
              <a:t>Concur</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21</a:t>
            </a:fld>
            <a:endParaRPr lang="en-US"/>
          </a:p>
        </p:txBody>
      </p:sp>
      <p:pic>
        <p:nvPicPr>
          <p:cNvPr id="3" name="Picture 2" descr="concurDemo_concu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981200"/>
            <a:ext cx="8255000" cy="2882900"/>
          </a:xfrm>
          <a:prstGeom prst="rect">
            <a:avLst/>
          </a:prstGeom>
          <a:ln>
            <a:solidFill>
              <a:schemeClr val="tx1"/>
            </a:solidFill>
          </a:ln>
        </p:spPr>
      </p:pic>
      <p:cxnSp>
        <p:nvCxnSpPr>
          <p:cNvPr id="5" name="Straight Arrow Connector 4"/>
          <p:cNvCxnSpPr/>
          <p:nvPr/>
        </p:nvCxnSpPr>
        <p:spPr>
          <a:xfrm rot="10800000" flipV="1">
            <a:off x="6908800" y="3809887"/>
            <a:ext cx="338667" cy="1"/>
          </a:xfrm>
          <a:prstGeom prst="bent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247466" y="3630598"/>
            <a:ext cx="1286934" cy="307777"/>
          </a:xfrm>
          <a:prstGeom prst="rect">
            <a:avLst/>
          </a:prstGeom>
          <a:noFill/>
        </p:spPr>
        <p:txBody>
          <a:bodyPr wrap="square" rtlCol="0">
            <a:spAutoFit/>
          </a:bodyPr>
          <a:lstStyle/>
          <a:p>
            <a:pPr algn="r"/>
            <a:r>
              <a:rPr lang="en-US" sz="1400" dirty="0">
                <a:solidFill>
                  <a:srgbClr val="008000"/>
                </a:solidFill>
              </a:rPr>
              <a:t>i</a:t>
            </a:r>
            <a:r>
              <a:rPr lang="en-US" sz="1400" dirty="0" smtClean="0">
                <a:solidFill>
                  <a:srgbClr val="008000"/>
                </a:solidFill>
              </a:rPr>
              <a:t>nvoke concur</a:t>
            </a:r>
            <a:endParaRPr lang="en-US" sz="1400" dirty="0">
              <a:solidFill>
                <a:srgbClr val="008000"/>
              </a:solidFill>
            </a:endParaRPr>
          </a:p>
        </p:txBody>
      </p:sp>
      <p:cxnSp>
        <p:nvCxnSpPr>
          <p:cNvPr id="14" name="Straight Arrow Connector 13"/>
          <p:cNvCxnSpPr>
            <a:stCxn id="15" idx="0"/>
          </p:cNvCxnSpPr>
          <p:nvPr/>
        </p:nvCxnSpPr>
        <p:spPr>
          <a:xfrm flipV="1">
            <a:off x="6460066" y="4461934"/>
            <a:ext cx="0" cy="785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52532" y="5247734"/>
            <a:ext cx="2015067" cy="307777"/>
          </a:xfrm>
          <a:prstGeom prst="rect">
            <a:avLst/>
          </a:prstGeom>
          <a:noFill/>
        </p:spPr>
        <p:txBody>
          <a:bodyPr wrap="square" rtlCol="0">
            <a:spAutoFit/>
          </a:bodyPr>
          <a:lstStyle/>
          <a:p>
            <a:pPr algn="ctr"/>
            <a:r>
              <a:rPr lang="en-US" sz="1400" dirty="0">
                <a:solidFill>
                  <a:srgbClr val="008000"/>
                </a:solidFill>
              </a:rPr>
              <a:t>f</a:t>
            </a:r>
            <a:r>
              <a:rPr lang="en-US" sz="1400" dirty="0" smtClean="0">
                <a:solidFill>
                  <a:srgbClr val="008000"/>
                </a:solidFill>
              </a:rPr>
              <a:t>ailure reproduce</a:t>
            </a:r>
            <a:endParaRPr lang="en-US" sz="1400" dirty="0">
              <a:solidFill>
                <a:srgbClr val="008000"/>
              </a:solidFill>
            </a:endParaRPr>
          </a:p>
        </p:txBody>
      </p:sp>
    </p:spTree>
    <p:extLst>
      <p:ext uri="{BB962C8B-B14F-4D97-AF65-F5344CB8AC3E}">
        <p14:creationId xmlns:p14="http://schemas.microsoft.com/office/powerpoint/2010/main" val="40182979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3934083" cy="1506606"/>
          </a:xfrm>
        </p:spPr>
        <p:txBody>
          <a:bodyPr/>
          <a:lstStyle/>
          <a:p>
            <a:r>
              <a:rPr lang="en-US" dirty="0" smtClean="0"/>
              <a:t>4.</a:t>
            </a:r>
            <a:r>
              <a:rPr lang="en-US" dirty="0" smtClean="0"/>
              <a:t>  Examine </a:t>
            </a:r>
            <a:br>
              <a:rPr lang="en-US" dirty="0" smtClean="0"/>
            </a:br>
            <a:r>
              <a:rPr lang="en-US" dirty="0" smtClean="0"/>
              <a:t>Log </a:t>
            </a:r>
            <a:r>
              <a:rPr lang="en-US" dirty="0" smtClean="0"/>
              <a:t>Trail</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22</a:t>
            </a:fld>
            <a:endParaRPr lang="en-US"/>
          </a:p>
        </p:txBody>
      </p:sp>
      <p:pic>
        <p:nvPicPr>
          <p:cNvPr id="3" name="Picture 2" descr="concurDemo_logTr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347" y="607948"/>
            <a:ext cx="4532890" cy="5952831"/>
          </a:xfrm>
          <a:prstGeom prst="rect">
            <a:avLst/>
          </a:prstGeom>
          <a:ln>
            <a:solidFill>
              <a:schemeClr val="tx1"/>
            </a:solidFill>
          </a:ln>
        </p:spPr>
      </p:pic>
      <p:cxnSp>
        <p:nvCxnSpPr>
          <p:cNvPr id="5" name="Straight Arrow Connector 4"/>
          <p:cNvCxnSpPr>
            <a:stCxn id="6" idx="3"/>
          </p:cNvCxnSpPr>
          <p:nvPr/>
        </p:nvCxnSpPr>
        <p:spPr>
          <a:xfrm>
            <a:off x="3488268" y="3454913"/>
            <a:ext cx="984079" cy="532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62467" y="3193303"/>
            <a:ext cx="3225801" cy="523220"/>
          </a:xfrm>
          <a:prstGeom prst="rect">
            <a:avLst/>
          </a:prstGeom>
          <a:noFill/>
        </p:spPr>
        <p:txBody>
          <a:bodyPr wrap="square" rtlCol="0">
            <a:spAutoFit/>
          </a:bodyPr>
          <a:lstStyle/>
          <a:p>
            <a:pPr algn="r"/>
            <a:r>
              <a:rPr lang="en-US" sz="1400" dirty="0" smtClean="0">
                <a:solidFill>
                  <a:srgbClr val="008000"/>
                </a:solidFill>
              </a:rPr>
              <a:t>last statement executed is line 63 of </a:t>
            </a:r>
            <a:r>
              <a:rPr lang="en-US" sz="1400" dirty="0" err="1" smtClean="0">
                <a:solidFill>
                  <a:srgbClr val="008000"/>
                </a:solidFill>
              </a:rPr>
              <a:t>sections.c</a:t>
            </a:r>
            <a:r>
              <a:rPr lang="en-US" sz="1400" dirty="0" smtClean="0">
                <a:solidFill>
                  <a:srgbClr val="008000"/>
                </a:solidFill>
              </a:rPr>
              <a:t> made by thread 4 </a:t>
            </a:r>
            <a:endParaRPr lang="en-US" sz="1400" dirty="0">
              <a:solidFill>
                <a:srgbClr val="008000"/>
              </a:solidFill>
            </a:endParaRPr>
          </a:p>
        </p:txBody>
      </p:sp>
      <p:sp>
        <p:nvSpPr>
          <p:cNvPr id="18" name="TextBox 17"/>
          <p:cNvSpPr txBox="1"/>
          <p:nvPr/>
        </p:nvSpPr>
        <p:spPr>
          <a:xfrm>
            <a:off x="651939" y="4131614"/>
            <a:ext cx="3225801" cy="307777"/>
          </a:xfrm>
          <a:prstGeom prst="rect">
            <a:avLst/>
          </a:prstGeom>
          <a:noFill/>
        </p:spPr>
        <p:txBody>
          <a:bodyPr wrap="square" rtlCol="0">
            <a:spAutoFit/>
          </a:bodyPr>
          <a:lstStyle/>
          <a:p>
            <a:pPr algn="r"/>
            <a:r>
              <a:rPr lang="en-US" sz="1400" dirty="0">
                <a:solidFill>
                  <a:srgbClr val="008000"/>
                </a:solidFill>
              </a:rPr>
              <a:t>s</a:t>
            </a:r>
            <a:r>
              <a:rPr lang="en-US" sz="1400" dirty="0" smtClean="0">
                <a:solidFill>
                  <a:srgbClr val="008000"/>
                </a:solidFill>
              </a:rPr>
              <a:t>tatus shows all threads blocked</a:t>
            </a:r>
            <a:endParaRPr lang="en-US" sz="1400" dirty="0">
              <a:solidFill>
                <a:srgbClr val="008000"/>
              </a:solidFill>
            </a:endParaRPr>
          </a:p>
        </p:txBody>
      </p:sp>
      <p:sp>
        <p:nvSpPr>
          <p:cNvPr id="19" name="Left Brace 18"/>
          <p:cNvSpPr/>
          <p:nvPr/>
        </p:nvSpPr>
        <p:spPr>
          <a:xfrm>
            <a:off x="3888147" y="3962396"/>
            <a:ext cx="584200" cy="68580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a:off x="3488268" y="6151147"/>
            <a:ext cx="984079" cy="70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2467" y="5970375"/>
            <a:ext cx="3225801" cy="307777"/>
          </a:xfrm>
          <a:prstGeom prst="rect">
            <a:avLst/>
          </a:prstGeom>
          <a:noFill/>
        </p:spPr>
        <p:txBody>
          <a:bodyPr wrap="square" rtlCol="0">
            <a:spAutoFit/>
          </a:bodyPr>
          <a:lstStyle/>
          <a:p>
            <a:pPr algn="r"/>
            <a:r>
              <a:rPr lang="en-US" sz="1400" dirty="0">
                <a:solidFill>
                  <a:srgbClr val="008000"/>
                </a:solidFill>
              </a:rPr>
              <a:t>f</a:t>
            </a:r>
            <a:r>
              <a:rPr lang="en-US" sz="1400" dirty="0" smtClean="0">
                <a:solidFill>
                  <a:srgbClr val="008000"/>
                </a:solidFill>
              </a:rPr>
              <a:t>ailure due to deadlock</a:t>
            </a:r>
            <a:endParaRPr lang="en-US" sz="1400" dirty="0">
              <a:solidFill>
                <a:srgbClr val="008000"/>
              </a:solidFill>
            </a:endParaRPr>
          </a:p>
        </p:txBody>
      </p:sp>
    </p:spTree>
    <p:extLst>
      <p:ext uri="{BB962C8B-B14F-4D97-AF65-F5344CB8AC3E}">
        <p14:creationId xmlns:p14="http://schemas.microsoft.com/office/powerpoint/2010/main" val="40182979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dirty="0" smtClean="0"/>
              <a:t>  Examine </a:t>
            </a:r>
            <a:br>
              <a:rPr lang="en-US" dirty="0" smtClean="0"/>
            </a:br>
            <a:r>
              <a:rPr lang="en-US" dirty="0" err="1" smtClean="0"/>
              <a:t>sections.c</a:t>
            </a:r>
            <a:r>
              <a:rPr lang="en-US" dirty="0" smtClean="0"/>
              <a:t> </a:t>
            </a:r>
            <a:r>
              <a:rPr lang="en-US" dirty="0"/>
              <a:t>f</a:t>
            </a:r>
            <a:r>
              <a:rPr lang="en-US" dirty="0" smtClean="0"/>
              <a:t>ile</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23</a:t>
            </a:fld>
            <a:endParaRPr lang="en-US"/>
          </a:p>
        </p:txBody>
      </p:sp>
      <p:pic>
        <p:nvPicPr>
          <p:cNvPr id="3" name="Picture 2" descr="concurDemo_secti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305" y="533400"/>
            <a:ext cx="4448304" cy="6249913"/>
          </a:xfrm>
          <a:prstGeom prst="rect">
            <a:avLst/>
          </a:prstGeom>
          <a:ln>
            <a:solidFill>
              <a:schemeClr val="tx1"/>
            </a:solidFill>
          </a:ln>
        </p:spPr>
      </p:pic>
      <p:cxnSp>
        <p:nvCxnSpPr>
          <p:cNvPr id="5" name="Straight Arrow Connector 4"/>
          <p:cNvCxnSpPr/>
          <p:nvPr/>
        </p:nvCxnSpPr>
        <p:spPr>
          <a:xfrm>
            <a:off x="3434226" y="6031227"/>
            <a:ext cx="98407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08425" y="5843374"/>
            <a:ext cx="3225801" cy="307777"/>
          </a:xfrm>
          <a:prstGeom prst="rect">
            <a:avLst/>
          </a:prstGeom>
          <a:noFill/>
        </p:spPr>
        <p:txBody>
          <a:bodyPr wrap="square" rtlCol="0">
            <a:spAutoFit/>
          </a:bodyPr>
          <a:lstStyle/>
          <a:p>
            <a:pPr algn="r"/>
            <a:r>
              <a:rPr lang="en-US" sz="1400" dirty="0">
                <a:solidFill>
                  <a:srgbClr val="008000"/>
                </a:solidFill>
              </a:rPr>
              <a:t>d</a:t>
            </a:r>
            <a:r>
              <a:rPr lang="en-US" sz="1400" dirty="0" smtClean="0">
                <a:solidFill>
                  <a:srgbClr val="008000"/>
                </a:solidFill>
              </a:rPr>
              <a:t>eadlock encountered at line 63</a:t>
            </a:r>
            <a:endParaRPr lang="en-US" sz="1400" dirty="0">
              <a:solidFill>
                <a:srgbClr val="008000"/>
              </a:solidFill>
            </a:endParaRPr>
          </a:p>
        </p:txBody>
      </p:sp>
    </p:spTree>
    <p:extLst>
      <p:ext uri="{BB962C8B-B14F-4D97-AF65-F5344CB8AC3E}">
        <p14:creationId xmlns:p14="http://schemas.microsoft.com/office/powerpoint/2010/main" val="4018297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1 of 2</a:t>
            </a:r>
            <a:endParaRPr lang="en-US" dirty="0"/>
          </a:p>
        </p:txBody>
      </p:sp>
      <p:sp>
        <p:nvSpPr>
          <p:cNvPr id="3" name="Content Placeholder 2"/>
          <p:cNvSpPr>
            <a:spLocks noGrp="1"/>
          </p:cNvSpPr>
          <p:nvPr>
            <p:ph idx="1"/>
          </p:nvPr>
        </p:nvSpPr>
        <p:spPr/>
        <p:txBody>
          <a:bodyPr/>
          <a:lstStyle/>
          <a:p>
            <a:pPr marL="182880" lvl="1"/>
            <a:r>
              <a:rPr lang="en-US" sz="2400" dirty="0" smtClean="0"/>
              <a:t>Functional </a:t>
            </a:r>
            <a:r>
              <a:rPr lang="en-US" sz="2400" dirty="0"/>
              <a:t>Requirements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2365621"/>
              </p:ext>
            </p:extLst>
          </p:nvPr>
        </p:nvGraphicFramePr>
        <p:xfrm>
          <a:off x="457200" y="2349577"/>
          <a:ext cx="8229600" cy="3521591"/>
        </p:xfrm>
        <a:graphic>
          <a:graphicData uri="http://schemas.openxmlformats.org/drawingml/2006/table">
            <a:tbl>
              <a:tblPr firstRow="1" bandRow="1">
                <a:tableStyleId>{5C22544A-7EE6-4342-B048-85BDC9FD1C3A}</a:tableStyleId>
              </a:tblPr>
              <a:tblGrid>
                <a:gridCol w="710783"/>
                <a:gridCol w="3435910"/>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F01</a:t>
                      </a:r>
                      <a:endParaRPr lang="en-US" sz="1600" dirty="0"/>
                    </a:p>
                  </a:txBody>
                  <a:tcPr/>
                </a:tc>
                <a:tc>
                  <a:txBody>
                    <a:bodyPr/>
                    <a:lstStyle/>
                    <a:p>
                      <a:r>
                        <a:rPr lang="en-US" sz="1600" dirty="0" smtClean="0"/>
                        <a:t>Random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 random mode for thread selection in which threads are automatically and randomly selected.</a:t>
                      </a:r>
                      <a:r>
                        <a:rPr lang="en-US" sz="1600" dirty="0" smtClean="0">
                          <a:effectLst/>
                        </a:rPr>
                        <a:t> </a:t>
                      </a:r>
                      <a:endParaRPr lang="en-US" sz="1600" dirty="0"/>
                    </a:p>
                  </a:txBody>
                  <a:tcPr/>
                </a:tc>
              </a:tr>
              <a:tr h="473591">
                <a:tc>
                  <a:txBody>
                    <a:bodyPr/>
                    <a:lstStyle/>
                    <a:p>
                      <a:r>
                        <a:rPr lang="en-US" sz="1600" dirty="0" smtClean="0"/>
                        <a:t>F02</a:t>
                      </a:r>
                      <a:endParaRPr lang="en-US" sz="1600" dirty="0"/>
                    </a:p>
                  </a:txBody>
                  <a:tcPr/>
                </a:tc>
                <a:tc>
                  <a:txBody>
                    <a:bodyPr/>
                    <a:lstStyle/>
                    <a:p>
                      <a:r>
                        <a:rPr lang="en-US" sz="1600" dirty="0" smtClean="0"/>
                        <a:t>Interactive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an interactive mode for thread</a:t>
                      </a:r>
                      <a:r>
                        <a:rPr lang="en-US" sz="1600" kern="1200" baseline="0" dirty="0" smtClean="0">
                          <a:solidFill>
                            <a:schemeClr val="dk1"/>
                          </a:solidFill>
                          <a:effectLst/>
                          <a:latin typeface="+mn-lt"/>
                          <a:ea typeface="+mn-ea"/>
                          <a:cs typeface="+mn-cs"/>
                        </a:rPr>
                        <a:t> selection</a:t>
                      </a:r>
                      <a:r>
                        <a:rPr lang="en-US" sz="1600" kern="1200" dirty="0" smtClean="0">
                          <a:solidFill>
                            <a:schemeClr val="dk1"/>
                          </a:solidFill>
                          <a:effectLst/>
                          <a:latin typeface="+mn-lt"/>
                          <a:ea typeface="+mn-ea"/>
                          <a:cs typeface="+mn-cs"/>
                        </a:rPr>
                        <a:t> in which the user will choose which thread</a:t>
                      </a:r>
                      <a:r>
                        <a:rPr lang="en-US" sz="1600" kern="1200" baseline="0" dirty="0" smtClean="0">
                          <a:solidFill>
                            <a:schemeClr val="dk1"/>
                          </a:solidFill>
                          <a:effectLst/>
                          <a:latin typeface="+mn-lt"/>
                          <a:ea typeface="+mn-ea"/>
                          <a:cs typeface="+mn-cs"/>
                        </a:rPr>
                        <a:t> is selected</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F03</a:t>
                      </a:r>
                      <a:endParaRPr lang="en-US" sz="1600" dirty="0"/>
                    </a:p>
                  </a:txBody>
                  <a:tcPr/>
                </a:tc>
                <a:tc>
                  <a:txBody>
                    <a:bodyPr/>
                    <a:lstStyle/>
                    <a:p>
                      <a:r>
                        <a:rPr lang="en-US" sz="1600" dirty="0" smtClean="0"/>
                        <a:t>Log trail</a:t>
                      </a:r>
                      <a:endParaRPr lang="en-US" sz="1600" dirty="0"/>
                    </a:p>
                  </a:txBody>
                  <a:tcPr/>
                </a:tc>
                <a:tc>
                  <a:txBody>
                    <a:bodyPr/>
                    <a:lstStyle/>
                    <a:p>
                      <a:r>
                        <a:rPr lang="en-US" sz="1600" kern="1200" dirty="0" smtClean="0">
                          <a:solidFill>
                            <a:schemeClr val="dk1"/>
                          </a:solidFill>
                          <a:effectLst/>
                          <a:latin typeface="+mn-lt"/>
                          <a:ea typeface="+mn-ea"/>
                          <a:cs typeface="+mn-cs"/>
                        </a:rPr>
                        <a:t>Concur shall provide information regarding</a:t>
                      </a:r>
                      <a:r>
                        <a:rPr lang="en-US" sz="1600" kern="1200" baseline="0" dirty="0" smtClean="0">
                          <a:solidFill>
                            <a:schemeClr val="dk1"/>
                          </a:solidFill>
                          <a:effectLst/>
                          <a:latin typeface="+mn-lt"/>
                          <a:ea typeface="+mn-ea"/>
                          <a:cs typeface="+mn-cs"/>
                        </a:rPr>
                        <a:t> program execution</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F04</a:t>
                      </a:r>
                      <a:endParaRPr lang="en-US" sz="1600" dirty="0"/>
                    </a:p>
                  </a:txBody>
                  <a:tcPr/>
                </a:tc>
                <a:tc>
                  <a:txBody>
                    <a:bodyPr/>
                    <a:lstStyle/>
                    <a:p>
                      <a:r>
                        <a:rPr lang="en-US" sz="1600" dirty="0" smtClean="0"/>
                        <a:t>Thread,</a:t>
                      </a:r>
                      <a:r>
                        <a:rPr lang="en-US" sz="1600" baseline="0" dirty="0" smtClean="0"/>
                        <a:t> lock, and semaphore status</a:t>
                      </a:r>
                      <a:endParaRPr lang="en-US" sz="1600" dirty="0"/>
                    </a:p>
                  </a:txBody>
                  <a:tcPr/>
                </a:tc>
                <a:tc>
                  <a:txBody>
                    <a:bodyPr/>
                    <a:lstStyle/>
                    <a:p>
                      <a:r>
                        <a:rPr lang="en-US" sz="1600" kern="1200" dirty="0" smtClean="0">
                          <a:solidFill>
                            <a:schemeClr val="dk1"/>
                          </a:solidFill>
                          <a:effectLst/>
                          <a:latin typeface="+mn-lt"/>
                          <a:ea typeface="+mn-ea"/>
                          <a:cs typeface="+mn-cs"/>
                        </a:rPr>
                        <a:t>Concur shall provide current state of each thread, lock, and semaphore when in interactive mode.</a:t>
                      </a:r>
                      <a:r>
                        <a:rPr lang="en-US" sz="1600" dirty="0" smtClean="0">
                          <a:effectLst/>
                        </a:rPr>
                        <a:t> </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35741043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a:t>
            </a:r>
            <a:r>
              <a:rPr lang="en-US" dirty="0"/>
              <a:t>2</a:t>
            </a:r>
            <a:r>
              <a:rPr lang="en-US" dirty="0" smtClean="0"/>
              <a:t> of 2</a:t>
            </a:r>
            <a:endParaRPr lang="en-US" dirty="0"/>
          </a:p>
        </p:txBody>
      </p:sp>
      <p:sp>
        <p:nvSpPr>
          <p:cNvPr id="3" name="Content Placeholder 2"/>
          <p:cNvSpPr>
            <a:spLocks noGrp="1"/>
          </p:cNvSpPr>
          <p:nvPr>
            <p:ph idx="1"/>
          </p:nvPr>
        </p:nvSpPr>
        <p:spPr/>
        <p:txBody>
          <a:bodyPr>
            <a:normAutofit/>
          </a:bodyPr>
          <a:lstStyle/>
          <a:p>
            <a:pPr marL="182880" lvl="1"/>
            <a:r>
              <a:rPr lang="en-US" sz="2400" dirty="0" smtClean="0"/>
              <a:t>Non-Functional Requirements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114934227"/>
              </p:ext>
            </p:extLst>
          </p:nvPr>
        </p:nvGraphicFramePr>
        <p:xfrm>
          <a:off x="457200" y="2456544"/>
          <a:ext cx="8229600" cy="1999893"/>
        </p:xfrm>
        <a:graphic>
          <a:graphicData uri="http://schemas.openxmlformats.org/drawingml/2006/table">
            <a:tbl>
              <a:tblPr firstRow="1" bandRow="1">
                <a:tableStyleId>{5C22544A-7EE6-4342-B048-85BDC9FD1C3A}</a:tableStyleId>
              </a:tblPr>
              <a:tblGrid>
                <a:gridCol w="694458"/>
                <a:gridCol w="3452235"/>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NF01</a:t>
                      </a:r>
                      <a:endParaRPr lang="en-US" sz="1600" dirty="0"/>
                    </a:p>
                  </a:txBody>
                  <a:tcPr/>
                </a:tc>
                <a:tc>
                  <a:txBody>
                    <a:bodyPr/>
                    <a:lstStyle/>
                    <a:p>
                      <a:r>
                        <a:rPr lang="en-US" sz="1600" dirty="0" smtClean="0"/>
                        <a:t>Usability</a:t>
                      </a:r>
                      <a:endParaRPr lang="en-US" sz="1600" dirty="0"/>
                    </a:p>
                  </a:txBody>
                  <a:tcPr/>
                </a:tc>
                <a:tc>
                  <a:txBody>
                    <a:bodyPr/>
                    <a:lstStyle/>
                    <a:p>
                      <a:r>
                        <a:rPr lang="en-US" sz="1600" kern="1200" dirty="0" smtClean="0">
                          <a:solidFill>
                            <a:schemeClr val="dk1"/>
                          </a:solidFill>
                          <a:effectLst/>
                          <a:latin typeface="+mn-lt"/>
                          <a:ea typeface="+mn-ea"/>
                          <a:cs typeface="+mn-cs"/>
                        </a:rPr>
                        <a:t>Concur shall be usable for the intended users.</a:t>
                      </a:r>
                      <a:r>
                        <a:rPr lang="en-US" sz="1600" dirty="0" smtClean="0">
                          <a:effectLst/>
                        </a:rPr>
                        <a:t> </a:t>
                      </a:r>
                      <a:endParaRPr lang="en-US" sz="1600" dirty="0"/>
                    </a:p>
                  </a:txBody>
                  <a:tcPr/>
                </a:tc>
              </a:tr>
              <a:tr h="473591">
                <a:tc>
                  <a:txBody>
                    <a:bodyPr/>
                    <a:lstStyle/>
                    <a:p>
                      <a:r>
                        <a:rPr lang="en-US" sz="1600" dirty="0" smtClean="0"/>
                        <a:t>NF02</a:t>
                      </a:r>
                      <a:endParaRPr lang="en-US" sz="1600" dirty="0"/>
                    </a:p>
                  </a:txBody>
                  <a:tcPr/>
                </a:tc>
                <a:tc>
                  <a:txBody>
                    <a:bodyPr/>
                    <a:lstStyle/>
                    <a:p>
                      <a:r>
                        <a:rPr lang="en-US" sz="1600" dirty="0" smtClean="0"/>
                        <a:t>Maintainability</a:t>
                      </a:r>
                      <a:endParaRPr lang="en-US" sz="1600" dirty="0"/>
                    </a:p>
                  </a:txBody>
                  <a:tcPr/>
                </a:tc>
                <a:tc>
                  <a:txBody>
                    <a:bodyPr/>
                    <a:lstStyle/>
                    <a:p>
                      <a:pPr marL="0" marR="0">
                        <a:spcBef>
                          <a:spcPts val="0"/>
                        </a:spcBef>
                        <a:spcAft>
                          <a:spcPts val="0"/>
                        </a:spcAft>
                      </a:pPr>
                      <a:r>
                        <a:rPr lang="en-US" sz="1600" dirty="0">
                          <a:effectLst/>
                          <a:latin typeface="+mn-lt"/>
                          <a:ea typeface="ＭＳ 明朝"/>
                          <a:cs typeface="Times New Roman"/>
                        </a:rPr>
                        <a:t>Concur shall be </a:t>
                      </a:r>
                      <a:r>
                        <a:rPr lang="en-US" sz="1600" dirty="0" smtClean="0">
                          <a:effectLst/>
                          <a:latin typeface="+mn-lt"/>
                          <a:ea typeface="ＭＳ 明朝"/>
                          <a:cs typeface="Times New Roman"/>
                        </a:rPr>
                        <a:t>maintainable.</a:t>
                      </a:r>
                      <a:endParaRPr lang="en-US" sz="1600" dirty="0">
                        <a:effectLst/>
                        <a:latin typeface="+mn-lt"/>
                        <a:ea typeface="ＭＳ 明朝"/>
                        <a:cs typeface="Times New Roman"/>
                      </a:endParaRPr>
                    </a:p>
                  </a:txBody>
                  <a:tcPr marL="68580" marR="68580" marT="0" marB="0"/>
                </a:tc>
              </a:tr>
              <a:tr h="473591">
                <a:tc>
                  <a:txBody>
                    <a:bodyPr/>
                    <a:lstStyle/>
                    <a:p>
                      <a:r>
                        <a:rPr lang="en-US" sz="1600" dirty="0" smtClean="0"/>
                        <a:t>NF03</a:t>
                      </a:r>
                      <a:endParaRPr lang="en-US" sz="1600" dirty="0"/>
                    </a:p>
                  </a:txBody>
                  <a:tcPr/>
                </a:tc>
                <a:tc>
                  <a:txBody>
                    <a:bodyPr/>
                    <a:lstStyle/>
                    <a:p>
                      <a:r>
                        <a:rPr lang="en-US" sz="1600" dirty="0" smtClean="0"/>
                        <a:t>Extensibility</a:t>
                      </a:r>
                      <a:endParaRPr lang="en-US" sz="1600" dirty="0"/>
                    </a:p>
                  </a:txBody>
                  <a:tcPr/>
                </a:tc>
                <a:tc>
                  <a:txBody>
                    <a:bodyPr/>
                    <a:lstStyle/>
                    <a:p>
                      <a:r>
                        <a:rPr lang="en-US" sz="1600" kern="1200" dirty="0" smtClean="0">
                          <a:solidFill>
                            <a:schemeClr val="dk1"/>
                          </a:solidFill>
                          <a:effectLst/>
                          <a:latin typeface="+mn-lt"/>
                          <a:ea typeface="+mn-ea"/>
                          <a:cs typeface="+mn-cs"/>
                        </a:rPr>
                        <a:t>Concur shall be extensible.</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7711139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Files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715874"/>
              </p:ext>
            </p:extLst>
          </p:nvPr>
        </p:nvGraphicFramePr>
        <p:xfrm>
          <a:off x="245624" y="4583029"/>
          <a:ext cx="1796927" cy="1582669"/>
        </p:xfrm>
        <a:graphic>
          <a:graphicData uri="http://schemas.openxmlformats.org/drawingml/2006/table">
            <a:tbl>
              <a:tblPr firstRow="1" bandRow="1">
                <a:tableStyleId>{5C22544A-7EE6-4342-B048-85BDC9FD1C3A}</a:tableStyleId>
              </a:tblPr>
              <a:tblGrid>
                <a:gridCol w="1796927"/>
              </a:tblGrid>
              <a:tr h="309483">
                <a:tc>
                  <a:txBody>
                    <a:bodyPr/>
                    <a:lstStyle/>
                    <a:p>
                      <a:pPr algn="ctr"/>
                      <a:r>
                        <a:rPr lang="en-US" dirty="0" err="1" smtClean="0"/>
                        <a:t>Wrapper.py</a:t>
                      </a:r>
                      <a:endParaRPr lang="en-US" dirty="0"/>
                    </a:p>
                  </a:txBody>
                  <a:tcPr/>
                </a:tc>
              </a:tr>
              <a:tr h="576829">
                <a:tc>
                  <a:txBody>
                    <a:bodyPr/>
                    <a:lstStyle/>
                    <a:p>
                      <a:pPr marL="0" indent="0">
                        <a:buFontTx/>
                        <a:buNone/>
                      </a:pPr>
                      <a:r>
                        <a:rPr lang="en-US" sz="1200" dirty="0" smtClean="0"/>
                        <a:t>-  </a:t>
                      </a:r>
                      <a:r>
                        <a:rPr lang="en-US" sz="1200" dirty="0" err="1" smtClean="0"/>
                        <a:t>numRuns</a:t>
                      </a:r>
                      <a:endParaRPr lang="en-US" sz="1200" dirty="0" smtClean="0"/>
                    </a:p>
                    <a:p>
                      <a:pPr marL="0" indent="0">
                        <a:buFontTx/>
                        <a:buNone/>
                      </a:pPr>
                      <a:r>
                        <a:rPr lang="en-US" sz="1200" dirty="0" smtClean="0"/>
                        <a:t>-  </a:t>
                      </a:r>
                      <a:r>
                        <a:rPr lang="en-US" sz="1200" dirty="0" err="1" smtClean="0"/>
                        <a:t>numThreads</a:t>
                      </a:r>
                      <a:endParaRPr lang="en-US" sz="1200" dirty="0" smtClean="0"/>
                    </a:p>
                    <a:p>
                      <a:pPr marL="0" indent="0">
                        <a:buFontTx/>
                        <a:buNone/>
                      </a:pPr>
                      <a:r>
                        <a:rPr lang="en-US" sz="1200" dirty="0" smtClean="0"/>
                        <a:t>-  </a:t>
                      </a:r>
                      <a:r>
                        <a:rPr lang="en-US" sz="1200" dirty="0" err="1" smtClean="0"/>
                        <a:t>numRounds</a:t>
                      </a:r>
                      <a:endParaRPr lang="en-US" sz="1200" dirty="0"/>
                    </a:p>
                  </a:txBody>
                  <a:tcPr/>
                </a:tc>
              </a:tr>
              <a:tr h="576829">
                <a:tc>
                  <a:txBody>
                    <a:bodyPr/>
                    <a:lstStyle/>
                    <a:p>
                      <a:pPr marL="0" indent="0">
                        <a:buFontTx/>
                        <a:buNone/>
                      </a:pPr>
                      <a:r>
                        <a:rPr lang="en-US" sz="1200" dirty="0" smtClean="0"/>
                        <a:t>- </a:t>
                      </a:r>
                      <a:r>
                        <a:rPr lang="en-US" sz="1200" dirty="0" err="1" smtClean="0"/>
                        <a:t>runConcur</a:t>
                      </a:r>
                      <a:r>
                        <a:rPr lang="en-US" sz="1200" dirty="0" smtClean="0"/>
                        <a:t> (…)</a:t>
                      </a:r>
                      <a:endParaRPr lang="en-US"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33864633"/>
              </p:ext>
            </p:extLst>
          </p:nvPr>
        </p:nvGraphicFramePr>
        <p:xfrm>
          <a:off x="245624" y="1915743"/>
          <a:ext cx="2439885" cy="2026468"/>
        </p:xfrm>
        <a:graphic>
          <a:graphicData uri="http://schemas.openxmlformats.org/drawingml/2006/table">
            <a:tbl>
              <a:tblPr firstRow="1" bandRow="1">
                <a:tableStyleId>{5C22544A-7EE6-4342-B048-85BDC9FD1C3A}</a:tableStyleId>
              </a:tblPr>
              <a:tblGrid>
                <a:gridCol w="2439885"/>
              </a:tblGrid>
              <a:tr h="321036">
                <a:tc>
                  <a:txBody>
                    <a:bodyPr/>
                    <a:lstStyle/>
                    <a:p>
                      <a:pPr algn="ctr"/>
                      <a:r>
                        <a:rPr lang="en-US" dirty="0" err="1" smtClean="0"/>
                        <a:t>Main.c</a:t>
                      </a:r>
                      <a:endParaRPr lang="en-US" dirty="0"/>
                    </a:p>
                  </a:txBody>
                  <a:tcPr/>
                </a:tc>
              </a:tr>
              <a:tr h="882848">
                <a:tc>
                  <a:txBody>
                    <a:bodyPr/>
                    <a:lstStyle/>
                    <a:p>
                      <a:r>
                        <a:rPr lang="en-US" sz="1200" dirty="0" smtClean="0"/>
                        <a:t>-  </a:t>
                      </a:r>
                      <a:r>
                        <a:rPr lang="en-US" sz="1200" dirty="0" err="1" smtClean="0"/>
                        <a:t>numThreads</a:t>
                      </a:r>
                      <a:endParaRPr lang="en-US" sz="1200" dirty="0" smtClean="0"/>
                    </a:p>
                    <a:p>
                      <a:r>
                        <a:rPr lang="en-US" sz="1200" dirty="0" smtClean="0"/>
                        <a:t>-  </a:t>
                      </a:r>
                      <a:r>
                        <a:rPr lang="en-US" sz="1200" dirty="0" err="1" smtClean="0"/>
                        <a:t>numRounds</a:t>
                      </a:r>
                      <a:endParaRPr lang="en-US" sz="1200" dirty="0" smtClean="0"/>
                    </a:p>
                    <a:p>
                      <a:r>
                        <a:rPr lang="en-US" sz="1200" dirty="0" smtClean="0"/>
                        <a:t>-  </a:t>
                      </a:r>
                      <a:r>
                        <a:rPr lang="en-US" sz="1200" dirty="0" err="1" smtClean="0"/>
                        <a:t>schedMode</a:t>
                      </a:r>
                      <a:endParaRPr lang="en-US" sz="1200" dirty="0" smtClean="0"/>
                    </a:p>
                    <a:p>
                      <a:r>
                        <a:rPr lang="en-US" sz="1200" dirty="0" smtClean="0"/>
                        <a:t>-  </a:t>
                      </a:r>
                      <a:r>
                        <a:rPr lang="en-US" sz="1200" dirty="0" err="1" smtClean="0"/>
                        <a:t>logMode</a:t>
                      </a:r>
                      <a:endParaRPr lang="en-US" sz="1200" dirty="0" smtClean="0"/>
                    </a:p>
                    <a:p>
                      <a:r>
                        <a:rPr lang="en-US" sz="1200" dirty="0" smtClean="0"/>
                        <a:t>-  seed</a:t>
                      </a:r>
                      <a:endParaRPr lang="en-US" sz="1200" dirty="0"/>
                    </a:p>
                  </a:txBody>
                  <a:tcPr/>
                </a:tc>
              </a:tr>
              <a:tr h="654868">
                <a:tc>
                  <a:txBody>
                    <a:bodyPr/>
                    <a:lstStyle/>
                    <a:p>
                      <a:r>
                        <a:rPr lang="en-US" sz="1200" dirty="0" smtClean="0"/>
                        <a:t>-  </a:t>
                      </a:r>
                      <a:r>
                        <a:rPr lang="en-US" sz="1200" dirty="0" err="1" smtClean="0"/>
                        <a:t>int</a:t>
                      </a:r>
                      <a:r>
                        <a:rPr lang="en-US" sz="1200" dirty="0" smtClean="0"/>
                        <a:t> main</a:t>
                      </a:r>
                      <a:r>
                        <a:rPr lang="en-US" sz="1200" baseline="0" dirty="0" smtClean="0"/>
                        <a:t> (</a:t>
                      </a:r>
                      <a:r>
                        <a:rPr lang="en-US" sz="1200" baseline="0" dirty="0" err="1" smtClean="0"/>
                        <a:t>int</a:t>
                      </a:r>
                      <a:r>
                        <a:rPr lang="en-US" sz="1200" baseline="0" dirty="0" smtClean="0"/>
                        <a:t> </a:t>
                      </a:r>
                      <a:r>
                        <a:rPr lang="en-US" sz="1200" baseline="0" dirty="0" err="1" smtClean="0"/>
                        <a:t>argc</a:t>
                      </a:r>
                      <a:r>
                        <a:rPr lang="en-US" sz="1200" baseline="0" dirty="0" smtClean="0"/>
                        <a:t>, char* </a:t>
                      </a:r>
                      <a:r>
                        <a:rPr lang="en-US" sz="1200" baseline="0" dirty="0" err="1" smtClean="0"/>
                        <a:t>argv</a:t>
                      </a:r>
                      <a:r>
                        <a:rPr lang="en-US" sz="1200" baseline="0" dirty="0" smtClean="0"/>
                        <a:t>[])</a:t>
                      </a:r>
                    </a:p>
                    <a:p>
                      <a:r>
                        <a:rPr lang="en-US" sz="1200" baseline="0" dirty="0" smtClean="0"/>
                        <a:t>-  void *</a:t>
                      </a:r>
                      <a:r>
                        <a:rPr lang="en-US" sz="1200" baseline="0" dirty="0" err="1" smtClean="0"/>
                        <a:t>threadStart</a:t>
                      </a:r>
                      <a:r>
                        <a:rPr lang="en-US" sz="1200" baseline="0" dirty="0" smtClean="0"/>
                        <a:t> (void *</a:t>
                      </a:r>
                      <a:r>
                        <a:rPr lang="en-US" sz="1200" baseline="0" dirty="0" err="1" smtClean="0"/>
                        <a:t>param</a:t>
                      </a:r>
                      <a:r>
                        <a:rPr lang="en-US" sz="1200" baseline="0" dirty="0" smtClean="0"/>
                        <a:t>)</a:t>
                      </a:r>
                      <a:endParaRPr lang="en-US"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44526062"/>
              </p:ext>
            </p:extLst>
          </p:nvPr>
        </p:nvGraphicFramePr>
        <p:xfrm>
          <a:off x="2986656" y="1907500"/>
          <a:ext cx="2342298" cy="2091101"/>
        </p:xfrm>
        <a:graphic>
          <a:graphicData uri="http://schemas.openxmlformats.org/drawingml/2006/table">
            <a:tbl>
              <a:tblPr firstRow="1" bandRow="1">
                <a:tableStyleId>{5C22544A-7EE6-4342-B048-85BDC9FD1C3A}</a:tableStyleId>
              </a:tblPr>
              <a:tblGrid>
                <a:gridCol w="2342298"/>
              </a:tblGrid>
              <a:tr h="492454">
                <a:tc>
                  <a:txBody>
                    <a:bodyPr/>
                    <a:lstStyle/>
                    <a:p>
                      <a:pPr algn="ctr"/>
                      <a:r>
                        <a:rPr lang="en-US" dirty="0" err="1" smtClean="0"/>
                        <a:t>Sections.c</a:t>
                      </a:r>
                      <a:endParaRPr lang="en-US" dirty="0"/>
                    </a:p>
                  </a:txBody>
                  <a:tcPr/>
                </a:tc>
              </a:tr>
              <a:tr h="481444">
                <a:tc>
                  <a:txBody>
                    <a:bodyPr/>
                    <a:lstStyle/>
                    <a:p>
                      <a:r>
                        <a:rPr lang="en-US" sz="1200" dirty="0" smtClean="0"/>
                        <a:t>-  &lt;global</a:t>
                      </a:r>
                      <a:r>
                        <a:rPr lang="en-US" sz="1200" baseline="0" dirty="0" smtClean="0"/>
                        <a:t> variables, locks, </a:t>
                      </a:r>
                      <a:r>
                        <a:rPr lang="en-US" sz="1200" baseline="0" dirty="0" err="1" smtClean="0"/>
                        <a:t>mutexes</a:t>
                      </a:r>
                      <a:r>
                        <a:rPr lang="en-US" sz="1200" baseline="0" dirty="0" smtClean="0"/>
                        <a:t>, etc.&gt;</a:t>
                      </a:r>
                      <a:endParaRPr lang="en-US" sz="1200" dirty="0"/>
                    </a:p>
                  </a:txBody>
                  <a:tcPr/>
                </a:tc>
              </a:tr>
              <a:tr h="1117203">
                <a:tc>
                  <a:txBody>
                    <a:bodyPr/>
                    <a:lstStyle/>
                    <a:p>
                      <a:r>
                        <a:rPr lang="en-US" sz="1200" dirty="0" smtClean="0"/>
                        <a:t>+  </a:t>
                      </a:r>
                      <a:r>
                        <a:rPr lang="en-US" sz="1200" dirty="0" err="1" smtClean="0"/>
                        <a:t>initGlobals</a:t>
                      </a:r>
                      <a:r>
                        <a:rPr lang="en-US" sz="1200" dirty="0" smtClean="0"/>
                        <a:t> ()</a:t>
                      </a:r>
                    </a:p>
                    <a:p>
                      <a:r>
                        <a:rPr lang="en-US" sz="1200" dirty="0" smtClean="0"/>
                        <a:t>+  void </a:t>
                      </a:r>
                      <a:r>
                        <a:rPr lang="en-US" sz="1200" dirty="0" err="1" smtClean="0"/>
                        <a:t>entrySection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criticalSection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exitSection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remainderSection</a:t>
                      </a:r>
                      <a:r>
                        <a:rPr lang="en-US" sz="1200" dirty="0" smtClean="0"/>
                        <a:t> (</a:t>
                      </a:r>
                      <a:r>
                        <a:rPr lang="en-US" sz="1200" dirty="0" err="1" smtClean="0"/>
                        <a:t>int</a:t>
                      </a:r>
                      <a:r>
                        <a:rPr lang="en-US" sz="1200" dirty="0" smtClean="0"/>
                        <a:t> id)</a:t>
                      </a:r>
                      <a:endParaRPr lang="en-US" sz="12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22608081"/>
              </p:ext>
            </p:extLst>
          </p:nvPr>
        </p:nvGraphicFramePr>
        <p:xfrm>
          <a:off x="5667993" y="1915744"/>
          <a:ext cx="3313976" cy="2082858"/>
        </p:xfrm>
        <a:graphic>
          <a:graphicData uri="http://schemas.openxmlformats.org/drawingml/2006/table">
            <a:tbl>
              <a:tblPr firstRow="1" bandRow="1">
                <a:tableStyleId>{5C22544A-7EE6-4342-B048-85BDC9FD1C3A}</a:tableStyleId>
              </a:tblPr>
              <a:tblGrid>
                <a:gridCol w="3313976"/>
              </a:tblGrid>
              <a:tr h="479264">
                <a:tc>
                  <a:txBody>
                    <a:bodyPr/>
                    <a:lstStyle/>
                    <a:p>
                      <a:pPr algn="ctr"/>
                      <a:r>
                        <a:rPr lang="en-US" dirty="0" err="1" smtClean="0"/>
                        <a:t>Scheduler.cpp</a:t>
                      </a:r>
                      <a:endParaRPr lang="en-US" dirty="0"/>
                    </a:p>
                  </a:txBody>
                  <a:tcPr/>
                </a:tc>
              </a:tr>
              <a:tr h="384685">
                <a:tc>
                  <a:txBody>
                    <a:bodyPr/>
                    <a:lstStyle/>
                    <a:p>
                      <a:endParaRPr lang="en-US" sz="1200" dirty="0"/>
                    </a:p>
                  </a:txBody>
                  <a:tcPr/>
                </a:tc>
              </a:tr>
              <a:tr h="1218909">
                <a:tc>
                  <a:txBody>
                    <a:bodyPr/>
                    <a:lstStyle/>
                    <a:p>
                      <a:r>
                        <a:rPr lang="en-US" sz="1200" dirty="0" smtClean="0"/>
                        <a:t>+ </a:t>
                      </a:r>
                      <a:r>
                        <a:rPr lang="en-US" sz="1200" baseline="0" dirty="0" smtClean="0"/>
                        <a:t> </a:t>
                      </a:r>
                      <a:r>
                        <a:rPr lang="en-US" sz="1200" baseline="0" dirty="0" err="1" smtClean="0"/>
                        <a:t>mutexLock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mutexUnlock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semWait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semPost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invokeScheduler</a:t>
                      </a:r>
                      <a:r>
                        <a:rPr lang="en-US" sz="1200" baseline="0" dirty="0" smtClean="0"/>
                        <a:t> (</a:t>
                      </a:r>
                      <a:r>
                        <a:rPr lang="en-US" sz="1200" baseline="0" dirty="0" err="1" smtClean="0"/>
                        <a:t>int</a:t>
                      </a:r>
                      <a:r>
                        <a:rPr lang="en-US" sz="1200" baseline="0" dirty="0" smtClean="0"/>
                        <a:t> id, </a:t>
                      </a:r>
                      <a:r>
                        <a:rPr lang="en-US" sz="1200" baseline="0" dirty="0" err="1" smtClean="0"/>
                        <a:t>int</a:t>
                      </a:r>
                      <a:r>
                        <a:rPr lang="en-US" sz="1200" baseline="0" dirty="0" smtClean="0"/>
                        <a:t> </a:t>
                      </a:r>
                      <a:r>
                        <a:rPr lang="en-US" sz="1200" baseline="0" dirty="0" err="1" smtClean="0"/>
                        <a:t>lineNum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pauseThread</a:t>
                      </a:r>
                      <a:r>
                        <a:rPr lang="en-US" sz="1200" baseline="0" dirty="0" smtClean="0"/>
                        <a:t> (</a:t>
                      </a:r>
                      <a:r>
                        <a:rPr lang="en-US" sz="1200" baseline="0" dirty="0" err="1" smtClean="0"/>
                        <a:t>int</a:t>
                      </a:r>
                      <a:r>
                        <a:rPr lang="en-US" sz="1200" baseline="0" dirty="0" smtClean="0"/>
                        <a:t> id)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2615196"/>
              </p:ext>
            </p:extLst>
          </p:nvPr>
        </p:nvGraphicFramePr>
        <p:xfrm>
          <a:off x="6823674"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output.txt</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3197085"/>
              </p:ext>
            </p:extLst>
          </p:nvPr>
        </p:nvGraphicFramePr>
        <p:xfrm>
          <a:off x="2986656"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Makefile</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71507643"/>
              </p:ext>
            </p:extLst>
          </p:nvPr>
        </p:nvGraphicFramePr>
        <p:xfrm>
          <a:off x="4948561"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smtClean="0"/>
                        <a:t>SUDS</a:t>
                      </a:r>
                      <a:endParaRPr lang="en-US" dirty="0"/>
                    </a:p>
                  </a:txBody>
                  <a:tcPr/>
                </a:tc>
              </a:tr>
              <a:tr h="713090">
                <a:tc>
                  <a:txBody>
                    <a:bodyPr/>
                    <a:lstStyle/>
                    <a:p>
                      <a:pPr marL="0" indent="0">
                        <a:buFontTx/>
                        <a:buNone/>
                      </a:pPr>
                      <a:endParaRPr lang="en-US" sz="1200" dirty="0"/>
                    </a:p>
                  </a:txBody>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296211609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Errors encountered and approach to address</a:t>
            </a:r>
          </a:p>
          <a:p>
            <a:pPr marL="182880" lvl="1"/>
            <a:r>
              <a:rPr lang="en-US" sz="2400" dirty="0"/>
              <a:t>Outstanding Errors</a:t>
            </a:r>
          </a:p>
          <a:p>
            <a:r>
              <a:rPr lang="en-US" dirty="0" smtClean="0"/>
              <a:t>Pros/cons of design/implementation</a:t>
            </a:r>
          </a:p>
          <a:p>
            <a:r>
              <a:rPr lang="en-US" dirty="0" smtClean="0"/>
              <a:t>Questions to answer:</a:t>
            </a:r>
          </a:p>
          <a:p>
            <a:pPr lvl="1"/>
            <a:r>
              <a:rPr lang="en-US" dirty="0"/>
              <a:t>Verification:  </a:t>
            </a:r>
            <a:r>
              <a:rPr lang="en-US" dirty="0" smtClean="0"/>
              <a:t>Does </a:t>
            </a:r>
            <a:r>
              <a:rPr lang="en-US" dirty="0"/>
              <a:t>the system satisfy the functional requirements?</a:t>
            </a:r>
            <a:endParaRPr lang="en-US" dirty="0" smtClean="0"/>
          </a:p>
          <a:p>
            <a:pPr lvl="1"/>
            <a:endParaRPr lang="en-US" dirty="0"/>
          </a:p>
          <a:p>
            <a:pPr lvl="1"/>
            <a:r>
              <a:rPr lang="en-US" dirty="0" smtClean="0"/>
              <a:t>Validation</a:t>
            </a:r>
            <a:r>
              <a:rPr lang="en-US" dirty="0"/>
              <a:t>:  Does the system meet the customer’s needs</a:t>
            </a:r>
            <a:r>
              <a:rPr lang="en-US" dirty="0" smtClean="0"/>
              <a:t>?</a:t>
            </a:r>
          </a:p>
          <a:p>
            <a:pPr lvl="2"/>
            <a:r>
              <a:rPr lang="en-US" dirty="0" smtClean="0"/>
              <a:t>Does the system help the user find concurrency errors?</a:t>
            </a:r>
          </a:p>
          <a:p>
            <a:pPr lvl="2"/>
            <a:r>
              <a:rPr lang="en-US" dirty="0" smtClean="0"/>
              <a:t>Does the system allow the user to reproduce test run results?</a:t>
            </a:r>
          </a:p>
          <a:p>
            <a:pPr lvl="2"/>
            <a:r>
              <a:rPr lang="en-US" dirty="0" smtClean="0"/>
              <a:t>Does the system help the user debug the application?</a:t>
            </a:r>
          </a:p>
          <a:p>
            <a:pPr lvl="2"/>
            <a:endParaRPr lang="en-US"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6533250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Scenario – James’ Homework Assignment</a:t>
            </a:r>
            <a:endParaRPr lang="en-US" sz="3400" dirty="0"/>
          </a:p>
        </p:txBody>
      </p:sp>
      <p:sp useBgFill="1">
        <p:nvSpPr>
          <p:cNvPr id="4" name="Rectangle 3"/>
          <p:cNvSpPr/>
          <p:nvPr/>
        </p:nvSpPr>
        <p:spPr>
          <a:xfrm>
            <a:off x="457200" y="1935623"/>
            <a:ext cx="2378364" cy="334714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Unisex Bathroom Problem</a:t>
            </a:r>
            <a:r>
              <a:rPr lang="en-US" sz="1200" dirty="0">
                <a:solidFill>
                  <a:srgbClr val="292934"/>
                </a:solidFill>
              </a:rPr>
              <a:t>:</a:t>
            </a:r>
          </a:p>
          <a:p>
            <a:endParaRPr lang="en-US" sz="1200" dirty="0" smtClean="0">
              <a:solidFill>
                <a:srgbClr val="292934"/>
              </a:solidFill>
            </a:endParaRPr>
          </a:p>
          <a:p>
            <a:r>
              <a:rPr lang="en-US" sz="1200" dirty="0" smtClean="0">
                <a:solidFill>
                  <a:srgbClr val="292934"/>
                </a:solidFill>
              </a:rPr>
              <a:t>An </a:t>
            </a:r>
            <a:r>
              <a:rPr lang="en-US" sz="1200" dirty="0">
                <a:solidFill>
                  <a:srgbClr val="292934"/>
                </a:solidFill>
              </a:rPr>
              <a:t>office contains a single restroom that has many toilets.  The restroom can be used by both men and women but not at the same time. </a:t>
            </a:r>
          </a:p>
          <a:p>
            <a:r>
              <a:rPr lang="en-US" sz="1200" dirty="0">
                <a:solidFill>
                  <a:srgbClr val="292934"/>
                </a:solidFill>
              </a:rPr>
              <a:t>Develop a solution using locks and/or semaphores that allows any number of men or any number of women, but not both, in the restroom at the same time.  The solution must implement the required mutual exclusion and avoid deadlock.  However, the solution does not need to be fair</a:t>
            </a:r>
            <a:r>
              <a:rPr lang="en-US" sz="1200" dirty="0" smtClean="0">
                <a:solidFill>
                  <a:srgbClr val="292934"/>
                </a:solidFill>
              </a:rPr>
              <a:t>.</a:t>
            </a:r>
            <a:endParaRPr lang="en-US" sz="1200" dirty="0">
              <a:solidFill>
                <a:srgbClr val="292934"/>
              </a:solidFill>
            </a:endParaRPr>
          </a:p>
        </p:txBody>
      </p:sp>
      <p:sp>
        <p:nvSpPr>
          <p:cNvPr id="3" name="Slide Number Placeholder 2"/>
          <p:cNvSpPr>
            <a:spLocks noGrp="1"/>
          </p:cNvSpPr>
          <p:nvPr>
            <p:ph type="sldNum" sz="quarter" idx="12"/>
          </p:nvPr>
        </p:nvSpPr>
        <p:spPr/>
        <p:txBody>
          <a:bodyPr/>
          <a:lstStyle/>
          <a:p>
            <a:fld id="{0CFEC368-1D7A-4F81-ABF6-AE0E36BAF64C}" type="slidenum">
              <a:rPr lang="en-US" smtClean="0"/>
              <a:pPr/>
              <a:t>3</a:t>
            </a:fld>
            <a:endParaRPr lang="en-US"/>
          </a:p>
        </p:txBody>
      </p:sp>
      <p:grpSp>
        <p:nvGrpSpPr>
          <p:cNvPr id="23" name="Group 22"/>
          <p:cNvGrpSpPr/>
          <p:nvPr/>
        </p:nvGrpSpPr>
        <p:grpSpPr>
          <a:xfrm>
            <a:off x="3359365" y="1592531"/>
            <a:ext cx="5276635" cy="4617769"/>
            <a:chOff x="3359365" y="1592531"/>
            <a:chExt cx="5276635" cy="4617769"/>
          </a:xfrm>
        </p:grpSpPr>
        <p:sp useBgFill="1">
          <p:nvSpPr>
            <p:cNvPr id="9" name="Rectangle 8"/>
            <p:cNvSpPr/>
            <p:nvPr/>
          </p:nvSpPr>
          <p:spPr>
            <a:xfrm>
              <a:off x="3359365" y="1935623"/>
              <a:ext cx="2895600" cy="427467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#include &lt;</a:t>
              </a:r>
              <a:r>
                <a:rPr lang="en-US" sz="1200" dirty="0" err="1" smtClean="0">
                  <a:solidFill>
                    <a:srgbClr val="292934"/>
                  </a:solidFill>
                </a:rPr>
                <a:t>pthread.h</a:t>
              </a:r>
              <a:r>
                <a:rPr lang="en-US" sz="1200" dirty="0">
                  <a:solidFill>
                    <a:srgbClr val="292934"/>
                  </a:solidFill>
                </a:rPr>
                <a:t>&gt;</a:t>
              </a:r>
              <a:endParaRPr lang="en-US" sz="1200" dirty="0" smtClean="0">
                <a:solidFill>
                  <a:srgbClr val="292934"/>
                </a:solidFill>
              </a:endParaRPr>
            </a:p>
            <a:p>
              <a:r>
                <a:rPr lang="en-US" sz="1200" dirty="0" smtClean="0">
                  <a:solidFill>
                    <a:srgbClr val="292934"/>
                  </a:solidFill>
                </a:rPr>
                <a:t>#include &lt;</a:t>
              </a:r>
              <a:r>
                <a:rPr lang="en-US" sz="1200" dirty="0" err="1" smtClean="0">
                  <a:solidFill>
                    <a:srgbClr val="292934"/>
                  </a:solidFill>
                </a:rPr>
                <a:t>semaphore.h</a:t>
              </a:r>
              <a:r>
                <a:rPr lang="en-US" sz="1200" dirty="0" smtClean="0">
                  <a:solidFill>
                    <a:srgbClr val="292934"/>
                  </a:solidFill>
                </a:rPr>
                <a:t>&gt;</a:t>
              </a:r>
            </a:p>
            <a:p>
              <a:endParaRPr lang="en-US" sz="1200" dirty="0" smtClean="0">
                <a:solidFill>
                  <a:srgbClr val="292934"/>
                </a:solidFill>
              </a:endParaRPr>
            </a:p>
            <a:p>
              <a:r>
                <a:rPr lang="en-US" sz="1200" dirty="0" smtClean="0">
                  <a:solidFill>
                    <a:srgbClr val="292934"/>
                  </a:solidFill>
                </a:rPr>
                <a:t>// global variables</a:t>
              </a:r>
            </a:p>
            <a:p>
              <a:r>
                <a:rPr lang="en-US" sz="1200" dirty="0" err="1">
                  <a:solidFill>
                    <a:srgbClr val="292934"/>
                  </a:solidFill>
                </a:rPr>
                <a:t>p</a:t>
              </a:r>
              <a:r>
                <a:rPr lang="en-US" sz="1200" dirty="0" err="1" smtClean="0">
                  <a:solidFill>
                    <a:srgbClr val="292934"/>
                  </a:solidFill>
                </a:rPr>
                <a:t>thread_mutex_t</a:t>
              </a:r>
              <a:r>
                <a:rPr lang="en-US" sz="1200" dirty="0" smtClean="0">
                  <a:solidFill>
                    <a:srgbClr val="292934"/>
                  </a:solidFill>
                </a:rPr>
                <a:t> </a:t>
              </a:r>
              <a:r>
                <a:rPr lang="en-US" sz="1200" dirty="0" err="1" smtClean="0">
                  <a:solidFill>
                    <a:srgbClr val="292934"/>
                  </a:solidFill>
                </a:rPr>
                <a:t>myLock</a:t>
              </a:r>
              <a:r>
                <a:rPr lang="en-US" sz="1200" dirty="0" smtClean="0">
                  <a:solidFill>
                    <a:srgbClr val="292934"/>
                  </a:solidFill>
                </a:rPr>
                <a:t>;</a:t>
              </a:r>
            </a:p>
            <a:p>
              <a:r>
                <a:rPr lang="en-US" sz="1200" dirty="0" err="1">
                  <a:solidFill>
                    <a:srgbClr val="292934"/>
                  </a:solidFill>
                </a:rPr>
                <a:t>s</a:t>
              </a:r>
              <a:r>
                <a:rPr lang="en-US" sz="1200" dirty="0" err="1" smtClean="0">
                  <a:solidFill>
                    <a:srgbClr val="292934"/>
                  </a:solidFill>
                </a:rPr>
                <a:t>em_t</a:t>
              </a:r>
              <a:r>
                <a:rPr lang="en-US" sz="1200" dirty="0" smtClean="0">
                  <a:solidFill>
                    <a:srgbClr val="292934"/>
                  </a:solidFill>
                </a:rPr>
                <a:t> </a:t>
              </a:r>
              <a:r>
                <a:rPr lang="en-US" sz="1200" dirty="0" err="1" smtClean="0">
                  <a:solidFill>
                    <a:srgbClr val="292934"/>
                  </a:solidFill>
                </a:rPr>
                <a:t>mySem</a:t>
              </a:r>
              <a:r>
                <a:rPr lang="en-US" sz="1200" dirty="0">
                  <a:solidFill>
                    <a:srgbClr val="292934"/>
                  </a:solidFill>
                </a:rPr>
                <a:t>;</a:t>
              </a:r>
              <a:endParaRPr lang="en-US" sz="1200" dirty="0" smtClean="0">
                <a:solidFill>
                  <a:srgbClr val="292934"/>
                </a:solidFill>
              </a:endParaRPr>
            </a:p>
            <a:p>
              <a:endParaRPr lang="en-US" sz="1200" dirty="0">
                <a:solidFill>
                  <a:srgbClr val="292934"/>
                </a:solidFill>
              </a:endParaRPr>
            </a:p>
            <a:p>
              <a:r>
                <a:rPr lang="en-US" sz="1200" dirty="0" err="1" smtClean="0">
                  <a:solidFill>
                    <a:srgbClr val="292934"/>
                  </a:solidFill>
                </a:rPr>
                <a:t>personEnterRestroom</a:t>
              </a:r>
              <a:r>
                <a:rPr lang="en-US" sz="1200" dirty="0" smtClean="0">
                  <a:solidFill>
                    <a:srgbClr val="292934"/>
                  </a:solidFill>
                </a:rPr>
                <a:t>() {</a:t>
              </a:r>
            </a:p>
            <a:p>
              <a:r>
                <a:rPr lang="en-US" sz="1200" dirty="0" smtClean="0">
                  <a:solidFill>
                    <a:srgbClr val="292934"/>
                  </a:solidFill>
                </a:rPr>
                <a:t>     </a:t>
              </a:r>
              <a:r>
                <a:rPr lang="en-US" sz="1200" dirty="0" err="1" smtClean="0">
                  <a:solidFill>
                    <a:srgbClr val="292934"/>
                  </a:solidFill>
                </a:rPr>
                <a:t>pthread_mutex_lock</a:t>
              </a:r>
              <a:r>
                <a:rPr lang="en-US" sz="1200" dirty="0" smtClean="0">
                  <a:solidFill>
                    <a:srgbClr val="292934"/>
                  </a:solidFill>
                </a:rPr>
                <a:t> (&amp;</a:t>
              </a:r>
              <a:r>
                <a:rPr lang="en-US" sz="1200" dirty="0" err="1" smtClean="0">
                  <a:solidFill>
                    <a:srgbClr val="292934"/>
                  </a:solidFill>
                </a:rPr>
                <a:t>myLock</a:t>
              </a:r>
              <a:r>
                <a:rPr lang="en-US" sz="1200" dirty="0" smtClean="0">
                  <a:solidFill>
                    <a:srgbClr val="292934"/>
                  </a:solidFill>
                </a:rPr>
                <a:t>);</a:t>
              </a:r>
            </a:p>
            <a:p>
              <a:r>
                <a:rPr lang="en-US" sz="1200" dirty="0" smtClean="0">
                  <a:solidFill>
                    <a:srgbClr val="292934"/>
                  </a:solidFill>
                </a:rPr>
                <a:t>     </a:t>
              </a:r>
              <a:r>
                <a:rPr lang="en-US" sz="1200" dirty="0" err="1" smtClean="0">
                  <a:solidFill>
                    <a:srgbClr val="292934"/>
                  </a:solidFill>
                </a:rPr>
                <a:t>sem_wait</a:t>
              </a:r>
              <a:r>
                <a:rPr lang="en-US" sz="1200" dirty="0" smtClean="0">
                  <a:solidFill>
                    <a:srgbClr val="292934"/>
                  </a:solidFill>
                </a:rPr>
                <a:t> (&amp;</a:t>
              </a:r>
              <a:r>
                <a:rPr lang="en-US" sz="1200" dirty="0" err="1" smtClean="0">
                  <a:solidFill>
                    <a:srgbClr val="292934"/>
                  </a:solidFill>
                </a:rPr>
                <a:t>mySem</a:t>
              </a:r>
              <a:r>
                <a:rPr lang="en-US" sz="1200" dirty="0" smtClean="0">
                  <a:solidFill>
                    <a:srgbClr val="292934"/>
                  </a:solidFill>
                </a:rPr>
                <a:t>);</a:t>
              </a:r>
            </a:p>
            <a:p>
              <a:r>
                <a:rPr lang="en-US" sz="1200" dirty="0">
                  <a:solidFill>
                    <a:srgbClr val="292934"/>
                  </a:solidFill>
                </a:rPr>
                <a:t> </a:t>
              </a:r>
              <a:r>
                <a:rPr lang="en-US" sz="1200" dirty="0" smtClean="0">
                  <a:solidFill>
                    <a:srgbClr val="292934"/>
                  </a:solidFill>
                </a:rPr>
                <a:t>    …</a:t>
              </a:r>
              <a:endParaRPr lang="en-US" sz="1200" dirty="0">
                <a:solidFill>
                  <a:srgbClr val="292934"/>
                </a:solidFill>
              </a:endParaRPr>
            </a:p>
            <a:p>
              <a:r>
                <a:rPr lang="en-US" sz="1200" dirty="0" smtClean="0">
                  <a:solidFill>
                    <a:srgbClr val="292934"/>
                  </a:solidFill>
                </a:rPr>
                <a:t>}</a:t>
              </a:r>
            </a:p>
            <a:p>
              <a:endParaRPr lang="en-US" sz="1200" dirty="0" smtClean="0">
                <a:solidFill>
                  <a:srgbClr val="292934"/>
                </a:solidFill>
              </a:endParaRPr>
            </a:p>
            <a:p>
              <a:r>
                <a:rPr lang="en-US" sz="1200" dirty="0" err="1" smtClean="0">
                  <a:solidFill>
                    <a:srgbClr val="292934"/>
                  </a:solidFill>
                </a:rPr>
                <a:t>personLeaveRestroom</a:t>
              </a:r>
              <a:r>
                <a:rPr lang="en-US" sz="1200" dirty="0" smtClean="0">
                  <a:solidFill>
                    <a:srgbClr val="292934"/>
                  </a:solidFill>
                </a:rPr>
                <a:t>() {</a:t>
              </a:r>
            </a:p>
            <a:p>
              <a:r>
                <a:rPr lang="en-US" sz="1200" dirty="0">
                  <a:solidFill>
                    <a:srgbClr val="292934"/>
                  </a:solidFill>
                </a:rPr>
                <a:t> </a:t>
              </a:r>
              <a:r>
                <a:rPr lang="en-US" sz="1200" dirty="0" smtClean="0">
                  <a:solidFill>
                    <a:srgbClr val="292934"/>
                  </a:solidFill>
                </a:rPr>
                <a:t>    …</a:t>
              </a:r>
            </a:p>
            <a:p>
              <a:r>
                <a:rPr lang="en-US" sz="1200" dirty="0" smtClean="0">
                  <a:solidFill>
                    <a:srgbClr val="292934"/>
                  </a:solidFill>
                </a:rPr>
                <a:t>     </a:t>
              </a:r>
              <a:r>
                <a:rPr lang="en-US" sz="1200" dirty="0" err="1" smtClean="0">
                  <a:solidFill>
                    <a:srgbClr val="292934"/>
                  </a:solidFill>
                </a:rPr>
                <a:t>sem_post</a:t>
              </a:r>
              <a:r>
                <a:rPr lang="en-US" sz="1200" dirty="0" smtClean="0">
                  <a:solidFill>
                    <a:srgbClr val="292934"/>
                  </a:solidFill>
                </a:rPr>
                <a:t> (&amp;</a:t>
              </a:r>
              <a:r>
                <a:rPr lang="en-US" sz="1200" dirty="0" err="1" smtClean="0">
                  <a:solidFill>
                    <a:srgbClr val="292934"/>
                  </a:solidFill>
                </a:rPr>
                <a:t>mySem</a:t>
              </a:r>
              <a:r>
                <a:rPr lang="en-US" sz="1200" dirty="0" smtClean="0">
                  <a:solidFill>
                    <a:srgbClr val="292934"/>
                  </a:solidFill>
                </a:rPr>
                <a:t>);</a:t>
              </a:r>
              <a:endParaRPr lang="en-US" sz="1200" dirty="0">
                <a:solidFill>
                  <a:srgbClr val="292934"/>
                </a:solidFill>
              </a:endParaRPr>
            </a:p>
            <a:p>
              <a:r>
                <a:rPr lang="en-US" sz="1200" dirty="0" smtClean="0">
                  <a:solidFill>
                    <a:srgbClr val="292934"/>
                  </a:solidFill>
                </a:rPr>
                <a:t>     </a:t>
              </a:r>
              <a:r>
                <a:rPr lang="en-US" sz="1200" dirty="0" err="1" smtClean="0">
                  <a:solidFill>
                    <a:srgbClr val="292934"/>
                  </a:solidFill>
                </a:rPr>
                <a:t>pthread_mutex_unlock</a:t>
              </a:r>
              <a:r>
                <a:rPr lang="en-US" sz="1200" dirty="0" smtClean="0">
                  <a:solidFill>
                    <a:srgbClr val="292934"/>
                  </a:solidFill>
                </a:rPr>
                <a:t> (&amp;</a:t>
              </a:r>
              <a:r>
                <a:rPr lang="en-US" sz="1200" dirty="0" err="1" smtClean="0">
                  <a:solidFill>
                    <a:srgbClr val="292934"/>
                  </a:solidFill>
                </a:rPr>
                <a:t>myLock</a:t>
              </a:r>
              <a:r>
                <a:rPr lang="en-US" sz="1200" dirty="0" smtClean="0">
                  <a:solidFill>
                    <a:srgbClr val="292934"/>
                  </a:solidFill>
                </a:rPr>
                <a:t>);</a:t>
              </a:r>
            </a:p>
            <a:p>
              <a:r>
                <a:rPr lang="en-US" sz="1200" dirty="0" smtClean="0">
                  <a:solidFill>
                    <a:srgbClr val="292934"/>
                  </a:solidFill>
                </a:rPr>
                <a:t>}</a:t>
              </a:r>
            </a:p>
            <a:p>
              <a:endParaRPr lang="en-US" sz="1200" dirty="0" smtClean="0">
                <a:solidFill>
                  <a:srgbClr val="292934"/>
                </a:solidFill>
              </a:endParaRPr>
            </a:p>
            <a:p>
              <a:r>
                <a:rPr lang="en-US" sz="1200" dirty="0" err="1">
                  <a:solidFill>
                    <a:srgbClr val="292934"/>
                  </a:solidFill>
                </a:rPr>
                <a:t>personUseRestroom</a:t>
              </a:r>
              <a:r>
                <a:rPr lang="en-US" sz="1200" dirty="0">
                  <a:solidFill>
                    <a:srgbClr val="292934"/>
                  </a:solidFill>
                </a:rPr>
                <a:t>() {…</a:t>
              </a:r>
              <a:r>
                <a:rPr lang="en-US" sz="1200" dirty="0" smtClean="0">
                  <a:solidFill>
                    <a:srgbClr val="292934"/>
                  </a:solidFill>
                </a:rPr>
                <a:t>}</a:t>
              </a:r>
              <a:endParaRPr lang="en-US" sz="1200" dirty="0">
                <a:solidFill>
                  <a:srgbClr val="292934"/>
                </a:solidFill>
              </a:endParaRPr>
            </a:p>
            <a:p>
              <a:endParaRPr lang="en-US" sz="1200" dirty="0" smtClean="0">
                <a:solidFill>
                  <a:srgbClr val="292934"/>
                </a:solidFill>
              </a:endParaRPr>
            </a:p>
            <a:p>
              <a:r>
                <a:rPr lang="en-US" sz="1200" dirty="0" err="1" smtClean="0">
                  <a:solidFill>
                    <a:srgbClr val="292934"/>
                  </a:solidFill>
                </a:rPr>
                <a:t>personDrink</a:t>
              </a:r>
              <a:r>
                <a:rPr lang="en-US" sz="1200" dirty="0">
                  <a:solidFill>
                    <a:srgbClr val="292934"/>
                  </a:solidFill>
                </a:rPr>
                <a:t>() {…}</a:t>
              </a:r>
            </a:p>
            <a:p>
              <a:endParaRPr lang="en-US" sz="1200" dirty="0">
                <a:solidFill>
                  <a:srgbClr val="292934"/>
                </a:solidFill>
              </a:endParaRPr>
            </a:p>
          </p:txBody>
        </p:sp>
        <p:sp useBgFill="1">
          <p:nvSpPr>
            <p:cNvPr id="10" name="Rectangle 9"/>
            <p:cNvSpPr/>
            <p:nvPr/>
          </p:nvSpPr>
          <p:spPr>
            <a:xfrm>
              <a:off x="3359365" y="1592531"/>
              <a:ext cx="1167033" cy="34309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err="1" smtClean="0">
                  <a:solidFill>
                    <a:srgbClr val="292934"/>
                  </a:solidFill>
                </a:rPr>
                <a:t>sections.c</a:t>
              </a:r>
              <a:endParaRPr lang="en-US" sz="1200" dirty="0">
                <a:solidFill>
                  <a:srgbClr val="292934"/>
                </a:solidFill>
              </a:endParaRPr>
            </a:p>
          </p:txBody>
        </p:sp>
        <p:sp useBgFill="1">
          <p:nvSpPr>
            <p:cNvPr id="8" name="Rectangle 7"/>
            <p:cNvSpPr/>
            <p:nvPr/>
          </p:nvSpPr>
          <p:spPr>
            <a:xfrm>
              <a:off x="6662700" y="3171364"/>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Entry section</a:t>
              </a:r>
              <a:endParaRPr lang="en-US" sz="1600" dirty="0">
                <a:solidFill>
                  <a:srgbClr val="292934"/>
                </a:solidFill>
              </a:endParaRPr>
            </a:p>
          </p:txBody>
        </p:sp>
        <p:sp useBgFill="1">
          <p:nvSpPr>
            <p:cNvPr id="11" name="Rectangle 10"/>
            <p:cNvSpPr/>
            <p:nvPr/>
          </p:nvSpPr>
          <p:spPr>
            <a:xfrm>
              <a:off x="6643650" y="4310127"/>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Exit section</a:t>
              </a:r>
              <a:endParaRPr lang="en-US" sz="1600" dirty="0">
                <a:solidFill>
                  <a:srgbClr val="292934"/>
                </a:solidFill>
              </a:endParaRPr>
            </a:p>
          </p:txBody>
        </p:sp>
        <p:sp useBgFill="1">
          <p:nvSpPr>
            <p:cNvPr id="12" name="Rectangle 11"/>
            <p:cNvSpPr/>
            <p:nvPr/>
          </p:nvSpPr>
          <p:spPr>
            <a:xfrm>
              <a:off x="6675400" y="5408382"/>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Critical section</a:t>
              </a:r>
              <a:endParaRPr lang="en-US" sz="1600" dirty="0">
                <a:solidFill>
                  <a:srgbClr val="292934"/>
                </a:solidFill>
              </a:endParaRPr>
            </a:p>
          </p:txBody>
        </p:sp>
        <p:sp useBgFill="1">
          <p:nvSpPr>
            <p:cNvPr id="13" name="Rectangle 12"/>
            <p:cNvSpPr/>
            <p:nvPr/>
          </p:nvSpPr>
          <p:spPr>
            <a:xfrm>
              <a:off x="6675400" y="5758732"/>
              <a:ext cx="1960600"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Remainder section</a:t>
              </a:r>
              <a:endParaRPr lang="en-US" sz="1600" dirty="0">
                <a:solidFill>
                  <a:srgbClr val="292934"/>
                </a:solidFill>
              </a:endParaRPr>
            </a:p>
          </p:txBody>
        </p:sp>
        <p:cxnSp>
          <p:nvCxnSpPr>
            <p:cNvPr id="6" name="Straight Arrow Connector 5"/>
            <p:cNvCxnSpPr>
              <a:stCxn id="8" idx="1"/>
            </p:cNvCxnSpPr>
            <p:nvPr/>
          </p:nvCxnSpPr>
          <p:spPr>
            <a:xfrm flipH="1">
              <a:off x="5334000" y="3332431"/>
              <a:ext cx="1328700" cy="203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1"/>
            </p:cNvCxnSpPr>
            <p:nvPr/>
          </p:nvCxnSpPr>
          <p:spPr>
            <a:xfrm flipH="1">
              <a:off x="5334000" y="4471194"/>
              <a:ext cx="130965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1"/>
            </p:cNvCxnSpPr>
            <p:nvPr/>
          </p:nvCxnSpPr>
          <p:spPr>
            <a:xfrm flipH="1">
              <a:off x="5334000" y="5569449"/>
              <a:ext cx="134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1"/>
            </p:cNvCxnSpPr>
            <p:nvPr/>
          </p:nvCxnSpPr>
          <p:spPr>
            <a:xfrm flipH="1">
              <a:off x="5334000" y="5919799"/>
              <a:ext cx="134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5" name="10-Point Star 24"/>
          <p:cNvSpPr/>
          <p:nvPr/>
        </p:nvSpPr>
        <p:spPr>
          <a:xfrm>
            <a:off x="6615364" y="1592531"/>
            <a:ext cx="1830136" cy="1112569"/>
          </a:xfrm>
          <a:prstGeom prst="star10">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92934"/>
                </a:solidFill>
                <a:effectLst/>
              </a:rPr>
              <a:t>Ready to test!</a:t>
            </a:r>
            <a:endParaRPr lang="en-US" dirty="0">
              <a:solidFill>
                <a:srgbClr val="292934"/>
              </a:solidFill>
              <a:effectLst/>
            </a:endParaRPr>
          </a:p>
        </p:txBody>
      </p:sp>
    </p:spTree>
    <p:extLst>
      <p:ext uri="{BB962C8B-B14F-4D97-AF65-F5344CB8AC3E}">
        <p14:creationId xmlns:p14="http://schemas.microsoft.com/office/powerpoint/2010/main" val="3868172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Scenario – James’ Test &amp; Debug Process</a:t>
            </a:r>
            <a:endParaRPr lang="en-US" sz="3400" dirty="0"/>
          </a:p>
        </p:txBody>
      </p:sp>
      <p:sp>
        <p:nvSpPr>
          <p:cNvPr id="3" name="Content Placeholder 2"/>
          <p:cNvSpPr>
            <a:spLocks noGrp="1"/>
          </p:cNvSpPr>
          <p:nvPr>
            <p:ph idx="1"/>
          </p:nvPr>
        </p:nvSpPr>
        <p:spPr>
          <a:xfrm>
            <a:off x="457200" y="1600200"/>
            <a:ext cx="3495358" cy="322077"/>
          </a:xfrm>
        </p:spPr>
        <p:txBody>
          <a:bodyPr>
            <a:normAutofit lnSpcReduction="10000"/>
          </a:bodyPr>
          <a:lstStyle/>
          <a:p>
            <a:r>
              <a:rPr lang="en-US" sz="1600" dirty="0" smtClean="0"/>
              <a:t>Detect Mutual Exclusion Violation</a:t>
            </a:r>
          </a:p>
        </p:txBody>
      </p:sp>
      <p:cxnSp>
        <p:nvCxnSpPr>
          <p:cNvPr id="9" name="Straight Connector 8"/>
          <p:cNvCxnSpPr/>
          <p:nvPr/>
        </p:nvCxnSpPr>
        <p:spPr>
          <a:xfrm>
            <a:off x="4303074" y="1721177"/>
            <a:ext cx="11870" cy="4904506"/>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57200" y="1904828"/>
            <a:ext cx="3792096" cy="3257100"/>
            <a:chOff x="457200" y="1904828"/>
            <a:chExt cx="3792096" cy="3257100"/>
          </a:xfrm>
        </p:grpSpPr>
        <p:sp>
          <p:nvSpPr>
            <p:cNvPr id="6" name="TextBox 5"/>
            <p:cNvSpPr txBox="1"/>
            <p:nvPr/>
          </p:nvSpPr>
          <p:spPr>
            <a:xfrm>
              <a:off x="2682529" y="3133552"/>
              <a:ext cx="1566767" cy="1015663"/>
            </a:xfrm>
            <a:prstGeom prst="rect">
              <a:avLst/>
            </a:prstGeom>
            <a:noFill/>
          </p:spPr>
          <p:txBody>
            <a:bodyPr wrap="square" rtlCol="0">
              <a:spAutoFit/>
            </a:bodyPr>
            <a:lstStyle/>
            <a:p>
              <a:r>
                <a:rPr lang="en-US" sz="1200" dirty="0" smtClean="0"/>
                <a:t>A checker goes through the output and checks for mutual exclusion violations</a:t>
              </a:r>
            </a:p>
          </p:txBody>
        </p:sp>
        <p:grpSp>
          <p:nvGrpSpPr>
            <p:cNvPr id="54" name="Group 53"/>
            <p:cNvGrpSpPr/>
            <p:nvPr/>
          </p:nvGrpSpPr>
          <p:grpSpPr>
            <a:xfrm>
              <a:off x="457200" y="1904828"/>
              <a:ext cx="2225330" cy="3257100"/>
              <a:chOff x="457200" y="1904828"/>
              <a:chExt cx="2225330" cy="3257100"/>
            </a:xfrm>
          </p:grpSpPr>
          <p:sp useBgFill="1">
            <p:nvSpPr>
              <p:cNvPr id="7" name="Rectangle 6"/>
              <p:cNvSpPr/>
              <p:nvPr/>
            </p:nvSpPr>
            <p:spPr>
              <a:xfrm>
                <a:off x="457200" y="1904828"/>
                <a:ext cx="1775691" cy="32571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smtClean="0">
                    <a:solidFill>
                      <a:srgbClr val="292934"/>
                    </a:solidFill>
                  </a:rPr>
                  <a:t>Output</a:t>
                </a:r>
                <a:endParaRPr lang="en-US" sz="1000" dirty="0">
                  <a:solidFill>
                    <a:srgbClr val="292934"/>
                  </a:solidFill>
                </a:endParaRPr>
              </a:p>
              <a:p>
                <a:endParaRPr lang="en-US" sz="1000" dirty="0" smtClean="0">
                  <a:solidFill>
                    <a:srgbClr val="292934"/>
                  </a:solidFill>
                </a:endParaRPr>
              </a:p>
              <a:p>
                <a:r>
                  <a:rPr lang="en-US" sz="1000" dirty="0">
                    <a:solidFill>
                      <a:srgbClr val="292934"/>
                    </a:solidFill>
                  </a:rPr>
                  <a:t>Number of people: 4</a:t>
                </a:r>
              </a:p>
              <a:p>
                <a:r>
                  <a:rPr lang="en-US" sz="1000" dirty="0">
                    <a:solidFill>
                      <a:srgbClr val="292934"/>
                    </a:solidFill>
                  </a:rPr>
                  <a:t>Drink: 0 (female)</a:t>
                </a:r>
              </a:p>
              <a:p>
                <a:r>
                  <a:rPr lang="en-US" sz="1000" dirty="0">
                    <a:solidFill>
                      <a:srgbClr val="292934"/>
                    </a:solidFill>
                  </a:rPr>
                  <a:t>Drink: 1 (male)</a:t>
                </a:r>
              </a:p>
              <a:p>
                <a:r>
                  <a:rPr lang="en-US" sz="1000" dirty="0">
                    <a:solidFill>
                      <a:srgbClr val="292934"/>
                    </a:solidFill>
                  </a:rPr>
                  <a:t>Drink: 2 (female)</a:t>
                </a:r>
              </a:p>
              <a:p>
                <a:r>
                  <a:rPr lang="en-US" sz="1000" dirty="0">
                    <a:solidFill>
                      <a:srgbClr val="292934"/>
                    </a:solidFill>
                  </a:rPr>
                  <a:t>Drink: 3 (male)</a:t>
                </a:r>
              </a:p>
              <a:p>
                <a:r>
                  <a:rPr lang="en-US" sz="1000" dirty="0">
                    <a:solidFill>
                      <a:schemeClr val="tx1"/>
                    </a:solidFill>
                  </a:rPr>
                  <a:t>Enter: 0 (female)</a:t>
                </a:r>
              </a:p>
              <a:p>
                <a:r>
                  <a:rPr lang="en-US" sz="1000" dirty="0">
                    <a:solidFill>
                      <a:srgbClr val="FF0000"/>
                    </a:solidFill>
                  </a:rPr>
                  <a:t>Using: 0 (female)</a:t>
                </a:r>
              </a:p>
              <a:p>
                <a:r>
                  <a:rPr lang="en-US" sz="1000" dirty="0">
                    <a:solidFill>
                      <a:srgbClr val="FF0000"/>
                    </a:solidFill>
                  </a:rPr>
                  <a:t>Enter: 2 (female)</a:t>
                </a:r>
              </a:p>
              <a:p>
                <a:r>
                  <a:rPr lang="en-US" sz="1000" dirty="0">
                    <a:solidFill>
                      <a:srgbClr val="FF0000"/>
                    </a:solidFill>
                  </a:rPr>
                  <a:t>Using: 2 (female)</a:t>
                </a:r>
              </a:p>
              <a:p>
                <a:r>
                  <a:rPr lang="en-US" sz="1000" dirty="0">
                    <a:solidFill>
                      <a:srgbClr val="FF0000"/>
                    </a:solidFill>
                  </a:rPr>
                  <a:t>Enter: 1 (male)</a:t>
                </a:r>
              </a:p>
              <a:p>
                <a:r>
                  <a:rPr lang="en-US" sz="1000" dirty="0">
                    <a:solidFill>
                      <a:srgbClr val="FF0000"/>
                    </a:solidFill>
                  </a:rPr>
                  <a:t>Enter: 3 (male</a:t>
                </a:r>
                <a:r>
                  <a:rPr lang="en-US" sz="1000" dirty="0" smtClean="0">
                    <a:solidFill>
                      <a:srgbClr val="FF0000"/>
                    </a:solidFill>
                  </a:rPr>
                  <a:t>)</a:t>
                </a:r>
              </a:p>
              <a:p>
                <a:r>
                  <a:rPr lang="en-US" sz="1000" dirty="0">
                    <a:solidFill>
                      <a:srgbClr val="FF0000"/>
                    </a:solidFill>
                  </a:rPr>
                  <a:t>Using: 1 (male</a:t>
                </a:r>
                <a:r>
                  <a:rPr lang="en-US" sz="1000" dirty="0" smtClean="0">
                    <a:solidFill>
                      <a:srgbClr val="FF0000"/>
                    </a:solidFill>
                  </a:rPr>
                  <a:t>)</a:t>
                </a:r>
                <a:endParaRPr lang="en-US" sz="1000" dirty="0">
                  <a:solidFill>
                    <a:srgbClr val="FF0000"/>
                  </a:solidFill>
                </a:endParaRPr>
              </a:p>
              <a:p>
                <a:r>
                  <a:rPr lang="en-US" sz="1000" dirty="0">
                    <a:solidFill>
                      <a:srgbClr val="292934"/>
                    </a:solidFill>
                  </a:rPr>
                  <a:t>Leave: 2 (female)</a:t>
                </a:r>
              </a:p>
              <a:p>
                <a:r>
                  <a:rPr lang="en-US" sz="1000" dirty="0">
                    <a:solidFill>
                      <a:srgbClr val="292934"/>
                    </a:solidFill>
                  </a:rPr>
                  <a:t>Drink: 2 (female)</a:t>
                </a:r>
              </a:p>
              <a:p>
                <a:r>
                  <a:rPr lang="en-US" sz="1000" dirty="0">
                    <a:solidFill>
                      <a:srgbClr val="292934"/>
                    </a:solidFill>
                  </a:rPr>
                  <a:t>Leave: 0 (female)</a:t>
                </a:r>
              </a:p>
              <a:p>
                <a:r>
                  <a:rPr lang="en-US" sz="1000" dirty="0">
                    <a:solidFill>
                      <a:srgbClr val="292934"/>
                    </a:solidFill>
                  </a:rPr>
                  <a:t>Drink: 0 (female)</a:t>
                </a:r>
              </a:p>
              <a:p>
                <a:r>
                  <a:rPr lang="en-US" sz="1000" dirty="0" smtClean="0">
                    <a:solidFill>
                      <a:srgbClr val="292934"/>
                    </a:solidFill>
                  </a:rPr>
                  <a:t>Using</a:t>
                </a:r>
                <a:r>
                  <a:rPr lang="en-US" sz="1000" dirty="0">
                    <a:solidFill>
                      <a:srgbClr val="292934"/>
                    </a:solidFill>
                  </a:rPr>
                  <a:t>: 3 (male)</a:t>
                </a:r>
              </a:p>
              <a:p>
                <a:r>
                  <a:rPr lang="en-US" sz="1000" dirty="0">
                    <a:solidFill>
                      <a:srgbClr val="292934"/>
                    </a:solidFill>
                  </a:rPr>
                  <a:t>…</a:t>
                </a:r>
              </a:p>
              <a:p>
                <a:r>
                  <a:rPr lang="en-US" sz="1000" dirty="0">
                    <a:solidFill>
                      <a:srgbClr val="292934"/>
                    </a:solidFill>
                  </a:rPr>
                  <a:t>All done!</a:t>
                </a:r>
              </a:p>
            </p:txBody>
          </p:sp>
          <p:sp>
            <p:nvSpPr>
              <p:cNvPr id="11" name="Right Brace 10"/>
              <p:cNvSpPr/>
              <p:nvPr/>
            </p:nvSpPr>
            <p:spPr>
              <a:xfrm>
                <a:off x="1543041" y="3197208"/>
                <a:ext cx="1139489" cy="9018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56" name="Group 55"/>
          <p:cNvGrpSpPr/>
          <p:nvPr/>
        </p:nvGrpSpPr>
        <p:grpSpPr>
          <a:xfrm>
            <a:off x="457200" y="5393472"/>
            <a:ext cx="3621509" cy="881415"/>
            <a:chOff x="457200" y="5393472"/>
            <a:chExt cx="3621509" cy="881415"/>
          </a:xfrm>
        </p:grpSpPr>
        <p:sp>
          <p:nvSpPr>
            <p:cNvPr id="8" name="TextBox 7"/>
            <p:cNvSpPr txBox="1"/>
            <p:nvPr/>
          </p:nvSpPr>
          <p:spPr>
            <a:xfrm>
              <a:off x="2682530" y="5628556"/>
              <a:ext cx="1396179" cy="646331"/>
            </a:xfrm>
            <a:prstGeom prst="rect">
              <a:avLst/>
            </a:prstGeom>
            <a:noFill/>
          </p:spPr>
          <p:txBody>
            <a:bodyPr wrap="square" rtlCol="0">
              <a:spAutoFit/>
            </a:bodyPr>
            <a:lstStyle/>
            <a:p>
              <a:r>
                <a:rPr lang="en-US" sz="1200" dirty="0" smtClean="0"/>
                <a:t>If the program hangs, it </a:t>
              </a:r>
              <a:r>
                <a:rPr lang="en-US" sz="1200" i="1" dirty="0" smtClean="0"/>
                <a:t>may</a:t>
              </a:r>
              <a:r>
                <a:rPr lang="en-US" sz="1200" dirty="0" smtClean="0"/>
                <a:t> be due to a deadlock</a:t>
              </a:r>
              <a:endParaRPr lang="en-US" sz="1200" dirty="0"/>
            </a:p>
          </p:txBody>
        </p:sp>
        <p:sp useBgFill="1">
          <p:nvSpPr>
            <p:cNvPr id="12" name="Rectangle 11"/>
            <p:cNvSpPr/>
            <p:nvPr/>
          </p:nvSpPr>
          <p:spPr>
            <a:xfrm>
              <a:off x="457200" y="5728986"/>
              <a:ext cx="1863520" cy="46540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james@cs1 &gt; ./hw1 4 2 </a:t>
              </a:r>
            </a:p>
            <a:p>
              <a:r>
                <a:rPr lang="en-US" sz="1200" dirty="0" smtClean="0">
                  <a:solidFill>
                    <a:srgbClr val="292934"/>
                  </a:solidFill>
                </a:rPr>
                <a:t>james@cs1 &gt; _</a:t>
              </a:r>
              <a:endParaRPr lang="en-US" sz="1200" dirty="0">
                <a:solidFill>
                  <a:srgbClr val="292934"/>
                </a:solidFill>
              </a:endParaRPr>
            </a:p>
          </p:txBody>
        </p:sp>
        <p:sp>
          <p:nvSpPr>
            <p:cNvPr id="45" name="Content Placeholder 2"/>
            <p:cNvSpPr txBox="1">
              <a:spLocks/>
            </p:cNvSpPr>
            <p:nvPr/>
          </p:nvSpPr>
          <p:spPr>
            <a:xfrm>
              <a:off x="467324" y="5393472"/>
              <a:ext cx="3495358" cy="31211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Detect Deadlock</a:t>
              </a:r>
            </a:p>
          </p:txBody>
        </p:sp>
        <p:cxnSp>
          <p:nvCxnSpPr>
            <p:cNvPr id="47" name="Straight Arrow Connector 46"/>
            <p:cNvCxnSpPr>
              <a:stCxn id="8" idx="1"/>
            </p:cNvCxnSpPr>
            <p:nvPr/>
          </p:nvCxnSpPr>
          <p:spPr>
            <a:xfrm flipH="1">
              <a:off x="2030261" y="5951722"/>
              <a:ext cx="652269" cy="125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4689642" y="5055465"/>
            <a:ext cx="3705058" cy="1077218"/>
          </a:xfrm>
          <a:prstGeom prst="rect">
            <a:avLst/>
          </a:prstGeom>
          <a:noFill/>
        </p:spPr>
        <p:txBody>
          <a:bodyPr wrap="square" rtlCol="0">
            <a:spAutoFit/>
          </a:bodyPr>
          <a:lstStyle/>
          <a:p>
            <a:r>
              <a:rPr lang="en-US" sz="1600" dirty="0" smtClean="0"/>
              <a:t>Challenges:</a:t>
            </a:r>
          </a:p>
          <a:p>
            <a:pPr marL="285750" indent="-285750">
              <a:buFont typeface="Wingdings" charset="0"/>
              <a:buChar char="à"/>
            </a:pPr>
            <a:r>
              <a:rPr lang="en-US" sz="1600" dirty="0">
                <a:sym typeface="Wingdings"/>
              </a:rPr>
              <a:t>i</a:t>
            </a:r>
            <a:r>
              <a:rPr lang="en-US" sz="1600" dirty="0" smtClean="0">
                <a:sym typeface="Wingdings"/>
              </a:rPr>
              <a:t>dentifying deadlocks</a:t>
            </a:r>
          </a:p>
          <a:p>
            <a:pPr marL="285750" indent="-285750">
              <a:buFont typeface="Wingdings" charset="0"/>
              <a:buChar char="à"/>
            </a:pPr>
            <a:r>
              <a:rPr lang="en-US" sz="1600" dirty="0" smtClean="0">
                <a:sym typeface="Wingdings"/>
              </a:rPr>
              <a:t>reproducing test runs</a:t>
            </a:r>
          </a:p>
          <a:p>
            <a:pPr marL="285750" indent="-285750">
              <a:buFont typeface="Wingdings" charset="0"/>
              <a:buChar char="à"/>
            </a:pPr>
            <a:r>
              <a:rPr lang="en-US" sz="1600" dirty="0">
                <a:sym typeface="Wingdings"/>
              </a:rPr>
              <a:t>r</a:t>
            </a:r>
            <a:r>
              <a:rPr lang="en-US" sz="1600" dirty="0" smtClean="0">
                <a:sym typeface="Wingdings"/>
              </a:rPr>
              <a:t>unning on multiple schedules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a:p>
        </p:txBody>
      </p:sp>
      <p:grpSp>
        <p:nvGrpSpPr>
          <p:cNvPr id="40" name="Group 39"/>
          <p:cNvGrpSpPr/>
          <p:nvPr/>
        </p:nvGrpSpPr>
        <p:grpSpPr>
          <a:xfrm>
            <a:off x="4454363" y="1633245"/>
            <a:ext cx="4562150" cy="3020263"/>
            <a:chOff x="4454363" y="1633245"/>
            <a:chExt cx="4562150" cy="3020263"/>
          </a:xfrm>
        </p:grpSpPr>
        <p:grpSp>
          <p:nvGrpSpPr>
            <p:cNvPr id="5" name="Group 4"/>
            <p:cNvGrpSpPr/>
            <p:nvPr/>
          </p:nvGrpSpPr>
          <p:grpSpPr>
            <a:xfrm>
              <a:off x="4454363" y="1987950"/>
              <a:ext cx="4098011" cy="2665558"/>
              <a:chOff x="4721063" y="1807359"/>
              <a:chExt cx="4098011" cy="2665558"/>
            </a:xfrm>
          </p:grpSpPr>
          <p:sp useBgFill="1">
            <p:nvSpPr>
              <p:cNvPr id="14" name="Oval 13"/>
              <p:cNvSpPr/>
              <p:nvPr/>
            </p:nvSpPr>
            <p:spPr>
              <a:xfrm>
                <a:off x="4721063" y="3725355"/>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Mutual Exclusion Violation</a:t>
                </a:r>
                <a:endParaRPr lang="en-US" sz="1200" dirty="0">
                  <a:solidFill>
                    <a:srgbClr val="292934"/>
                  </a:solidFill>
                </a:endParaRPr>
              </a:p>
            </p:txBody>
          </p:sp>
          <p:sp useBgFill="1">
            <p:nvSpPr>
              <p:cNvPr id="15" name="Oval 14"/>
              <p:cNvSpPr/>
              <p:nvPr/>
            </p:nvSpPr>
            <p:spPr>
              <a:xfrm>
                <a:off x="7589068"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a:t>
                </a:r>
                <a:endParaRPr lang="en-US" sz="1200" dirty="0">
                  <a:solidFill>
                    <a:srgbClr val="292934"/>
                  </a:solidFill>
                </a:endParaRPr>
              </a:p>
            </p:txBody>
          </p:sp>
          <p:sp useBgFill="1">
            <p:nvSpPr>
              <p:cNvPr id="16" name="Oval 15"/>
              <p:cNvSpPr/>
              <p:nvPr/>
            </p:nvSpPr>
            <p:spPr>
              <a:xfrm>
                <a:off x="6131637"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No Error Observed</a:t>
                </a:r>
                <a:endParaRPr lang="en-US" sz="1200" dirty="0">
                  <a:solidFill>
                    <a:srgbClr val="292934"/>
                  </a:solidFill>
                </a:endParaRPr>
              </a:p>
            </p:txBody>
          </p:sp>
          <p:sp useBgFill="1">
            <p:nvSpPr>
              <p:cNvPr id="17" name="Oval 16"/>
              <p:cNvSpPr/>
              <p:nvPr/>
            </p:nvSpPr>
            <p:spPr>
              <a:xfrm>
                <a:off x="6000725" y="2233127"/>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Ready to Test</a:t>
                </a:r>
                <a:endParaRPr lang="en-US" sz="1200" dirty="0">
                  <a:solidFill>
                    <a:srgbClr val="292934"/>
                  </a:solidFill>
                </a:endParaRPr>
              </a:p>
            </p:txBody>
          </p:sp>
          <p:cxnSp>
            <p:nvCxnSpPr>
              <p:cNvPr id="19" name="Curved Connector 18"/>
              <p:cNvCxnSpPr>
                <a:stCxn id="17" idx="2"/>
                <a:endCxn id="14" idx="1"/>
              </p:cNvCxnSpPr>
              <p:nvPr/>
            </p:nvCxnSpPr>
            <p:spPr>
              <a:xfrm rot="10800000" flipV="1">
                <a:off x="4901193" y="2606907"/>
                <a:ext cx="1099532" cy="122792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7" idx="6"/>
                <a:endCxn id="15" idx="7"/>
              </p:cNvCxnSpPr>
              <p:nvPr/>
            </p:nvCxnSpPr>
            <p:spPr>
              <a:xfrm>
                <a:off x="7230731" y="2606908"/>
                <a:ext cx="1408213" cy="114483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4" idx="0"/>
                <a:endCxn id="17" idx="3"/>
              </p:cNvCxnSpPr>
              <p:nvPr/>
            </p:nvCxnSpPr>
            <p:spPr>
              <a:xfrm rot="5400000" flipH="1" flipV="1">
                <a:off x="5331388" y="2875889"/>
                <a:ext cx="854144" cy="844789"/>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5" idx="0"/>
                <a:endCxn id="17" idx="5"/>
              </p:cNvCxnSpPr>
              <p:nvPr/>
            </p:nvCxnSpPr>
            <p:spPr>
              <a:xfrm rot="16200000" flipV="1">
                <a:off x="7241810" y="2680003"/>
                <a:ext cx="771053" cy="1153470"/>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7" idx="4"/>
                <a:endCxn id="16" idx="1"/>
              </p:cNvCxnSpPr>
              <p:nvPr/>
            </p:nvCxnSpPr>
            <p:spPr>
              <a:xfrm rot="5400000">
                <a:off x="6078222" y="3214235"/>
                <a:ext cx="771053" cy="3039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6" idx="7"/>
                <a:endCxn id="17" idx="4"/>
              </p:cNvCxnSpPr>
              <p:nvPr/>
            </p:nvCxnSpPr>
            <p:spPr>
              <a:xfrm rot="16200000" flipV="1">
                <a:off x="6513095" y="3083323"/>
                <a:ext cx="771053" cy="565785"/>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flipV="1">
                <a:off x="6413368" y="1807359"/>
                <a:ext cx="96368" cy="1075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9" idx="7"/>
                <a:endCxn id="17" idx="0"/>
              </p:cNvCxnSpPr>
              <p:nvPr/>
            </p:nvCxnSpPr>
            <p:spPr>
              <a:xfrm>
                <a:off x="6495623" y="1899159"/>
                <a:ext cx="120105" cy="333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5209483" y="1633245"/>
              <a:ext cx="1671169" cy="338554"/>
            </a:xfrm>
            <a:prstGeom prst="rect">
              <a:avLst/>
            </a:prstGeom>
            <a:noFill/>
          </p:spPr>
          <p:txBody>
            <a:bodyPr wrap="square" rtlCol="0">
              <a:spAutoFit/>
            </a:bodyPr>
            <a:lstStyle/>
            <a:p>
              <a:r>
                <a:rPr lang="en-US" sz="1600" dirty="0" smtClean="0"/>
                <a:t>Test Run States</a:t>
              </a:r>
              <a:endParaRPr lang="en-US" sz="1600" dirty="0"/>
            </a:p>
          </p:txBody>
        </p:sp>
        <p:grpSp>
          <p:nvGrpSpPr>
            <p:cNvPr id="28" name="Group 27"/>
            <p:cNvGrpSpPr/>
            <p:nvPr/>
          </p:nvGrpSpPr>
          <p:grpSpPr>
            <a:xfrm>
              <a:off x="7102652" y="1651000"/>
              <a:ext cx="1913861" cy="899477"/>
              <a:chOff x="6975652" y="1600200"/>
              <a:chExt cx="1913861" cy="899477"/>
            </a:xfrm>
          </p:grpSpPr>
          <p:grpSp>
            <p:nvGrpSpPr>
              <p:cNvPr id="13" name="Group 12"/>
              <p:cNvGrpSpPr/>
              <p:nvPr/>
            </p:nvGrpSpPr>
            <p:grpSpPr>
              <a:xfrm>
                <a:off x="6975652" y="1685942"/>
                <a:ext cx="1901647" cy="540401"/>
                <a:chOff x="4312759" y="1411236"/>
                <a:chExt cx="2150377" cy="540401"/>
              </a:xfrm>
            </p:grpSpPr>
            <p:sp useBgFill="1">
              <p:nvSpPr>
                <p:cNvPr id="37" name="Rectangle 36"/>
                <p:cNvSpPr/>
                <p:nvPr/>
              </p:nvSpPr>
              <p:spPr>
                <a:xfrm>
                  <a:off x="4312759" y="1411236"/>
                  <a:ext cx="2150377" cy="540401"/>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                        run test </a:t>
                  </a:r>
                </a:p>
                <a:p>
                  <a:pPr algn="r"/>
                  <a:r>
                    <a:rPr lang="en-US" sz="1200" dirty="0" smtClean="0">
                      <a:solidFill>
                        <a:srgbClr val="292934"/>
                      </a:solidFill>
                    </a:rPr>
                    <a:t>(dependent on schedule)</a:t>
                  </a:r>
                  <a:endParaRPr lang="en-US" sz="1200" dirty="0">
                    <a:solidFill>
                      <a:srgbClr val="292934"/>
                    </a:solidFill>
                  </a:endParaRPr>
                </a:p>
              </p:txBody>
            </p:sp>
            <p:cxnSp>
              <p:nvCxnSpPr>
                <p:cNvPr id="38" name="Curved Connector 37"/>
                <p:cNvCxnSpPr/>
                <p:nvPr/>
              </p:nvCxnSpPr>
              <p:spPr>
                <a:xfrm flipV="1">
                  <a:off x="4944648" y="1530223"/>
                  <a:ext cx="564535" cy="10682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360919" y="2160745"/>
                <a:ext cx="1528594" cy="263907"/>
                <a:chOff x="6455941" y="1674367"/>
                <a:chExt cx="1728530" cy="263907"/>
              </a:xfrm>
            </p:grpSpPr>
            <p:sp useBgFill="1">
              <p:nvSpPr>
                <p:cNvPr id="43" name="Rectangle 42"/>
                <p:cNvSpPr/>
                <p:nvPr/>
              </p:nvSpPr>
              <p:spPr>
                <a:xfrm>
                  <a:off x="6997384" y="1674367"/>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u</a:t>
                  </a:r>
                  <a:r>
                    <a:rPr lang="en-US" sz="1200" dirty="0" smtClean="0">
                      <a:solidFill>
                        <a:srgbClr val="292934"/>
                      </a:solidFill>
                    </a:rPr>
                    <a:t>pdate code</a:t>
                  </a:r>
                  <a:endParaRPr lang="en-US" sz="1200" dirty="0">
                    <a:solidFill>
                      <a:srgbClr val="292934"/>
                    </a:solidFill>
                  </a:endParaRPr>
                </a:p>
              </p:txBody>
            </p:sp>
            <p:cxnSp>
              <p:nvCxnSpPr>
                <p:cNvPr id="44" name="Curved Connector 43"/>
                <p:cNvCxnSpPr/>
                <p:nvPr/>
              </p:nvCxnSpPr>
              <p:spPr>
                <a:xfrm flipV="1">
                  <a:off x="6455941" y="1831453"/>
                  <a:ext cx="564535" cy="106821"/>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7037901" y="1600200"/>
                <a:ext cx="1838912" cy="8994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95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&amp; Proposed Solution</a:t>
            </a:r>
            <a:endParaRPr lang="en-US" dirty="0"/>
          </a:p>
        </p:txBody>
      </p:sp>
      <p:sp>
        <p:nvSpPr>
          <p:cNvPr id="3" name="Content Placeholder 2"/>
          <p:cNvSpPr>
            <a:spLocks noGrp="1"/>
          </p:cNvSpPr>
          <p:nvPr>
            <p:ph idx="1"/>
          </p:nvPr>
        </p:nvSpPr>
        <p:spPr/>
        <p:txBody>
          <a:bodyPr>
            <a:normAutofit/>
          </a:bodyPr>
          <a:lstStyle/>
          <a:p>
            <a:r>
              <a:rPr lang="en-US" dirty="0" smtClean="0"/>
              <a:t>Problem:</a:t>
            </a:r>
          </a:p>
          <a:p>
            <a:pPr lvl="1"/>
            <a:r>
              <a:rPr lang="en-US" dirty="0" smtClean="0"/>
              <a:t>Students have insufficient resources to adequately determine if their multithreaded program is free from deadlock and/or race conditions.  </a:t>
            </a:r>
          </a:p>
          <a:p>
            <a:pPr lvl="1"/>
            <a:r>
              <a:rPr lang="en-US" dirty="0" smtClean="0"/>
              <a:t>Testing </a:t>
            </a:r>
            <a:r>
              <a:rPr lang="en-US" dirty="0"/>
              <a:t>alone is insufficient because many conditions require specific schedules that are not exercised.  </a:t>
            </a:r>
            <a:endParaRPr lang="en-US" dirty="0" smtClean="0"/>
          </a:p>
          <a:p>
            <a:pPr lvl="1"/>
            <a:r>
              <a:rPr lang="en-US" dirty="0" smtClean="0"/>
              <a:t>This </a:t>
            </a:r>
            <a:r>
              <a:rPr lang="en-US" dirty="0"/>
              <a:t>leads to the need of a tool that assists students in finding and removing synchronization bugs. </a:t>
            </a:r>
            <a:endParaRPr lang="en-US" dirty="0" smtClean="0"/>
          </a:p>
          <a:p>
            <a:pPr lvl="1"/>
            <a:endParaRPr lang="en-US" dirty="0" smtClean="0"/>
          </a:p>
          <a:p>
            <a:r>
              <a:rPr lang="en-US" dirty="0" smtClean="0"/>
              <a:t>Solution:</a:t>
            </a:r>
          </a:p>
          <a:p>
            <a:pPr lvl="1"/>
            <a:r>
              <a:rPr lang="en-US" dirty="0" smtClean="0"/>
              <a:t>Build </a:t>
            </a:r>
            <a:r>
              <a:rPr lang="en-US" dirty="0"/>
              <a:t>a testing </a:t>
            </a:r>
            <a:r>
              <a:rPr lang="en-US" dirty="0" smtClean="0"/>
              <a:t>and </a:t>
            </a:r>
            <a:r>
              <a:rPr lang="en-US" dirty="0"/>
              <a:t>debugging </a:t>
            </a:r>
            <a:r>
              <a:rPr lang="en-US" dirty="0" smtClean="0"/>
              <a:t>tool </a:t>
            </a:r>
            <a:r>
              <a:rPr lang="en-US" dirty="0"/>
              <a:t>for multithreaded programs involving </a:t>
            </a:r>
            <a:r>
              <a:rPr lang="en-US" dirty="0" smtClean="0"/>
              <a:t>synchronization</a:t>
            </a:r>
          </a:p>
        </p:txBody>
      </p:sp>
      <p:sp>
        <p:nvSpPr>
          <p:cNvPr id="4" name="Slide Number Placeholder 3"/>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41829397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Solution:  Concur</a:t>
            </a:r>
            <a:endParaRPr lang="en-US" dirty="0"/>
          </a:p>
        </p:txBody>
      </p:sp>
      <p:sp>
        <p:nvSpPr>
          <p:cNvPr id="3" name="Content Placeholder 2"/>
          <p:cNvSpPr>
            <a:spLocks noGrp="1"/>
          </p:cNvSpPr>
          <p:nvPr>
            <p:ph idx="1"/>
          </p:nvPr>
        </p:nvSpPr>
        <p:spPr>
          <a:xfrm>
            <a:off x="457200" y="2566998"/>
            <a:ext cx="8229600" cy="2253950"/>
          </a:xfrm>
        </p:spPr>
        <p:txBody>
          <a:bodyPr>
            <a:normAutofit lnSpcReduction="10000"/>
          </a:bodyPr>
          <a:lstStyle/>
          <a:p>
            <a:r>
              <a:rPr lang="en-US" dirty="0" smtClean="0"/>
              <a:t>Goals</a:t>
            </a:r>
            <a:r>
              <a:rPr lang="en-US" dirty="0"/>
              <a:t>:  </a:t>
            </a:r>
          </a:p>
          <a:p>
            <a:pPr lvl="1"/>
            <a:r>
              <a:rPr lang="en-US" dirty="0"/>
              <a:t>1.  Allow a student to test his or her </a:t>
            </a:r>
            <a:endParaRPr lang="en-US" dirty="0" smtClean="0"/>
          </a:p>
          <a:p>
            <a:pPr marL="274320" lvl="1" indent="0">
              <a:buNone/>
            </a:pPr>
            <a:r>
              <a:rPr lang="en-US" dirty="0"/>
              <a:t> </a:t>
            </a:r>
            <a:r>
              <a:rPr lang="en-US" dirty="0" smtClean="0"/>
              <a:t>      multithreaded </a:t>
            </a:r>
            <a:r>
              <a:rPr lang="en-US" dirty="0"/>
              <a:t>program for </a:t>
            </a:r>
            <a:endParaRPr lang="en-US" dirty="0" smtClean="0"/>
          </a:p>
          <a:p>
            <a:pPr marL="274320" lvl="1" indent="0">
              <a:buNone/>
            </a:pPr>
            <a:r>
              <a:rPr lang="en-US" dirty="0"/>
              <a:t> </a:t>
            </a:r>
            <a:r>
              <a:rPr lang="en-US" dirty="0" smtClean="0"/>
              <a:t>      correctness </a:t>
            </a:r>
            <a:r>
              <a:rPr lang="en-US" dirty="0"/>
              <a:t>(i.e. detect bugs) </a:t>
            </a:r>
          </a:p>
          <a:p>
            <a:pPr lvl="1"/>
            <a:r>
              <a:rPr lang="en-US" dirty="0"/>
              <a:t>2. </a:t>
            </a:r>
            <a:r>
              <a:rPr lang="en-US" dirty="0" smtClean="0"/>
              <a:t> Help </a:t>
            </a:r>
            <a:r>
              <a:rPr lang="en-US" dirty="0"/>
              <a:t>a student debug the program </a:t>
            </a:r>
            <a:endParaRPr lang="en-US" dirty="0" smtClean="0"/>
          </a:p>
          <a:p>
            <a:pPr marL="274320" lvl="1" indent="0">
              <a:buNone/>
            </a:pPr>
            <a:r>
              <a:rPr lang="en-US" dirty="0"/>
              <a:t> </a:t>
            </a:r>
            <a:r>
              <a:rPr lang="en-US" dirty="0" smtClean="0"/>
              <a:t>      when </a:t>
            </a:r>
            <a:r>
              <a:rPr lang="en-US" dirty="0"/>
              <a:t>an error is </a:t>
            </a:r>
            <a:r>
              <a:rPr lang="en-US" dirty="0" smtClean="0"/>
              <a:t>present</a:t>
            </a:r>
          </a:p>
        </p:txBody>
      </p:sp>
      <p:pic>
        <p:nvPicPr>
          <p:cNvPr id="4" name="Picture 3"/>
          <p:cNvPicPr>
            <a:picLocks noChangeAspect="1"/>
          </p:cNvPicPr>
          <p:nvPr/>
        </p:nvPicPr>
        <p:blipFill rotWithShape="1">
          <a:blip r:embed="rId3"/>
          <a:srcRect b="4593"/>
          <a:stretch/>
        </p:blipFill>
        <p:spPr>
          <a:xfrm>
            <a:off x="5446823" y="2229433"/>
            <a:ext cx="3042373" cy="2792965"/>
          </a:xfrm>
          <a:prstGeom prst="rect">
            <a:avLst/>
          </a:prstGeom>
        </p:spPr>
      </p:pic>
      <p:sp>
        <p:nvSpPr>
          <p:cNvPr id="5" name="Content Placeholder 2"/>
          <p:cNvSpPr txBox="1">
            <a:spLocks/>
          </p:cNvSpPr>
          <p:nvPr/>
        </p:nvSpPr>
        <p:spPr>
          <a:xfrm>
            <a:off x="609600" y="4906122"/>
            <a:ext cx="8229600" cy="172327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smtClean="0"/>
              <a:t>*  </a:t>
            </a:r>
            <a:r>
              <a:rPr lang="en-US" dirty="0" smtClean="0"/>
              <a:t>Key Features:</a:t>
            </a:r>
          </a:p>
          <a:p>
            <a:pPr marL="274320" lvl="1" indent="0">
              <a:buFont typeface="Arial" pitchFamily="34" charset="0"/>
              <a:buNone/>
            </a:pPr>
            <a:r>
              <a:rPr lang="en-US" dirty="0" smtClean="0"/>
              <a:t>*  Deadlock detection</a:t>
            </a:r>
          </a:p>
          <a:p>
            <a:pPr marL="274320" lvl="1" indent="0">
              <a:buFont typeface="Arial" pitchFamily="34" charset="0"/>
              <a:buNone/>
            </a:pPr>
            <a:r>
              <a:rPr lang="en-US" dirty="0" smtClean="0"/>
              <a:t>*  Controlled thread management</a:t>
            </a:r>
          </a:p>
          <a:p>
            <a:pPr lvl="1">
              <a:buFont typeface="Arial" charset="0"/>
              <a:buChar char="•"/>
            </a:pPr>
            <a:r>
              <a:rPr lang="en-US" dirty="0" smtClean="0"/>
              <a:t>Increased varied schedule coverage</a:t>
            </a:r>
          </a:p>
          <a:p>
            <a:pPr lvl="1">
              <a:buFont typeface="Arial" charset="0"/>
              <a:buChar char="•"/>
            </a:pPr>
            <a:r>
              <a:rPr lang="en-US" dirty="0" smtClean="0"/>
              <a:t>Status of threads, locks, and semaphores</a:t>
            </a:r>
          </a:p>
        </p:txBody>
      </p:sp>
      <p:sp>
        <p:nvSpPr>
          <p:cNvPr id="9" name="Content Placeholder 2"/>
          <p:cNvSpPr txBox="1">
            <a:spLocks/>
          </p:cNvSpPr>
          <p:nvPr/>
        </p:nvSpPr>
        <p:spPr>
          <a:xfrm>
            <a:off x="457200" y="1698935"/>
            <a:ext cx="8229600" cy="72495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t>Concur</a:t>
            </a:r>
            <a:r>
              <a:rPr lang="en-US" dirty="0" smtClean="0"/>
              <a:t>:  A testing and debugging tool for multithreaded programs involving synchronization</a:t>
            </a:r>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502921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a:t>
            </a:r>
            <a:endParaRPr lang="en-US" dirty="0"/>
          </a:p>
        </p:txBody>
      </p:sp>
      <p:sp>
        <p:nvSpPr>
          <p:cNvPr id="3" name="Rectangle 2"/>
          <p:cNvSpPr/>
          <p:nvPr/>
        </p:nvSpPr>
        <p:spPr>
          <a:xfrm>
            <a:off x="3832129" y="1869584"/>
            <a:ext cx="1439332" cy="52493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Concur </a:t>
            </a:r>
          </a:p>
          <a:p>
            <a:pPr algn="ctr"/>
            <a:r>
              <a:rPr lang="en-US" sz="1200" dirty="0" smtClean="0"/>
              <a:t>Test Framework</a:t>
            </a:r>
            <a:endParaRPr lang="en-US" sz="1200" dirty="0"/>
          </a:p>
        </p:txBody>
      </p:sp>
      <p:grpSp>
        <p:nvGrpSpPr>
          <p:cNvPr id="216" name="Group 215"/>
          <p:cNvGrpSpPr/>
          <p:nvPr/>
        </p:nvGrpSpPr>
        <p:grpSpPr>
          <a:xfrm>
            <a:off x="4551796" y="2381006"/>
            <a:ext cx="4271244" cy="1422171"/>
            <a:chOff x="4659890" y="2448556"/>
            <a:chExt cx="4271244" cy="1422171"/>
          </a:xfrm>
        </p:grpSpPr>
        <p:sp>
          <p:nvSpPr>
            <p:cNvPr id="4" name="Rectangle 3"/>
            <p:cNvSpPr/>
            <p:nvPr/>
          </p:nvSpPr>
          <p:spPr>
            <a:xfrm>
              <a:off x="7775787" y="3345794"/>
              <a:ext cx="1155347" cy="52493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Wrapper</a:t>
              </a:r>
            </a:p>
            <a:p>
              <a:pPr algn="ctr"/>
              <a:r>
                <a:rPr lang="en-US" sz="1200" dirty="0">
                  <a:solidFill>
                    <a:schemeClr val="tx1"/>
                  </a:solidFill>
                </a:rPr>
                <a:t>r</a:t>
              </a:r>
              <a:r>
                <a:rPr lang="en-US" sz="1200" dirty="0" smtClean="0">
                  <a:solidFill>
                    <a:schemeClr val="tx1"/>
                  </a:solidFill>
                </a:rPr>
                <a:t>un-</a:t>
              </a:r>
              <a:r>
                <a:rPr lang="en-US" sz="1200" dirty="0" err="1" smtClean="0">
                  <a:solidFill>
                    <a:schemeClr val="tx1"/>
                  </a:solidFill>
                </a:rPr>
                <a:t>concur.py</a:t>
              </a:r>
              <a:endParaRPr lang="en-US" sz="1200" dirty="0">
                <a:solidFill>
                  <a:schemeClr val="tx1"/>
                </a:solidFill>
              </a:endParaRPr>
            </a:p>
          </p:txBody>
        </p:sp>
        <p:cxnSp>
          <p:nvCxnSpPr>
            <p:cNvPr id="13" name="Elbow Connector 12"/>
            <p:cNvCxnSpPr>
              <a:stCxn id="3" idx="2"/>
              <a:endCxn id="4" idx="0"/>
            </p:cNvCxnSpPr>
            <p:nvPr/>
          </p:nvCxnSpPr>
          <p:spPr>
            <a:xfrm rot="16200000" flipH="1">
              <a:off x="6058057" y="1050389"/>
              <a:ext cx="897237" cy="369357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2075770" y="2381007"/>
            <a:ext cx="2476025" cy="1400872"/>
            <a:chOff x="1659752" y="2448562"/>
            <a:chExt cx="3153264" cy="1400870"/>
          </a:xfrm>
        </p:grpSpPr>
        <p:sp>
          <p:nvSpPr>
            <p:cNvPr id="6" name="Rectangle 5"/>
            <p:cNvSpPr/>
            <p:nvPr/>
          </p:nvSpPr>
          <p:spPr>
            <a:xfrm>
              <a:off x="1659752" y="3324499"/>
              <a:ext cx="1600402" cy="524933"/>
            </a:xfrm>
            <a:prstGeom prst="rect">
              <a:avLst/>
            </a:prstGeom>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Instrumentation Tool</a:t>
              </a:r>
            </a:p>
            <a:p>
              <a:pPr algn="ctr"/>
              <a:r>
                <a:rPr lang="en-US" sz="1200" dirty="0" smtClean="0">
                  <a:solidFill>
                    <a:srgbClr val="292934"/>
                  </a:solidFill>
                </a:rPr>
                <a:t>SUDS</a:t>
              </a:r>
              <a:endParaRPr lang="en-US" sz="1200" dirty="0">
                <a:solidFill>
                  <a:srgbClr val="292934"/>
                </a:solidFill>
              </a:endParaRPr>
            </a:p>
          </p:txBody>
        </p:sp>
        <p:cxnSp>
          <p:nvCxnSpPr>
            <p:cNvPr id="24" name="Elbow Connector 23"/>
            <p:cNvCxnSpPr>
              <a:stCxn id="3" idx="2"/>
              <a:endCxn id="6" idx="0"/>
            </p:cNvCxnSpPr>
            <p:nvPr/>
          </p:nvCxnSpPr>
          <p:spPr>
            <a:xfrm rot="5400000">
              <a:off x="3198516" y="1709999"/>
              <a:ext cx="875937" cy="235306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369292" y="2381007"/>
            <a:ext cx="4182503" cy="3252652"/>
            <a:chOff x="234172" y="2448557"/>
            <a:chExt cx="4182503" cy="3252652"/>
          </a:xfrm>
        </p:grpSpPr>
        <p:sp>
          <p:nvSpPr>
            <p:cNvPr id="5" name="Rectangle 4"/>
            <p:cNvSpPr/>
            <p:nvPr/>
          </p:nvSpPr>
          <p:spPr>
            <a:xfrm>
              <a:off x="234172" y="3324499"/>
              <a:ext cx="1124529" cy="524933"/>
            </a:xfrm>
            <a:prstGeom prst="rect">
              <a:avLst/>
            </a:prstGeom>
            <a:ln w="19050" cap="flat">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Multithreaded Application</a:t>
              </a:r>
              <a:endParaRPr lang="en-US" sz="1200" dirty="0"/>
            </a:p>
          </p:txBody>
        </p:sp>
        <p:sp>
          <p:nvSpPr>
            <p:cNvPr id="9" name="Rectangle 8"/>
            <p:cNvSpPr/>
            <p:nvPr/>
          </p:nvSpPr>
          <p:spPr>
            <a:xfrm>
              <a:off x="234173" y="5160810"/>
              <a:ext cx="917294" cy="540399"/>
            </a:xfrm>
            <a:prstGeom prst="rect">
              <a:avLst/>
            </a:prstGeom>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Driver</a:t>
              </a:r>
            </a:p>
            <a:p>
              <a:pPr algn="ctr"/>
              <a:r>
                <a:rPr lang="en-US" sz="1200" dirty="0" err="1">
                  <a:solidFill>
                    <a:srgbClr val="292934"/>
                  </a:solidFill>
                </a:rPr>
                <a:t>m</a:t>
              </a:r>
              <a:r>
                <a:rPr lang="en-US" sz="1200" dirty="0" err="1" smtClean="0">
                  <a:solidFill>
                    <a:srgbClr val="292934"/>
                  </a:solidFill>
                </a:rPr>
                <a:t>ain.c</a:t>
              </a:r>
              <a:endParaRPr lang="en-US" sz="1200" dirty="0">
                <a:solidFill>
                  <a:srgbClr val="292934"/>
                </a:solidFill>
              </a:endParaRPr>
            </a:p>
          </p:txBody>
        </p:sp>
        <p:sp>
          <p:nvSpPr>
            <p:cNvPr id="10" name="Rectangle 9"/>
            <p:cNvSpPr/>
            <p:nvPr/>
          </p:nvSpPr>
          <p:spPr>
            <a:xfrm>
              <a:off x="234173" y="4184394"/>
              <a:ext cx="917294" cy="544097"/>
            </a:xfrm>
            <a:prstGeom prst="rect">
              <a:avLst/>
            </a:prstGeom>
            <a:ln w="190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Solution</a:t>
              </a:r>
            </a:p>
            <a:p>
              <a:pPr algn="ctr"/>
              <a:r>
                <a:rPr lang="en-US" sz="1200" dirty="0" err="1">
                  <a:solidFill>
                    <a:srgbClr val="292934"/>
                  </a:solidFill>
                </a:rPr>
                <a:t>s</a:t>
              </a:r>
              <a:r>
                <a:rPr lang="en-US" sz="1200" dirty="0" err="1" smtClean="0">
                  <a:solidFill>
                    <a:srgbClr val="292934"/>
                  </a:solidFill>
                </a:rPr>
                <a:t>ections.c</a:t>
              </a:r>
              <a:endParaRPr lang="en-US" sz="1200" dirty="0">
                <a:solidFill>
                  <a:srgbClr val="292934"/>
                </a:solidFill>
              </a:endParaRPr>
            </a:p>
          </p:txBody>
        </p:sp>
        <p:cxnSp>
          <p:nvCxnSpPr>
            <p:cNvPr id="15" name="Elbow Connector 14"/>
            <p:cNvCxnSpPr>
              <a:stCxn id="3" idx="2"/>
              <a:endCxn id="5" idx="0"/>
            </p:cNvCxnSpPr>
            <p:nvPr/>
          </p:nvCxnSpPr>
          <p:spPr>
            <a:xfrm rot="5400000">
              <a:off x="2168585" y="1076409"/>
              <a:ext cx="875942" cy="362023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3"/>
              <a:endCxn id="9" idx="3"/>
            </p:cNvCxnSpPr>
            <p:nvPr/>
          </p:nvCxnSpPr>
          <p:spPr>
            <a:xfrm flipH="1">
              <a:off x="1151467" y="3586966"/>
              <a:ext cx="207234" cy="1844044"/>
            </a:xfrm>
            <a:prstGeom prst="bentConnector3">
              <a:avLst>
                <a:gd name="adj1" fmla="val -11031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5" idx="3"/>
              <a:endCxn id="10" idx="3"/>
            </p:cNvCxnSpPr>
            <p:nvPr/>
          </p:nvCxnSpPr>
          <p:spPr>
            <a:xfrm flipH="1">
              <a:off x="1151467" y="3586966"/>
              <a:ext cx="207234" cy="869477"/>
            </a:xfrm>
            <a:prstGeom prst="bentConnector3">
              <a:avLst>
                <a:gd name="adj1" fmla="val -11031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4551795" y="2381006"/>
            <a:ext cx="2238700" cy="2463092"/>
            <a:chOff x="5193586" y="2450720"/>
            <a:chExt cx="2238700" cy="2463092"/>
          </a:xfrm>
        </p:grpSpPr>
        <p:cxnSp>
          <p:nvCxnSpPr>
            <p:cNvPr id="191" name="Elbow Connector 190"/>
            <p:cNvCxnSpPr>
              <a:stCxn id="3" idx="2"/>
              <a:endCxn id="7" idx="0"/>
            </p:cNvCxnSpPr>
            <p:nvPr/>
          </p:nvCxnSpPr>
          <p:spPr>
            <a:xfrm rot="16200000" flipH="1">
              <a:off x="5638854" y="2005452"/>
              <a:ext cx="895075" cy="178561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6526107" y="3345796"/>
              <a:ext cx="906179" cy="503637"/>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Logging</a:t>
              </a:r>
            </a:p>
            <a:p>
              <a:pPr algn="ctr"/>
              <a:r>
                <a:rPr lang="en-US" sz="1200" dirty="0" err="1">
                  <a:solidFill>
                    <a:srgbClr val="292934"/>
                  </a:solidFill>
                </a:rPr>
                <a:t>l</a:t>
              </a:r>
              <a:r>
                <a:rPr lang="en-US" sz="1200" dirty="0" err="1" smtClean="0">
                  <a:solidFill>
                    <a:srgbClr val="292934"/>
                  </a:solidFill>
                </a:rPr>
                <a:t>ogger.cpp</a:t>
              </a:r>
              <a:endParaRPr lang="en-US" sz="1200" dirty="0">
                <a:solidFill>
                  <a:srgbClr val="292934"/>
                </a:solidFill>
              </a:endParaRPr>
            </a:p>
          </p:txBody>
        </p:sp>
        <p:sp>
          <p:nvSpPr>
            <p:cNvPr id="51" name="Rectangle 50"/>
            <p:cNvSpPr/>
            <p:nvPr/>
          </p:nvSpPr>
          <p:spPr>
            <a:xfrm>
              <a:off x="6526107" y="4212608"/>
              <a:ext cx="856870" cy="701204"/>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 Trail</a:t>
              </a:r>
            </a:p>
            <a:p>
              <a:pPr algn="ctr"/>
              <a:r>
                <a:rPr lang="en-US" sz="1200" dirty="0" err="1">
                  <a:solidFill>
                    <a:schemeClr val="tx1"/>
                  </a:solidFill>
                </a:rPr>
                <a:t>o</a:t>
              </a:r>
              <a:r>
                <a:rPr lang="en-US" sz="1200" dirty="0" err="1" smtClean="0">
                  <a:solidFill>
                    <a:schemeClr val="tx1"/>
                  </a:solidFill>
                </a:rPr>
                <a:t>utput.txt</a:t>
              </a:r>
              <a:endParaRPr lang="en-US" sz="1200" dirty="0" smtClean="0">
                <a:solidFill>
                  <a:schemeClr val="tx1"/>
                </a:solidFill>
              </a:endParaRPr>
            </a:p>
          </p:txBody>
        </p:sp>
        <p:cxnSp>
          <p:nvCxnSpPr>
            <p:cNvPr id="194" name="Elbow Connector 193"/>
            <p:cNvCxnSpPr>
              <a:stCxn id="7" idx="3"/>
              <a:endCxn id="51" idx="3"/>
            </p:cNvCxnSpPr>
            <p:nvPr/>
          </p:nvCxnSpPr>
          <p:spPr>
            <a:xfrm flipH="1">
              <a:off x="7382977" y="3597615"/>
              <a:ext cx="49309" cy="965595"/>
            </a:xfrm>
            <a:prstGeom prst="bentConnector3">
              <a:avLst>
                <a:gd name="adj1" fmla="val -46360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0CFEC368-1D7A-4F81-ABF6-AE0E36BAF64C}" type="slidenum">
              <a:rPr lang="en-US" smtClean="0"/>
              <a:pPr/>
              <a:t>7</a:t>
            </a:fld>
            <a:endParaRPr lang="en-US"/>
          </a:p>
        </p:txBody>
      </p:sp>
      <p:grpSp>
        <p:nvGrpSpPr>
          <p:cNvPr id="88" name="Group 87"/>
          <p:cNvGrpSpPr/>
          <p:nvPr/>
        </p:nvGrpSpPr>
        <p:grpSpPr>
          <a:xfrm>
            <a:off x="3980761" y="2381007"/>
            <a:ext cx="1155348" cy="3347222"/>
            <a:chOff x="4305049" y="2448557"/>
            <a:chExt cx="1155348" cy="3347222"/>
          </a:xfrm>
        </p:grpSpPr>
        <p:sp>
          <p:nvSpPr>
            <p:cNvPr id="8" name="Rectangle 7"/>
            <p:cNvSpPr/>
            <p:nvPr/>
          </p:nvSpPr>
          <p:spPr>
            <a:xfrm>
              <a:off x="4305049" y="3324499"/>
              <a:ext cx="1142648" cy="524933"/>
            </a:xfrm>
            <a:prstGeom prst="rect">
              <a:avLst/>
            </a:prstGeom>
            <a:ln w="76200" cmpd="tri">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Scheduler</a:t>
              </a:r>
            </a:p>
            <a:p>
              <a:pPr algn="ctr"/>
              <a:r>
                <a:rPr lang="en-US" sz="1200" dirty="0" err="1">
                  <a:solidFill>
                    <a:srgbClr val="292934"/>
                  </a:solidFill>
                </a:rPr>
                <a:t>s</a:t>
              </a:r>
              <a:r>
                <a:rPr lang="en-US" sz="1200" dirty="0" err="1" smtClean="0">
                  <a:solidFill>
                    <a:srgbClr val="292934"/>
                  </a:solidFill>
                </a:rPr>
                <a:t>ched.cpp</a:t>
              </a:r>
              <a:endParaRPr lang="en-US" sz="1200" dirty="0">
                <a:solidFill>
                  <a:srgbClr val="292934"/>
                </a:solidFill>
              </a:endParaRPr>
            </a:p>
          </p:txBody>
        </p:sp>
        <p:sp>
          <p:nvSpPr>
            <p:cNvPr id="62" name="Rectangle 61"/>
            <p:cNvSpPr/>
            <p:nvPr/>
          </p:nvSpPr>
          <p:spPr>
            <a:xfrm>
              <a:off x="4305049" y="4196286"/>
              <a:ext cx="1142648" cy="715362"/>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Thread, Lock, &amp; Semaphore Management</a:t>
              </a:r>
            </a:p>
          </p:txBody>
        </p:sp>
        <p:cxnSp>
          <p:nvCxnSpPr>
            <p:cNvPr id="134" name="Elbow Connector 133"/>
            <p:cNvCxnSpPr>
              <a:stCxn id="8" idx="3"/>
              <a:endCxn id="62" idx="3"/>
            </p:cNvCxnSpPr>
            <p:nvPr/>
          </p:nvCxnSpPr>
          <p:spPr>
            <a:xfrm>
              <a:off x="5447697" y="3586966"/>
              <a:ext cx="12700" cy="96700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4305049" y="5258936"/>
              <a:ext cx="1142648" cy="53684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Deadlock</a:t>
              </a:r>
            </a:p>
            <a:p>
              <a:pPr algn="ctr"/>
              <a:r>
                <a:rPr lang="en-US" sz="1200" dirty="0" smtClean="0"/>
                <a:t>Detection</a:t>
              </a:r>
            </a:p>
          </p:txBody>
        </p:sp>
        <p:cxnSp>
          <p:nvCxnSpPr>
            <p:cNvPr id="175" name="Elbow Connector 174"/>
            <p:cNvCxnSpPr>
              <a:stCxn id="8" idx="3"/>
              <a:endCxn id="83" idx="3"/>
            </p:cNvCxnSpPr>
            <p:nvPr/>
          </p:nvCxnSpPr>
          <p:spPr>
            <a:xfrm>
              <a:off x="5447697" y="3586966"/>
              <a:ext cx="12700" cy="1940392"/>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9" name="Elbow Connector 98"/>
            <p:cNvCxnSpPr>
              <a:stCxn id="3" idx="2"/>
              <a:endCxn id="8" idx="0"/>
            </p:cNvCxnSpPr>
            <p:nvPr/>
          </p:nvCxnSpPr>
          <p:spPr>
            <a:xfrm rot="16200000" flipH="1">
              <a:off x="4438257" y="2886383"/>
              <a:ext cx="875942" cy="29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5769469" y="6147038"/>
            <a:ext cx="1284897" cy="497653"/>
          </a:xfrm>
          <a:prstGeom prst="rect">
            <a:avLst/>
          </a:prstGeom>
          <a:ln w="19050" cap="flat">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Existing Component</a:t>
            </a:r>
            <a:endParaRPr lang="en-US" sz="1200" dirty="0"/>
          </a:p>
        </p:txBody>
      </p:sp>
      <p:sp>
        <p:nvSpPr>
          <p:cNvPr id="150" name="Rectangle 149"/>
          <p:cNvSpPr/>
          <p:nvPr/>
        </p:nvSpPr>
        <p:spPr>
          <a:xfrm>
            <a:off x="7401819" y="6147038"/>
            <a:ext cx="1421221" cy="47076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New Component</a:t>
            </a:r>
          </a:p>
        </p:txBody>
      </p:sp>
    </p:spTree>
    <p:extLst>
      <p:ext uri="{BB962C8B-B14F-4D97-AF65-F5344CB8AC3E}">
        <p14:creationId xmlns:p14="http://schemas.microsoft.com/office/powerpoint/2010/main" val="3430522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a:stCxn id="19" idx="4"/>
            <a:endCxn id="131" idx="0"/>
          </p:cNvCxnSpPr>
          <p:nvPr/>
        </p:nvCxnSpPr>
        <p:spPr>
          <a:xfrm rot="5400000">
            <a:off x="5994849" y="5188406"/>
            <a:ext cx="358987"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4" name="Table 283"/>
          <p:cNvGraphicFramePr>
            <a:graphicFrameLocks noGrp="1"/>
          </p:cNvGraphicFramePr>
          <p:nvPr>
            <p:extLst>
              <p:ext uri="{D42A27DB-BD31-4B8C-83A1-F6EECF244321}">
                <p14:modId xmlns:p14="http://schemas.microsoft.com/office/powerpoint/2010/main" val="1521337508"/>
              </p:ext>
            </p:extLst>
          </p:nvPr>
        </p:nvGraphicFramePr>
        <p:xfrm>
          <a:off x="6203818" y="5029236"/>
          <a:ext cx="1462460" cy="276047"/>
        </p:xfrm>
        <a:graphic>
          <a:graphicData uri="http://schemas.openxmlformats.org/drawingml/2006/table">
            <a:tbl>
              <a:tblPr firstRow="1" bandRow="1">
                <a:tableStyleId>{5C22544A-7EE6-4342-B048-85BDC9FD1C3A}</a:tableStyleId>
              </a:tblPr>
              <a:tblGrid>
                <a:gridCol w="1462460"/>
              </a:tblGrid>
              <a:tr h="276047">
                <a:tc>
                  <a:txBody>
                    <a:bodyPr/>
                    <a:lstStyle/>
                    <a:p>
                      <a:pPr algn="l"/>
                      <a:r>
                        <a:rPr lang="en-US" sz="1000" b="0" dirty="0" smtClean="0">
                          <a:solidFill>
                            <a:srgbClr val="292934"/>
                          </a:solidFill>
                        </a:rPr>
                        <a:t>mode=INTERACTIVE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5" name="Straight Arrow Connector 89"/>
          <p:cNvCxnSpPr>
            <a:stCxn id="19" idx="6"/>
            <a:endCxn id="132" idx="1"/>
          </p:cNvCxnSpPr>
          <p:nvPr/>
        </p:nvCxnSpPr>
        <p:spPr>
          <a:xfrm>
            <a:off x="6652709" y="4793014"/>
            <a:ext cx="580005" cy="16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0" name="Table 279"/>
          <p:cNvGraphicFramePr>
            <a:graphicFrameLocks noGrp="1"/>
          </p:cNvGraphicFramePr>
          <p:nvPr>
            <p:extLst>
              <p:ext uri="{D42A27DB-BD31-4B8C-83A1-F6EECF244321}">
                <p14:modId xmlns:p14="http://schemas.microsoft.com/office/powerpoint/2010/main" val="4211225031"/>
              </p:ext>
            </p:extLst>
          </p:nvPr>
        </p:nvGraphicFramePr>
        <p:xfrm>
          <a:off x="6576506" y="4529684"/>
          <a:ext cx="626353" cy="276047"/>
        </p:xfrm>
        <a:graphic>
          <a:graphicData uri="http://schemas.openxmlformats.org/drawingml/2006/table">
            <a:tbl>
              <a:tblPr firstRow="1" bandRow="1">
                <a:tableStyleId>{5C22544A-7EE6-4342-B048-85BDC9FD1C3A}</a:tableStyleId>
              </a:tblPr>
              <a:tblGrid>
                <a:gridCol w="626353"/>
              </a:tblGrid>
              <a:tr h="276047">
                <a:tc>
                  <a:txBody>
                    <a:bodyPr/>
                    <a:lstStyle/>
                    <a:p>
                      <a:pPr algn="ctr"/>
                      <a:r>
                        <a:rPr lang="en-US" sz="1000" b="0" dirty="0" smtClean="0">
                          <a:solidFill>
                            <a:srgbClr val="292934"/>
                          </a:solidFill>
                        </a:rPr>
                        <a:t>log=ON</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lang="en-US" dirty="0" smtClean="0"/>
              <a:t>Data and Control Flow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42688089"/>
              </p:ext>
            </p:extLst>
          </p:nvPr>
        </p:nvGraphicFramePr>
        <p:xfrm>
          <a:off x="1443607" y="3581434"/>
          <a:ext cx="905934" cy="370840"/>
        </p:xfrm>
        <a:graphic>
          <a:graphicData uri="http://schemas.openxmlformats.org/drawingml/2006/table">
            <a:tbl>
              <a:tblPr firstRow="1" bandRow="1">
                <a:tableStyleId>{5C22544A-7EE6-4342-B048-85BDC9FD1C3A}</a:tableStyleId>
              </a:tblPr>
              <a:tblGrid>
                <a:gridCol w="905934"/>
              </a:tblGrid>
              <a:tr h="370840">
                <a:tc>
                  <a:txBody>
                    <a:bodyPr/>
                    <a:lstStyle/>
                    <a:p>
                      <a:pPr algn="ctr"/>
                      <a:r>
                        <a:rPr lang="en-US" sz="1200" b="0" dirty="0" err="1" smtClean="0">
                          <a:solidFill>
                            <a:srgbClr val="292934"/>
                          </a:solidFill>
                        </a:rPr>
                        <a:t>sections.c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8" name="Oval 7"/>
          <p:cNvSpPr/>
          <p:nvPr/>
        </p:nvSpPr>
        <p:spPr>
          <a:xfrm>
            <a:off x="2751714" y="2582368"/>
            <a:ext cx="956733"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SUDS</a:t>
            </a:r>
            <a:endParaRPr lang="en-US" sz="1200" dirty="0">
              <a:solidFill>
                <a:srgbClr val="29293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33492746"/>
              </p:ext>
            </p:extLst>
          </p:nvPr>
        </p:nvGraphicFramePr>
        <p:xfrm>
          <a:off x="2573914" y="3581434"/>
          <a:ext cx="1312335" cy="370840"/>
        </p:xfrm>
        <a:graphic>
          <a:graphicData uri="http://schemas.openxmlformats.org/drawingml/2006/table">
            <a:tbl>
              <a:tblPr firstRow="1" bandRow="1">
                <a:tableStyleId>{5C22544A-7EE6-4342-B048-85BDC9FD1C3A}</a:tableStyleId>
              </a:tblPr>
              <a:tblGrid>
                <a:gridCol w="1312335"/>
              </a:tblGrid>
              <a:tr h="370840">
                <a:tc>
                  <a:txBody>
                    <a:bodyPr/>
                    <a:lstStyle/>
                    <a:p>
                      <a:pPr algn="ctr"/>
                      <a:r>
                        <a:rPr lang="en-US" sz="1200" b="0" dirty="0" err="1" smtClean="0">
                          <a:solidFill>
                            <a:srgbClr val="292934"/>
                          </a:solidFill>
                        </a:rPr>
                        <a:t>sections.synch.c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12" name="Straight Arrow Connector 11"/>
          <p:cNvCxnSpPr>
            <a:stCxn id="6" idx="0"/>
            <a:endCxn id="8" idx="2"/>
          </p:cNvCxnSpPr>
          <p:nvPr/>
        </p:nvCxnSpPr>
        <p:spPr>
          <a:xfrm flipV="1">
            <a:off x="1896574" y="2794035"/>
            <a:ext cx="855140" cy="78739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4"/>
            <a:endCxn id="10" idx="0"/>
          </p:cNvCxnSpPr>
          <p:nvPr/>
        </p:nvCxnSpPr>
        <p:spPr>
          <a:xfrm>
            <a:off x="3230081" y="3005701"/>
            <a:ext cx="0" cy="575733"/>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162726523"/>
              </p:ext>
            </p:extLst>
          </p:nvPr>
        </p:nvGraphicFramePr>
        <p:xfrm>
          <a:off x="258233" y="3581433"/>
          <a:ext cx="651933" cy="370840"/>
        </p:xfrm>
        <a:graphic>
          <a:graphicData uri="http://schemas.openxmlformats.org/drawingml/2006/table">
            <a:tbl>
              <a:tblPr firstRow="1" bandRow="1">
                <a:tableStyleId>{5C22544A-7EE6-4342-B048-85BDC9FD1C3A}</a:tableStyleId>
              </a:tblPr>
              <a:tblGrid>
                <a:gridCol w="651933"/>
              </a:tblGrid>
              <a:tr h="370840">
                <a:tc>
                  <a:txBody>
                    <a:bodyPr/>
                    <a:lstStyle/>
                    <a:p>
                      <a:pPr algn="ctr"/>
                      <a:r>
                        <a:rPr lang="en-US" sz="1200" b="0" dirty="0" err="1" smtClean="0">
                          <a:solidFill>
                            <a:srgbClr val="292934"/>
                          </a:solidFill>
                        </a:rPr>
                        <a:t>main.c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9" name="Oval 18"/>
          <p:cNvSpPr/>
          <p:nvPr/>
        </p:nvSpPr>
        <p:spPr>
          <a:xfrm>
            <a:off x="5695976" y="4577114"/>
            <a:ext cx="956733" cy="431800"/>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Logger</a:t>
            </a:r>
            <a:endParaRPr lang="en-US" sz="1200" dirty="0">
              <a:solidFill>
                <a:srgbClr val="292934"/>
              </a:solidFill>
            </a:endParaRPr>
          </a:p>
        </p:txBody>
      </p:sp>
      <p:sp>
        <p:nvSpPr>
          <p:cNvPr id="21" name="Oval 20"/>
          <p:cNvSpPr/>
          <p:nvPr/>
        </p:nvSpPr>
        <p:spPr>
          <a:xfrm>
            <a:off x="1081619" y="5317105"/>
            <a:ext cx="1136648" cy="4486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Wrapper</a:t>
            </a:r>
            <a:endParaRPr lang="en-US" sz="1200" dirty="0">
              <a:solidFill>
                <a:srgbClr val="292934"/>
              </a:solidFill>
            </a:endParaRPr>
          </a:p>
        </p:txBody>
      </p:sp>
      <p:sp>
        <p:nvSpPr>
          <p:cNvPr id="22" name="Oval 21"/>
          <p:cNvSpPr/>
          <p:nvPr/>
        </p:nvSpPr>
        <p:spPr>
          <a:xfrm>
            <a:off x="1081619" y="4577115"/>
            <a:ext cx="1136648" cy="4317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Run</a:t>
            </a:r>
            <a:endParaRPr lang="en-US" sz="1200" dirty="0">
              <a:solidFill>
                <a:srgbClr val="292934"/>
              </a:solidFill>
            </a:endParaRPr>
          </a:p>
        </p:txBody>
      </p:sp>
      <p:sp>
        <p:nvSpPr>
          <p:cNvPr id="24" name="Oval 23"/>
          <p:cNvSpPr/>
          <p:nvPr/>
        </p:nvSpPr>
        <p:spPr>
          <a:xfrm>
            <a:off x="4182593" y="2582369"/>
            <a:ext cx="1269999" cy="423332"/>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Scheduler</a:t>
            </a:r>
            <a:endParaRPr lang="en-US" sz="1200" dirty="0">
              <a:solidFill>
                <a:srgbClr val="292934"/>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598892491"/>
              </p:ext>
            </p:extLst>
          </p:nvPr>
        </p:nvGraphicFramePr>
        <p:xfrm>
          <a:off x="6176496" y="3581434"/>
          <a:ext cx="770464" cy="457200"/>
        </p:xfrm>
        <a:graphic>
          <a:graphicData uri="http://schemas.openxmlformats.org/drawingml/2006/table">
            <a:tbl>
              <a:tblPr firstRow="1" bandRow="1">
                <a:tableStyleId>{5C22544A-7EE6-4342-B048-85BDC9FD1C3A}</a:tableStyleId>
              </a:tblPr>
              <a:tblGrid>
                <a:gridCol w="770464"/>
              </a:tblGrid>
              <a:tr h="450848">
                <a:tc>
                  <a:txBody>
                    <a:bodyPr/>
                    <a:lstStyle/>
                    <a:p>
                      <a:pPr algn="ctr"/>
                      <a:r>
                        <a:rPr lang="en-US" sz="1200" b="0" dirty="0" smtClean="0">
                          <a:solidFill>
                            <a:srgbClr val="292934"/>
                          </a:solidFill>
                        </a:rPr>
                        <a:t>Thread</a:t>
                      </a:r>
                      <a:r>
                        <a:rPr lang="en-US" sz="1200" b="0" baseline="0" dirty="0" smtClean="0">
                          <a:solidFill>
                            <a:srgbClr val="292934"/>
                          </a:solidFill>
                        </a:rPr>
                        <a:t>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28" name="Oval 27"/>
          <p:cNvSpPr/>
          <p:nvPr/>
        </p:nvSpPr>
        <p:spPr>
          <a:xfrm>
            <a:off x="6862294" y="2582368"/>
            <a:ext cx="1316568"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 Detection</a:t>
            </a:r>
            <a:endParaRPr lang="en-US" sz="1200" dirty="0">
              <a:solidFill>
                <a:srgbClr val="292934"/>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631448002"/>
              </p:ext>
            </p:extLst>
          </p:nvPr>
        </p:nvGraphicFramePr>
        <p:xfrm>
          <a:off x="4457760" y="3581436"/>
          <a:ext cx="719666" cy="457200"/>
        </p:xfrm>
        <a:graphic>
          <a:graphicData uri="http://schemas.openxmlformats.org/drawingml/2006/table">
            <a:tbl>
              <a:tblPr firstRow="1" bandRow="1">
                <a:tableStyleId>{5C22544A-7EE6-4342-B048-85BDC9FD1C3A}</a:tableStyleId>
              </a:tblPr>
              <a:tblGrid>
                <a:gridCol w="719666"/>
              </a:tblGrid>
              <a:tr h="370840">
                <a:tc>
                  <a:txBody>
                    <a:bodyPr/>
                    <a:lstStyle/>
                    <a:p>
                      <a:pPr algn="ctr"/>
                      <a:r>
                        <a:rPr lang="en-US" sz="1200" b="0" dirty="0" smtClean="0">
                          <a:solidFill>
                            <a:srgbClr val="292934"/>
                          </a:solidFill>
                        </a:rPr>
                        <a:t>Lock 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746361811"/>
              </p:ext>
            </p:extLst>
          </p:nvPr>
        </p:nvGraphicFramePr>
        <p:xfrm>
          <a:off x="5350991" y="3581434"/>
          <a:ext cx="694268" cy="457200"/>
        </p:xfrm>
        <a:graphic>
          <a:graphicData uri="http://schemas.openxmlformats.org/drawingml/2006/table">
            <a:tbl>
              <a:tblPr firstRow="1" bandRow="1">
                <a:tableStyleId>{5C22544A-7EE6-4342-B048-85BDC9FD1C3A}</a:tableStyleId>
              </a:tblPr>
              <a:tblGrid>
                <a:gridCol w="694268"/>
              </a:tblGrid>
              <a:tr h="370840">
                <a:tc>
                  <a:txBody>
                    <a:bodyPr/>
                    <a:lstStyle/>
                    <a:p>
                      <a:pPr algn="ctr"/>
                      <a:r>
                        <a:rPr lang="en-US" sz="1200" b="0" dirty="0" smtClean="0">
                          <a:solidFill>
                            <a:srgbClr val="292934"/>
                          </a:solidFill>
                        </a:rPr>
                        <a:t>Sem.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461605333"/>
              </p:ext>
            </p:extLst>
          </p:nvPr>
        </p:nvGraphicFramePr>
        <p:xfrm>
          <a:off x="7156511" y="3581433"/>
          <a:ext cx="728134" cy="457200"/>
        </p:xfrm>
        <a:graphic>
          <a:graphicData uri="http://schemas.openxmlformats.org/drawingml/2006/table">
            <a:tbl>
              <a:tblPr firstRow="1" bandRow="1">
                <a:tableStyleId>{5C22544A-7EE6-4342-B048-85BDC9FD1C3A}</a:tableStyleId>
              </a:tblPr>
              <a:tblGrid>
                <a:gridCol w="728134"/>
              </a:tblGrid>
              <a:tr h="450847">
                <a:tc>
                  <a:txBody>
                    <a:bodyPr/>
                    <a:lstStyle/>
                    <a:p>
                      <a:pPr algn="ctr"/>
                      <a:r>
                        <a:rPr lang="en-US" sz="1200" b="0" dirty="0" smtClean="0">
                          <a:solidFill>
                            <a:srgbClr val="292934"/>
                          </a:solidFill>
                        </a:rPr>
                        <a:t>Run </a:t>
                      </a:r>
                    </a:p>
                    <a:p>
                      <a:pPr algn="ctr"/>
                      <a:r>
                        <a:rPr lang="en-US" sz="1200" b="0" dirty="0" smtClean="0">
                          <a:solidFill>
                            <a:srgbClr val="292934"/>
                          </a:solidFill>
                        </a:rPr>
                        <a:t>Result</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32" name="Straight Arrow Connector 31"/>
          <p:cNvCxnSpPr>
            <a:stCxn id="24" idx="4"/>
            <a:endCxn id="26" idx="0"/>
          </p:cNvCxnSpPr>
          <p:nvPr/>
        </p:nvCxnSpPr>
        <p:spPr>
          <a:xfrm rot="16200000" flipH="1">
            <a:off x="5401794" y="2421499"/>
            <a:ext cx="575733" cy="174413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4"/>
            <a:endCxn id="29" idx="0"/>
          </p:cNvCxnSpPr>
          <p:nvPr/>
        </p:nvCxnSpPr>
        <p:spPr>
          <a:xfrm rot="5400000">
            <a:off x="4529726" y="3293568"/>
            <a:ext cx="575735" cy="12700"/>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4"/>
            <a:endCxn id="30" idx="0"/>
          </p:cNvCxnSpPr>
          <p:nvPr/>
        </p:nvCxnSpPr>
        <p:spPr>
          <a:xfrm rot="16200000" flipH="1">
            <a:off x="4969993" y="2853301"/>
            <a:ext cx="575733" cy="880532"/>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26" idx="0"/>
            <a:endCxn id="28" idx="3"/>
          </p:cNvCxnSpPr>
          <p:nvPr/>
        </p:nvCxnSpPr>
        <p:spPr>
          <a:xfrm flipV="1">
            <a:off x="6561728" y="2943705"/>
            <a:ext cx="493373"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24" idx="4"/>
            <a:endCxn id="31" idx="0"/>
          </p:cNvCxnSpPr>
          <p:nvPr/>
        </p:nvCxnSpPr>
        <p:spPr>
          <a:xfrm rot="16200000" flipH="1">
            <a:off x="5881219" y="1942074"/>
            <a:ext cx="575732" cy="270298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29" idx="2"/>
            <a:endCxn id="19" idx="0"/>
          </p:cNvCxnSpPr>
          <p:nvPr/>
        </p:nvCxnSpPr>
        <p:spPr>
          <a:xfrm rot="16200000" flipH="1">
            <a:off x="5226729" y="3629500"/>
            <a:ext cx="538478" cy="1356750"/>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26" idx="2"/>
            <a:endCxn id="19" idx="0"/>
          </p:cNvCxnSpPr>
          <p:nvPr/>
        </p:nvCxnSpPr>
        <p:spPr>
          <a:xfrm rot="5400000">
            <a:off x="6098796" y="4114182"/>
            <a:ext cx="538480" cy="38738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30" idx="2"/>
            <a:endCxn id="19" idx="0"/>
          </p:cNvCxnSpPr>
          <p:nvPr/>
        </p:nvCxnSpPr>
        <p:spPr>
          <a:xfrm rot="16200000" flipH="1">
            <a:off x="5666994" y="4069765"/>
            <a:ext cx="538480" cy="476218"/>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31" idx="2"/>
            <a:endCxn id="19" idx="0"/>
          </p:cNvCxnSpPr>
          <p:nvPr/>
        </p:nvCxnSpPr>
        <p:spPr>
          <a:xfrm rot="5400000">
            <a:off x="6578221" y="3634756"/>
            <a:ext cx="538481" cy="134623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28" idx="6"/>
            <a:endCxn id="31" idx="3"/>
          </p:cNvCxnSpPr>
          <p:nvPr/>
        </p:nvCxnSpPr>
        <p:spPr>
          <a:xfrm flipH="1">
            <a:off x="7884645" y="2794035"/>
            <a:ext cx="294217" cy="1015998"/>
          </a:xfrm>
          <a:prstGeom prst="bentConnector3">
            <a:avLst>
              <a:gd name="adj1" fmla="val -77698"/>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1" name="Table 130"/>
          <p:cNvGraphicFramePr>
            <a:graphicFrameLocks noGrp="1"/>
          </p:cNvGraphicFramePr>
          <p:nvPr>
            <p:extLst>
              <p:ext uri="{D42A27DB-BD31-4B8C-83A1-F6EECF244321}">
                <p14:modId xmlns:p14="http://schemas.microsoft.com/office/powerpoint/2010/main" val="311484744"/>
              </p:ext>
            </p:extLst>
          </p:nvPr>
        </p:nvGraphicFramePr>
        <p:xfrm>
          <a:off x="5808159" y="5367901"/>
          <a:ext cx="732365" cy="347099"/>
        </p:xfrm>
        <a:graphic>
          <a:graphicData uri="http://schemas.openxmlformats.org/drawingml/2006/table">
            <a:tbl>
              <a:tblPr firstRow="1" bandRow="1">
                <a:tableStyleId>{5C22544A-7EE6-4342-B048-85BDC9FD1C3A}</a:tableStyleId>
              </a:tblPr>
              <a:tblGrid>
                <a:gridCol w="732365"/>
              </a:tblGrid>
              <a:tr h="347099">
                <a:tc>
                  <a:txBody>
                    <a:bodyPr/>
                    <a:lstStyle/>
                    <a:p>
                      <a:pPr algn="ctr"/>
                      <a:r>
                        <a:rPr lang="en-US" sz="1200" b="0" dirty="0" smtClean="0">
                          <a:solidFill>
                            <a:srgbClr val="292934"/>
                          </a:solidFill>
                        </a:rPr>
                        <a:t>console</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graphicFrame>
        <p:nvGraphicFramePr>
          <p:cNvPr id="132" name="Table 131"/>
          <p:cNvGraphicFramePr>
            <a:graphicFrameLocks noGrp="1"/>
          </p:cNvGraphicFramePr>
          <p:nvPr>
            <p:extLst>
              <p:ext uri="{D42A27DB-BD31-4B8C-83A1-F6EECF244321}">
                <p14:modId xmlns:p14="http://schemas.microsoft.com/office/powerpoint/2010/main" val="1841913572"/>
              </p:ext>
            </p:extLst>
          </p:nvPr>
        </p:nvGraphicFramePr>
        <p:xfrm>
          <a:off x="7232714" y="4656667"/>
          <a:ext cx="829925" cy="276047"/>
        </p:xfrm>
        <a:graphic>
          <a:graphicData uri="http://schemas.openxmlformats.org/drawingml/2006/table">
            <a:tbl>
              <a:tblPr firstRow="1" bandRow="1">
                <a:tableStyleId>{5C22544A-7EE6-4342-B048-85BDC9FD1C3A}</a:tableStyleId>
              </a:tblPr>
              <a:tblGrid>
                <a:gridCol w="829925"/>
              </a:tblGrid>
              <a:tr h="276047">
                <a:tc>
                  <a:txBody>
                    <a:bodyPr/>
                    <a:lstStyle/>
                    <a:p>
                      <a:pPr algn="ctr"/>
                      <a:r>
                        <a:rPr lang="en-US" sz="1200" b="0" dirty="0" err="1" smtClean="0">
                          <a:solidFill>
                            <a:srgbClr val="292934"/>
                          </a:solidFill>
                        </a:rPr>
                        <a:t>output.txt</a:t>
                      </a:r>
                      <a:endParaRPr lang="en-US" sz="12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46" name="Straight Arrow Connector 145"/>
          <p:cNvCxnSpPr>
            <a:stCxn id="10" idx="0"/>
            <a:endCxn id="24" idx="3"/>
          </p:cNvCxnSpPr>
          <p:nvPr/>
        </p:nvCxnSpPr>
        <p:spPr>
          <a:xfrm flipV="1">
            <a:off x="3230081" y="2943705"/>
            <a:ext cx="1138499"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a:stCxn id="17" idx="2"/>
            <a:endCxn id="22" idx="0"/>
          </p:cNvCxnSpPr>
          <p:nvPr/>
        </p:nvCxnSpPr>
        <p:spPr>
          <a:xfrm>
            <a:off x="584199" y="3952273"/>
            <a:ext cx="1065744" cy="624842"/>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10" idx="2"/>
            <a:endCxn id="22" idx="0"/>
          </p:cNvCxnSpPr>
          <p:nvPr/>
        </p:nvCxnSpPr>
        <p:spPr>
          <a:xfrm flipH="1">
            <a:off x="1649943" y="3952274"/>
            <a:ext cx="1580138" cy="624841"/>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39" name="Table 238"/>
          <p:cNvGraphicFramePr>
            <a:graphicFrameLocks noGrp="1"/>
          </p:cNvGraphicFramePr>
          <p:nvPr>
            <p:extLst>
              <p:ext uri="{D42A27DB-BD31-4B8C-83A1-F6EECF244321}">
                <p14:modId xmlns:p14="http://schemas.microsoft.com/office/powerpoint/2010/main" val="3183160253"/>
              </p:ext>
            </p:extLst>
          </p:nvPr>
        </p:nvGraphicFramePr>
        <p:xfrm>
          <a:off x="1504991" y="1856775"/>
          <a:ext cx="732365" cy="279400"/>
        </p:xfrm>
        <a:graphic>
          <a:graphicData uri="http://schemas.openxmlformats.org/drawingml/2006/table">
            <a:tbl>
              <a:tblPr firstRow="1" bandRow="1">
                <a:tableStyleId>{5C22544A-7EE6-4342-B048-85BDC9FD1C3A}</a:tableStyleId>
              </a:tblPr>
              <a:tblGrid>
                <a:gridCol w="732365"/>
              </a:tblGrid>
              <a:tr h="279400">
                <a:tc>
                  <a:txBody>
                    <a:bodyPr/>
                    <a:lstStyle/>
                    <a:p>
                      <a:pPr algn="ctr"/>
                      <a:r>
                        <a:rPr lang="en-US" sz="1200" b="0" dirty="0" smtClean="0">
                          <a:solidFill>
                            <a:srgbClr val="292934"/>
                          </a:solidFill>
                        </a:rPr>
                        <a:t>Student</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sp>
        <p:nvSpPr>
          <p:cNvPr id="240" name="Oval 239"/>
          <p:cNvSpPr/>
          <p:nvPr/>
        </p:nvSpPr>
        <p:spPr>
          <a:xfrm>
            <a:off x="1231899" y="2523101"/>
            <a:ext cx="1295482"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Implement</a:t>
            </a:r>
            <a:endParaRPr lang="en-US" sz="1200" dirty="0">
              <a:solidFill>
                <a:srgbClr val="292934"/>
              </a:solidFill>
            </a:endParaRPr>
          </a:p>
        </p:txBody>
      </p:sp>
      <p:cxnSp>
        <p:nvCxnSpPr>
          <p:cNvPr id="241" name="Straight Arrow Connector 240"/>
          <p:cNvCxnSpPr>
            <a:stCxn id="239" idx="2"/>
            <a:endCxn id="240" idx="0"/>
          </p:cNvCxnSpPr>
          <p:nvPr/>
        </p:nvCxnSpPr>
        <p:spPr>
          <a:xfrm>
            <a:off x="1871173" y="2136175"/>
            <a:ext cx="8467"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a:stCxn id="240" idx="4"/>
            <a:endCxn id="6" idx="0"/>
          </p:cNvCxnSpPr>
          <p:nvPr/>
        </p:nvCxnSpPr>
        <p:spPr>
          <a:xfrm>
            <a:off x="1879640" y="2946434"/>
            <a:ext cx="16934" cy="63500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89"/>
          <p:cNvCxnSpPr>
            <a:stCxn id="21" idx="6"/>
            <a:endCxn id="131" idx="1"/>
          </p:cNvCxnSpPr>
          <p:nvPr/>
        </p:nvCxnSpPr>
        <p:spPr>
          <a:xfrm flipV="1">
            <a:off x="2218267" y="5541450"/>
            <a:ext cx="3589892" cy="4"/>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a:stCxn id="22" idx="4"/>
            <a:endCxn id="21" idx="0"/>
          </p:cNvCxnSpPr>
          <p:nvPr/>
        </p:nvCxnSpPr>
        <p:spPr>
          <a:xfrm>
            <a:off x="1649943" y="5008913"/>
            <a:ext cx="0" cy="30819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79" name="Table 278"/>
          <p:cNvGraphicFramePr>
            <a:graphicFrameLocks noGrp="1"/>
          </p:cNvGraphicFramePr>
          <p:nvPr>
            <p:extLst>
              <p:ext uri="{D42A27DB-BD31-4B8C-83A1-F6EECF244321}">
                <p14:modId xmlns:p14="http://schemas.microsoft.com/office/powerpoint/2010/main" val="1835635715"/>
              </p:ext>
            </p:extLst>
          </p:nvPr>
        </p:nvGraphicFramePr>
        <p:xfrm>
          <a:off x="2400156" y="5287440"/>
          <a:ext cx="1071177" cy="276047"/>
        </p:xfrm>
        <a:graphic>
          <a:graphicData uri="http://schemas.openxmlformats.org/drawingml/2006/table">
            <a:tbl>
              <a:tblPr firstRow="1" bandRow="1">
                <a:tableStyleId>{5C22544A-7EE6-4342-B048-85BDC9FD1C3A}</a:tableStyleId>
              </a:tblPr>
              <a:tblGrid>
                <a:gridCol w="1071177"/>
              </a:tblGrid>
              <a:tr h="276047">
                <a:tc>
                  <a:txBody>
                    <a:bodyPr/>
                    <a:lstStyle/>
                    <a:p>
                      <a:pPr algn="ctr"/>
                      <a:r>
                        <a:rPr lang="en-US" sz="1000" b="0" dirty="0" smtClean="0">
                          <a:solidFill>
                            <a:srgbClr val="292934"/>
                          </a:solidFill>
                        </a:rPr>
                        <a:t>test run result</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1" name="Table 280"/>
          <p:cNvGraphicFramePr>
            <a:graphicFrameLocks noGrp="1"/>
          </p:cNvGraphicFramePr>
          <p:nvPr>
            <p:extLst>
              <p:ext uri="{D42A27DB-BD31-4B8C-83A1-F6EECF244321}">
                <p14:modId xmlns:p14="http://schemas.microsoft.com/office/powerpoint/2010/main" val="1282331820"/>
              </p:ext>
            </p:extLst>
          </p:nvPr>
        </p:nvGraphicFramePr>
        <p:xfrm>
          <a:off x="8369154" y="2874026"/>
          <a:ext cx="740976" cy="396240"/>
        </p:xfrm>
        <a:graphic>
          <a:graphicData uri="http://schemas.openxmlformats.org/drawingml/2006/table">
            <a:tbl>
              <a:tblPr firstRow="1" bandRow="1">
                <a:tableStyleId>{5C22544A-7EE6-4342-B048-85BDC9FD1C3A}</a:tableStyleId>
              </a:tblPr>
              <a:tblGrid>
                <a:gridCol w="740976"/>
              </a:tblGrid>
              <a:tr h="385641">
                <a:tc>
                  <a:txBody>
                    <a:bodyPr/>
                    <a:lstStyle/>
                    <a:p>
                      <a:pPr algn="ctr"/>
                      <a:r>
                        <a:rPr lang="en-US" sz="1000" b="0" dirty="0" smtClean="0">
                          <a:solidFill>
                            <a:srgbClr val="292934"/>
                          </a:solidFill>
                        </a:rPr>
                        <a:t>deadlock detected</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2" name="Table 281"/>
          <p:cNvGraphicFramePr>
            <a:graphicFrameLocks noGrp="1"/>
          </p:cNvGraphicFramePr>
          <p:nvPr>
            <p:extLst>
              <p:ext uri="{D42A27DB-BD31-4B8C-83A1-F6EECF244321}">
                <p14:modId xmlns:p14="http://schemas.microsoft.com/office/powerpoint/2010/main" val="1927133201"/>
              </p:ext>
            </p:extLst>
          </p:nvPr>
        </p:nvGraphicFramePr>
        <p:xfrm>
          <a:off x="4834584" y="3017822"/>
          <a:ext cx="635000" cy="276047"/>
        </p:xfrm>
        <a:graphic>
          <a:graphicData uri="http://schemas.openxmlformats.org/drawingml/2006/table">
            <a:tbl>
              <a:tblPr firstRow="1" bandRow="1">
                <a:tableStyleId>{5C22544A-7EE6-4342-B048-85BDC9FD1C3A}</a:tableStyleId>
              </a:tblPr>
              <a:tblGrid>
                <a:gridCol w="635000"/>
              </a:tblGrid>
              <a:tr h="276047">
                <a:tc>
                  <a:txBody>
                    <a:bodyPr/>
                    <a:lstStyle/>
                    <a:p>
                      <a:pPr algn="ctr"/>
                      <a:r>
                        <a:rPr lang="en-US" sz="1000" b="0" dirty="0" smtClean="0">
                          <a:solidFill>
                            <a:srgbClr val="292934"/>
                          </a:solidFill>
                        </a:rPr>
                        <a:t>update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3" name="Table 282"/>
          <p:cNvGraphicFramePr>
            <a:graphicFrameLocks noGrp="1"/>
          </p:cNvGraphicFramePr>
          <p:nvPr>
            <p:extLst>
              <p:ext uri="{D42A27DB-BD31-4B8C-83A1-F6EECF244321}">
                <p14:modId xmlns:p14="http://schemas.microsoft.com/office/powerpoint/2010/main" val="3487638699"/>
              </p:ext>
            </p:extLst>
          </p:nvPr>
        </p:nvGraphicFramePr>
        <p:xfrm>
          <a:off x="2366288" y="3037315"/>
          <a:ext cx="880772" cy="396240"/>
        </p:xfrm>
        <a:graphic>
          <a:graphicData uri="http://schemas.openxmlformats.org/drawingml/2006/table">
            <a:tbl>
              <a:tblPr firstRow="1" bandRow="1">
                <a:tableStyleId>{5C22544A-7EE6-4342-B048-85BDC9FD1C3A}</a:tableStyleId>
              </a:tblPr>
              <a:tblGrid>
                <a:gridCol w="880772"/>
              </a:tblGrid>
              <a:tr h="276047">
                <a:tc>
                  <a:txBody>
                    <a:bodyPr/>
                    <a:lstStyle/>
                    <a:p>
                      <a:pPr algn="r"/>
                      <a:r>
                        <a:rPr lang="en-US" sz="1000" b="0" dirty="0" smtClean="0">
                          <a:solidFill>
                            <a:srgbClr val="292934"/>
                          </a:solidFill>
                        </a:rPr>
                        <a:t>add calls to scheduler</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8</a:t>
            </a:fld>
            <a:endParaRPr lang="en-US"/>
          </a:p>
        </p:txBody>
      </p:sp>
      <p:sp>
        <p:nvSpPr>
          <p:cNvPr id="54" name="Oval 53"/>
          <p:cNvSpPr/>
          <p:nvPr/>
        </p:nvSpPr>
        <p:spPr>
          <a:xfrm>
            <a:off x="88899" y="2523101"/>
            <a:ext cx="992720"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Provide</a:t>
            </a:r>
            <a:endParaRPr lang="en-US" sz="1200" dirty="0">
              <a:solidFill>
                <a:srgbClr val="292934"/>
              </a:solidFill>
            </a:endParaRPr>
          </a:p>
        </p:txBody>
      </p:sp>
      <p:cxnSp>
        <p:nvCxnSpPr>
          <p:cNvPr id="55" name="Straight Arrow Connector 54"/>
          <p:cNvCxnSpPr>
            <a:stCxn id="54" idx="4"/>
            <a:endCxn id="17" idx="0"/>
          </p:cNvCxnSpPr>
          <p:nvPr/>
        </p:nvCxnSpPr>
        <p:spPr>
          <a:xfrm flipH="1">
            <a:off x="584199" y="2946434"/>
            <a:ext cx="1060" cy="634999"/>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0" name="Table 59"/>
          <p:cNvGraphicFramePr>
            <a:graphicFrameLocks noGrp="1"/>
          </p:cNvGraphicFramePr>
          <p:nvPr>
            <p:extLst>
              <p:ext uri="{D42A27DB-BD31-4B8C-83A1-F6EECF244321}">
                <p14:modId xmlns:p14="http://schemas.microsoft.com/office/powerpoint/2010/main" val="744653477"/>
              </p:ext>
            </p:extLst>
          </p:nvPr>
        </p:nvGraphicFramePr>
        <p:xfrm>
          <a:off x="151344" y="1856775"/>
          <a:ext cx="841375" cy="279400"/>
        </p:xfrm>
        <a:graphic>
          <a:graphicData uri="http://schemas.openxmlformats.org/drawingml/2006/table">
            <a:tbl>
              <a:tblPr firstRow="1" bandRow="1">
                <a:tableStyleId>{5C22544A-7EE6-4342-B048-85BDC9FD1C3A}</a:tableStyleId>
              </a:tblPr>
              <a:tblGrid>
                <a:gridCol w="841375"/>
              </a:tblGrid>
              <a:tr h="279400">
                <a:tc>
                  <a:txBody>
                    <a:bodyPr/>
                    <a:lstStyle/>
                    <a:p>
                      <a:pPr algn="ctr"/>
                      <a:r>
                        <a:rPr lang="en-US" sz="1200" b="0" dirty="0" smtClean="0">
                          <a:solidFill>
                            <a:srgbClr val="292934"/>
                          </a:solidFill>
                        </a:rPr>
                        <a:t>Instructor</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cxnSp>
        <p:nvCxnSpPr>
          <p:cNvPr id="61" name="Straight Arrow Connector 60"/>
          <p:cNvCxnSpPr>
            <a:stCxn id="60" idx="2"/>
            <a:endCxn id="54" idx="0"/>
          </p:cNvCxnSpPr>
          <p:nvPr/>
        </p:nvCxnSpPr>
        <p:spPr>
          <a:xfrm>
            <a:off x="572031" y="2136175"/>
            <a:ext cx="13228"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4317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Key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Only permits one thread to run at a time.  All other threads are forced to wait for a signal before proceeding. </a:t>
            </a:r>
          </a:p>
          <a:p>
            <a:r>
              <a:rPr lang="en-US" dirty="0" smtClean="0"/>
              <a:t>Scheduler Modes:</a:t>
            </a:r>
          </a:p>
          <a:p>
            <a:pPr lvl="1"/>
            <a:r>
              <a:rPr lang="en-US" dirty="0" smtClean="0"/>
              <a:t>Random:  exercise different schedules</a:t>
            </a:r>
          </a:p>
          <a:p>
            <a:pPr lvl="1"/>
            <a:r>
              <a:rPr lang="en-US" dirty="0" smtClean="0"/>
              <a:t>Interactive:  more controlled debugging experience &amp; instructor demo</a:t>
            </a:r>
          </a:p>
          <a:p>
            <a:r>
              <a:rPr lang="en-US" dirty="0" smtClean="0"/>
              <a:t>API (equivalent to POSIX lock and semaphore functions)</a:t>
            </a:r>
          </a:p>
          <a:p>
            <a:pPr lvl="1"/>
            <a:r>
              <a:rPr lang="en-US" dirty="0" err="1" smtClean="0"/>
              <a:t>mutexLock</a:t>
            </a:r>
            <a:r>
              <a:rPr lang="en-US" dirty="0" smtClean="0"/>
              <a:t>()</a:t>
            </a:r>
          </a:p>
          <a:p>
            <a:pPr lvl="2"/>
            <a:r>
              <a:rPr lang="en-US" dirty="0" smtClean="0"/>
              <a:t>If lock is available, set thread to holding, else add thread to waiting list</a:t>
            </a:r>
          </a:p>
          <a:p>
            <a:pPr lvl="1"/>
            <a:r>
              <a:rPr lang="en-US" dirty="0" err="1" smtClean="0"/>
              <a:t>mutexUnlock</a:t>
            </a:r>
            <a:r>
              <a:rPr lang="en-US" dirty="0" smtClean="0"/>
              <a:t>()</a:t>
            </a:r>
          </a:p>
          <a:p>
            <a:pPr lvl="2"/>
            <a:r>
              <a:rPr lang="en-US" dirty="0" smtClean="0"/>
              <a:t>Releases lock; reassigns to a waiting thread</a:t>
            </a:r>
          </a:p>
          <a:p>
            <a:pPr lvl="1"/>
            <a:r>
              <a:rPr lang="en-US" dirty="0" err="1" smtClean="0"/>
              <a:t>semWait</a:t>
            </a:r>
            <a:r>
              <a:rPr lang="en-US" dirty="0" smtClean="0"/>
              <a:t>()</a:t>
            </a:r>
          </a:p>
          <a:p>
            <a:pPr lvl="2"/>
            <a:r>
              <a:rPr lang="en-US" dirty="0" smtClean="0"/>
              <a:t>If semaphore is available, use it, else add thread to waiting list</a:t>
            </a:r>
          </a:p>
          <a:p>
            <a:pPr lvl="1"/>
            <a:r>
              <a:rPr lang="en-US" dirty="0" err="1" smtClean="0"/>
              <a:t>semPost</a:t>
            </a:r>
            <a:r>
              <a:rPr lang="en-US" dirty="0" smtClean="0"/>
              <a:t>()</a:t>
            </a:r>
          </a:p>
          <a:p>
            <a:pPr lvl="2"/>
            <a:r>
              <a:rPr lang="en-US" dirty="0" smtClean="0"/>
              <a:t>Releases semaphore; reassigns to a waiting thread</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72570815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1396</TotalTime>
  <Words>1852</Words>
  <Application>Microsoft Macintosh PowerPoint</Application>
  <PresentationFormat>On-screen Show (4:3)</PresentationFormat>
  <Paragraphs>430</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Concur: A Test Framework for Multithreaded Applications</vt:lpstr>
      <vt:lpstr>Overview</vt:lpstr>
      <vt:lpstr>Scenario – James’ Homework Assignment</vt:lpstr>
      <vt:lpstr>Scenario – James’ Test &amp; Debug Process</vt:lpstr>
      <vt:lpstr>Problem &amp; Proposed Solution</vt:lpstr>
      <vt:lpstr>Proposed Solution:  Concur</vt:lpstr>
      <vt:lpstr>Functional Decomposition</vt:lpstr>
      <vt:lpstr>Data and Control Flow</vt:lpstr>
      <vt:lpstr>Scheduler – Key Features</vt:lpstr>
      <vt:lpstr>Scheduler – Data Structures</vt:lpstr>
      <vt:lpstr>Steps to Test &amp; Debug</vt:lpstr>
      <vt:lpstr>Demo</vt:lpstr>
      <vt:lpstr>Testing &amp; Analysis</vt:lpstr>
      <vt:lpstr>Concur – Benefits</vt:lpstr>
      <vt:lpstr>Future Work</vt:lpstr>
      <vt:lpstr>Summary</vt:lpstr>
      <vt:lpstr>Questions &amp; Answers</vt:lpstr>
      <vt:lpstr>Backup Slides Beyond this Point</vt:lpstr>
      <vt:lpstr>1.  Make Project</vt:lpstr>
      <vt:lpstr>2.  Run Wrapper</vt:lpstr>
      <vt:lpstr>3.  Run Concur</vt:lpstr>
      <vt:lpstr>4.  Examine  Log Trail</vt:lpstr>
      <vt:lpstr>5.  Examine  sections.c file</vt:lpstr>
      <vt:lpstr>Requirements – 1 of 2</vt:lpstr>
      <vt:lpstr>Requirements – 2 of 2</vt:lpstr>
      <vt:lpstr>Project Files</vt:lpstr>
      <vt:lpstr>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 A Test Framework for Multithreaded Applications</dc:title>
  <dc:creator>Rochelle Palting</dc:creator>
  <cp:lastModifiedBy>Rochelle Palting</cp:lastModifiedBy>
  <cp:revision>222</cp:revision>
  <dcterms:created xsi:type="dcterms:W3CDTF">2012-06-04T00:43:13Z</dcterms:created>
  <dcterms:modified xsi:type="dcterms:W3CDTF">2012-06-08T15:20:07Z</dcterms:modified>
</cp:coreProperties>
</file>