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25"/>
  </p:notesMasterIdLst>
  <p:sldIdLst>
    <p:sldId id="256" r:id="rId2"/>
    <p:sldId id="258" r:id="rId3"/>
    <p:sldId id="280" r:id="rId4"/>
    <p:sldId id="281" r:id="rId5"/>
    <p:sldId id="259" r:id="rId6"/>
    <p:sldId id="266" r:id="rId7"/>
    <p:sldId id="275" r:id="rId8"/>
    <p:sldId id="286" r:id="rId9"/>
    <p:sldId id="287" r:id="rId10"/>
    <p:sldId id="284" r:id="rId11"/>
    <p:sldId id="272" r:id="rId12"/>
    <p:sldId id="282" r:id="rId13"/>
    <p:sldId id="283" r:id="rId14"/>
    <p:sldId id="270" r:id="rId15"/>
    <p:sldId id="262" r:id="rId16"/>
    <p:sldId id="261" r:id="rId17"/>
    <p:sldId id="263" r:id="rId18"/>
    <p:sldId id="264" r:id="rId19"/>
    <p:sldId id="265" r:id="rId20"/>
    <p:sldId id="274" r:id="rId21"/>
    <p:sldId id="276" r:id="rId22"/>
    <p:sldId id="277" r:id="rId23"/>
    <p:sldId id="285"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832" autoAdjust="0"/>
  </p:normalViewPr>
  <p:slideViewPr>
    <p:cSldViewPr snapToGrid="0" snapToObjects="1">
      <p:cViewPr varScale="1">
        <p:scale>
          <a:sx n="142" d="100"/>
          <a:sy n="142" d="100"/>
        </p:scale>
        <p:origin x="-156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2663A9-2618-6649-B6E3-2D33878C5258}" type="datetimeFigureOut">
              <a:rPr lang="en-US" smtClean="0"/>
              <a:t>6/5/12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BFEC62-47D8-AA45-80EB-A84698F32C4E}" type="slidenum">
              <a:rPr lang="en-US" smtClean="0"/>
              <a:t>‹#›</a:t>
            </a:fld>
            <a:endParaRPr lang="en-US"/>
          </a:p>
        </p:txBody>
      </p:sp>
    </p:spTree>
    <p:extLst>
      <p:ext uri="{BB962C8B-B14F-4D97-AF65-F5344CB8AC3E}">
        <p14:creationId xmlns:p14="http://schemas.microsoft.com/office/powerpoint/2010/main" val="312750260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BFEC62-47D8-AA45-80EB-A84698F32C4E}" type="slidenum">
              <a:rPr lang="en-US" smtClean="0"/>
              <a:t>5</a:t>
            </a:fld>
            <a:endParaRPr lang="en-US"/>
          </a:p>
        </p:txBody>
      </p:sp>
    </p:spTree>
    <p:extLst>
      <p:ext uri="{BB962C8B-B14F-4D97-AF65-F5344CB8AC3E}">
        <p14:creationId xmlns:p14="http://schemas.microsoft.com/office/powerpoint/2010/main" val="2856214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BFEC62-47D8-AA45-80EB-A84698F32C4E}" type="slidenum">
              <a:rPr lang="en-US" smtClean="0"/>
              <a:t>7</a:t>
            </a:fld>
            <a:endParaRPr lang="en-US"/>
          </a:p>
        </p:txBody>
      </p:sp>
    </p:spTree>
    <p:extLst>
      <p:ext uri="{BB962C8B-B14F-4D97-AF65-F5344CB8AC3E}">
        <p14:creationId xmlns:p14="http://schemas.microsoft.com/office/powerpoint/2010/main" val="2925395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BFEC62-47D8-AA45-80EB-A84698F32C4E}" type="slidenum">
              <a:rPr lang="en-US" smtClean="0"/>
              <a:t>21</a:t>
            </a:fld>
            <a:endParaRPr lang="en-US"/>
          </a:p>
        </p:txBody>
      </p:sp>
    </p:spTree>
    <p:extLst>
      <p:ext uri="{BB962C8B-B14F-4D97-AF65-F5344CB8AC3E}">
        <p14:creationId xmlns:p14="http://schemas.microsoft.com/office/powerpoint/2010/main" val="1871693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BFEC62-47D8-AA45-80EB-A84698F32C4E}" type="slidenum">
              <a:rPr lang="en-US" smtClean="0"/>
              <a:t>22</a:t>
            </a:fld>
            <a:endParaRPr lang="en-US"/>
          </a:p>
        </p:txBody>
      </p:sp>
    </p:spTree>
    <p:extLst>
      <p:ext uri="{BB962C8B-B14F-4D97-AF65-F5344CB8AC3E}">
        <p14:creationId xmlns:p14="http://schemas.microsoft.com/office/powerpoint/2010/main" val="1871693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8A432C8-69A7-458B-9684-2BFA64B31948}" type="datetime2">
              <a:rPr lang="en-US" smtClean="0"/>
              <a:t>Tuesday, June 5, 12</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C057FC-95B6-4D89-AFDA-ABA33EE921E5}" type="datetime2">
              <a:rPr lang="en-US" smtClean="0"/>
              <a:t>Tuesday, June 5, 12</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4549AC-EB31-477F-92A9-B1988E232878}" type="datetime2">
              <a:rPr lang="en-US" smtClean="0"/>
              <a:t>Tuesday, June 5, 12</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6A3A3-94A6-4E5B-AF39-173ACA3E61CC}" type="datetime2">
              <a:rPr lang="en-US" smtClean="0"/>
              <a:t>Tuesday, June 5, 12</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33D019-A32C-4EAD-B8E6-DBDA699692FD}" type="datetime2">
              <a:rPr lang="en-US" smtClean="0"/>
              <a:t>Tuesday, June 5, 12</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EBA98F-560C-4997-81C4-81D4D9187EAB}" type="datetime2">
              <a:rPr lang="en-US" smtClean="0"/>
              <a:t>Tuesday, June 5, 12</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0972B2-CA5C-437D-87D0-8081271A9E4B}" type="datetime2">
              <a:rPr lang="en-US" smtClean="0"/>
              <a:t>Tuesday, June 5, 12</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CD4847-11EF-4466-A8AD-85CDB7B49118}" type="datetime2">
              <a:rPr lang="en-US" smtClean="0"/>
              <a:t>Tuesday, June 5, 12</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t>Tuesday, June 5, 12</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t>Tuesday, June 5, 12</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t>Tuesday, June 5, 12</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80CB818-7379-467D-8E76-EF9D9074A26C}" type="datetime2">
              <a:rPr lang="en-US" smtClean="0"/>
              <a:t>Tuesday, June 5, 12</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sldNum="0"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000" cap="none" dirty="0" smtClean="0"/>
              <a:t>Concur</a:t>
            </a:r>
            <a:r>
              <a:rPr lang="en-US" sz="3000" dirty="0"/>
              <a:t>:</a:t>
            </a:r>
            <a:r>
              <a:rPr lang="en-US" sz="3000" dirty="0" smtClean="0"/>
              <a:t/>
            </a:r>
            <a:br>
              <a:rPr lang="en-US" sz="3000" dirty="0" smtClean="0"/>
            </a:br>
            <a:r>
              <a:rPr lang="en-US" sz="3000" dirty="0" smtClean="0"/>
              <a:t>A </a:t>
            </a:r>
            <a:r>
              <a:rPr lang="en-US" sz="3000" cap="none" dirty="0" smtClean="0"/>
              <a:t>Test Framework for Multithreaded Applications</a:t>
            </a:r>
            <a:endParaRPr lang="en-US" sz="3000" cap="none" dirty="0"/>
          </a:p>
        </p:txBody>
      </p:sp>
      <p:sp>
        <p:nvSpPr>
          <p:cNvPr id="3" name="Subtitle 2"/>
          <p:cNvSpPr>
            <a:spLocks noGrp="1"/>
          </p:cNvSpPr>
          <p:nvPr>
            <p:ph type="subTitle" idx="1"/>
          </p:nvPr>
        </p:nvSpPr>
        <p:spPr/>
        <p:txBody>
          <a:bodyPr>
            <a:normAutofit/>
          </a:bodyPr>
          <a:lstStyle/>
          <a:p>
            <a:r>
              <a:rPr lang="en-US" sz="2000" dirty="0" smtClean="0"/>
              <a:t>Rochelle </a:t>
            </a:r>
            <a:r>
              <a:rPr lang="en-US" sz="2000" dirty="0" smtClean="0"/>
              <a:t>Palting</a:t>
            </a:r>
          </a:p>
          <a:p>
            <a:r>
              <a:rPr lang="en-US" sz="2000" dirty="0" smtClean="0"/>
              <a:t>Faculty Advisor:  Dr</a:t>
            </a:r>
            <a:r>
              <a:rPr lang="en-US" sz="2000" dirty="0" smtClean="0"/>
              <a:t>. Eric Larson</a:t>
            </a:r>
            <a:endParaRPr lang="en-US" sz="2000" dirty="0" smtClean="0"/>
          </a:p>
          <a:p>
            <a:r>
              <a:rPr lang="en-US" sz="2000" dirty="0" smtClean="0"/>
              <a:t>Graduate Software Implementation Project</a:t>
            </a:r>
          </a:p>
          <a:p>
            <a:r>
              <a:rPr lang="en-US" sz="2000" dirty="0" smtClean="0"/>
              <a:t>Seattle University, </a:t>
            </a:r>
            <a:r>
              <a:rPr lang="en-US" sz="2000" dirty="0" smtClean="0"/>
              <a:t>Winter – Spring </a:t>
            </a:r>
            <a:r>
              <a:rPr lang="en-US" sz="2000" dirty="0" smtClean="0"/>
              <a:t>2012</a:t>
            </a:r>
            <a:endParaRPr lang="en-US" sz="2000" dirty="0"/>
          </a:p>
        </p:txBody>
      </p:sp>
    </p:spTree>
    <p:extLst>
      <p:ext uri="{BB962C8B-B14F-4D97-AF65-F5344CB8AC3E}">
        <p14:creationId xmlns:p14="http://schemas.microsoft.com/office/powerpoint/2010/main" val="338333380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Flow Diagram</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5538755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 – Deadlock Detection</a:t>
            </a:r>
            <a:endParaRPr lang="en-US" dirty="0"/>
          </a:p>
        </p:txBody>
      </p:sp>
      <p:sp>
        <p:nvSpPr>
          <p:cNvPr id="3" name="Content Placeholder 2"/>
          <p:cNvSpPr>
            <a:spLocks noGrp="1"/>
          </p:cNvSpPr>
          <p:nvPr>
            <p:ph idx="1"/>
          </p:nvPr>
        </p:nvSpPr>
        <p:spPr/>
        <p:txBody>
          <a:bodyPr/>
          <a:lstStyle/>
          <a:p>
            <a:r>
              <a:rPr lang="en-US" dirty="0" smtClean="0"/>
              <a:t>Thread, lock, and semaphore status is maintained throughout program execution</a:t>
            </a:r>
          </a:p>
          <a:p>
            <a:r>
              <a:rPr lang="en-US" dirty="0" smtClean="0"/>
              <a:t>States are written to the log file and show traceability</a:t>
            </a:r>
            <a:endParaRPr lang="en-US" dirty="0"/>
          </a:p>
        </p:txBody>
      </p:sp>
    </p:spTree>
    <p:extLst>
      <p:ext uri="{BB962C8B-B14F-4D97-AF65-F5344CB8AC3E}">
        <p14:creationId xmlns:p14="http://schemas.microsoft.com/office/powerpoint/2010/main" val="165032730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Concur – Controlled Thread Management</a:t>
            </a:r>
            <a:endParaRPr lang="en-US" dirty="0"/>
          </a:p>
        </p:txBody>
      </p:sp>
      <p:sp>
        <p:nvSpPr>
          <p:cNvPr id="3" name="Content Placeholder 2"/>
          <p:cNvSpPr>
            <a:spLocks noGrp="1"/>
          </p:cNvSpPr>
          <p:nvPr>
            <p:ph idx="1"/>
          </p:nvPr>
        </p:nvSpPr>
        <p:spPr/>
        <p:txBody>
          <a:bodyPr/>
          <a:lstStyle/>
          <a:p>
            <a:r>
              <a:rPr lang="en-US" dirty="0" smtClean="0"/>
              <a:t>Scheduler only permits one thread to run at a time; the other threads wait until they’re signaled to wake up</a:t>
            </a:r>
          </a:p>
          <a:p>
            <a:r>
              <a:rPr lang="en-US" dirty="0" err="1" smtClean="0"/>
              <a:t>Mutex</a:t>
            </a:r>
            <a:r>
              <a:rPr lang="en-US" dirty="0" smtClean="0"/>
              <a:t> lock/unlock:  next waiting thread to acquire lock is controlled</a:t>
            </a:r>
          </a:p>
          <a:p>
            <a:r>
              <a:rPr lang="en-US" dirty="0" smtClean="0"/>
              <a:t>Semaphore wait/signal:  next waiting thread to use semaphore is controlled</a:t>
            </a:r>
            <a:endParaRPr lang="en-US" dirty="0"/>
          </a:p>
        </p:txBody>
      </p:sp>
    </p:spTree>
    <p:extLst>
      <p:ext uri="{BB962C8B-B14F-4D97-AF65-F5344CB8AC3E}">
        <p14:creationId xmlns:p14="http://schemas.microsoft.com/office/powerpoint/2010/main" val="288959158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Concur – Increased Schedule Coverage</a:t>
            </a:r>
            <a:endParaRPr lang="en-US" dirty="0"/>
          </a:p>
        </p:txBody>
      </p:sp>
      <p:sp>
        <p:nvSpPr>
          <p:cNvPr id="3" name="Content Placeholder 2"/>
          <p:cNvSpPr>
            <a:spLocks noGrp="1"/>
          </p:cNvSpPr>
          <p:nvPr>
            <p:ph idx="1"/>
          </p:nvPr>
        </p:nvSpPr>
        <p:spPr/>
        <p:txBody>
          <a:bodyPr/>
          <a:lstStyle/>
          <a:p>
            <a:r>
              <a:rPr lang="en-US" dirty="0" smtClean="0"/>
              <a:t>Wrapper – allows the user to run their program many times </a:t>
            </a:r>
          </a:p>
          <a:p>
            <a:r>
              <a:rPr lang="en-US" dirty="0" smtClean="0"/>
              <a:t>A random mode increases schedule variety</a:t>
            </a:r>
          </a:p>
          <a:p>
            <a:r>
              <a:rPr lang="en-US" dirty="0" smtClean="0"/>
              <a:t>An interactive mode gives the use complete control over thread schedule, lock acquisition, and semaphore usage</a:t>
            </a:r>
            <a:endParaRPr lang="en-US" dirty="0"/>
          </a:p>
        </p:txBody>
      </p:sp>
    </p:spTree>
    <p:extLst>
      <p:ext uri="{BB962C8B-B14F-4D97-AF65-F5344CB8AC3E}">
        <p14:creationId xmlns:p14="http://schemas.microsoft.com/office/powerpoint/2010/main" val="381292967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Steps to </a:t>
            </a:r>
            <a:r>
              <a:rPr lang="en-US" dirty="0" smtClean="0"/>
              <a:t>Test &amp; Debug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1.  Make project</a:t>
            </a:r>
          </a:p>
          <a:p>
            <a:r>
              <a:rPr lang="en-US" dirty="0" smtClean="0"/>
              <a:t>2.  </a:t>
            </a:r>
            <a:r>
              <a:rPr lang="en-US" dirty="0" smtClean="0"/>
              <a:t>Use Wrapper to execute multiple test runs</a:t>
            </a:r>
            <a:endParaRPr lang="en-US" dirty="0" smtClean="0"/>
          </a:p>
          <a:p>
            <a:r>
              <a:rPr lang="en-US" dirty="0" smtClean="0"/>
              <a:t>3.  Notice status </a:t>
            </a:r>
            <a:r>
              <a:rPr lang="en-US" dirty="0" smtClean="0"/>
              <a:t>at end of</a:t>
            </a:r>
            <a:r>
              <a:rPr lang="en-US" dirty="0" smtClean="0"/>
              <a:t> </a:t>
            </a:r>
            <a:r>
              <a:rPr lang="en-US" dirty="0" smtClean="0"/>
              <a:t>each test run</a:t>
            </a:r>
            <a:r>
              <a:rPr lang="en-US" dirty="0" smtClean="0"/>
              <a:t>.   </a:t>
            </a:r>
          </a:p>
          <a:p>
            <a:pPr lvl="1"/>
            <a:r>
              <a:rPr lang="en-US" dirty="0" smtClean="0"/>
              <a:t>(proceed to next step if run failed)</a:t>
            </a:r>
          </a:p>
          <a:p>
            <a:r>
              <a:rPr lang="en-US" dirty="0" smtClean="0"/>
              <a:t>4.  </a:t>
            </a:r>
            <a:r>
              <a:rPr lang="en-US" dirty="0"/>
              <a:t>Run Concur with same parameters as failed test run, but with logging turned on</a:t>
            </a:r>
          </a:p>
          <a:p>
            <a:pPr lvl="1"/>
            <a:r>
              <a:rPr lang="en-US" dirty="0"/>
              <a:t>Use random mode for </a:t>
            </a:r>
            <a:r>
              <a:rPr lang="en-US" dirty="0" smtClean="0"/>
              <a:t>faster </a:t>
            </a:r>
            <a:r>
              <a:rPr lang="en-US" dirty="0"/>
              <a:t>results</a:t>
            </a:r>
          </a:p>
          <a:p>
            <a:pPr lvl="1"/>
            <a:r>
              <a:rPr lang="en-US" dirty="0"/>
              <a:t>Use interactive mode to </a:t>
            </a:r>
            <a:r>
              <a:rPr lang="en-US" dirty="0" smtClean="0"/>
              <a:t>step </a:t>
            </a:r>
            <a:r>
              <a:rPr lang="en-US" dirty="0"/>
              <a:t>through execution and examine status in real time</a:t>
            </a:r>
          </a:p>
          <a:p>
            <a:r>
              <a:rPr lang="en-US" dirty="0" smtClean="0"/>
              <a:t>5.  </a:t>
            </a:r>
            <a:r>
              <a:rPr lang="en-US" dirty="0"/>
              <a:t>After run fails, examine log trail for specific error</a:t>
            </a:r>
          </a:p>
          <a:p>
            <a:r>
              <a:rPr lang="en-US" dirty="0" smtClean="0"/>
              <a:t>6.  Update solution with fix to error</a:t>
            </a:r>
            <a:endParaRPr lang="en-US" dirty="0"/>
          </a:p>
          <a:p>
            <a:endParaRPr lang="en-US" dirty="0"/>
          </a:p>
          <a:p>
            <a:r>
              <a:rPr lang="en-US" dirty="0"/>
              <a:t>Repeat steps </a:t>
            </a:r>
            <a:r>
              <a:rPr lang="en-US" dirty="0" smtClean="0"/>
              <a:t>4-6 </a:t>
            </a:r>
            <a:r>
              <a:rPr lang="en-US" dirty="0"/>
              <a:t>until bug is removed and test run passes.</a:t>
            </a:r>
          </a:p>
          <a:p>
            <a:endParaRPr lang="en-US" dirty="0" smtClean="0"/>
          </a:p>
          <a:p>
            <a:endParaRPr lang="en-US" dirty="0"/>
          </a:p>
        </p:txBody>
      </p:sp>
    </p:spTree>
    <p:extLst>
      <p:ext uri="{BB962C8B-B14F-4D97-AF65-F5344CB8AC3E}">
        <p14:creationId xmlns:p14="http://schemas.microsoft.com/office/powerpoint/2010/main" val="122374560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1.  Run Wrapper that shows a failed test run.</a:t>
            </a:r>
          </a:p>
          <a:p>
            <a:r>
              <a:rPr lang="en-US" dirty="0" smtClean="0"/>
              <a:t>2.  Run Concur with same inputs from failed test run, but with Logging turned on.</a:t>
            </a:r>
          </a:p>
          <a:p>
            <a:r>
              <a:rPr lang="en-US" dirty="0" smtClean="0"/>
              <a:t>3.  After reproducing the failed test run, open the Log Trail to examine the error.</a:t>
            </a:r>
          </a:p>
          <a:p>
            <a:r>
              <a:rPr lang="en-US" dirty="0"/>
              <a:t>A</a:t>
            </a:r>
            <a:r>
              <a:rPr lang="en-US" dirty="0" smtClean="0"/>
              <a:t>dditional steps for the user:</a:t>
            </a:r>
          </a:p>
          <a:p>
            <a:r>
              <a:rPr lang="en-US" dirty="0" smtClean="0"/>
              <a:t>4.  Open </a:t>
            </a:r>
            <a:r>
              <a:rPr lang="en-US" dirty="0" err="1" smtClean="0"/>
              <a:t>sections.c</a:t>
            </a:r>
            <a:r>
              <a:rPr lang="en-US" dirty="0" smtClean="0"/>
              <a:t> to see where error occurred.</a:t>
            </a:r>
          </a:p>
          <a:p>
            <a:r>
              <a:rPr lang="en-US" dirty="0" smtClean="0"/>
              <a:t>5.  Correct error and rerun Concur with same inputs.</a:t>
            </a:r>
          </a:p>
          <a:p>
            <a:r>
              <a:rPr lang="en-US" dirty="0" smtClean="0"/>
              <a:t>Additional things to demo:</a:t>
            </a:r>
          </a:p>
          <a:p>
            <a:r>
              <a:rPr lang="en-US" dirty="0" smtClean="0"/>
              <a:t>-  Interactive mode</a:t>
            </a:r>
          </a:p>
          <a:p>
            <a:endParaRPr lang="en-US" dirty="0"/>
          </a:p>
        </p:txBody>
      </p:sp>
    </p:spTree>
    <p:extLst>
      <p:ext uri="{BB962C8B-B14F-4D97-AF65-F5344CB8AC3E}">
        <p14:creationId xmlns:p14="http://schemas.microsoft.com/office/powerpoint/2010/main" val="183704230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a:t>
            </a:r>
            <a:r>
              <a:rPr lang="en-US" dirty="0" smtClean="0"/>
              <a:t>&amp; Analysis</a:t>
            </a:r>
            <a:endParaRPr lang="en-US" dirty="0"/>
          </a:p>
        </p:txBody>
      </p:sp>
      <p:sp>
        <p:nvSpPr>
          <p:cNvPr id="3" name="Content Placeholder 2"/>
          <p:cNvSpPr>
            <a:spLocks noGrp="1"/>
          </p:cNvSpPr>
          <p:nvPr>
            <p:ph idx="1"/>
          </p:nvPr>
        </p:nvSpPr>
        <p:spPr/>
        <p:txBody>
          <a:bodyPr/>
          <a:lstStyle/>
          <a:p>
            <a:r>
              <a:rPr lang="en-US" dirty="0" smtClean="0"/>
              <a:t>Tested </a:t>
            </a:r>
            <a:r>
              <a:rPr lang="en-US" dirty="0" smtClean="0"/>
              <a:t>with three </a:t>
            </a:r>
            <a:r>
              <a:rPr lang="en-US" dirty="0" smtClean="0"/>
              <a:t>student submissions from Fall 2011 </a:t>
            </a:r>
            <a:r>
              <a:rPr lang="en-US" dirty="0" smtClean="0"/>
              <a:t>for </a:t>
            </a:r>
            <a:r>
              <a:rPr lang="en-US" dirty="0" smtClean="0"/>
              <a:t>the Unisex </a:t>
            </a:r>
            <a:r>
              <a:rPr lang="en-US" dirty="0" smtClean="0"/>
              <a:t>Bathroom problem.</a:t>
            </a:r>
          </a:p>
          <a:p>
            <a:r>
              <a:rPr lang="en-US" dirty="0"/>
              <a:t>s</a:t>
            </a:r>
            <a:r>
              <a:rPr lang="en-US" dirty="0" smtClean="0"/>
              <a:t>ections1.c</a:t>
            </a:r>
          </a:p>
          <a:p>
            <a:r>
              <a:rPr lang="en-US" dirty="0"/>
              <a:t>s</a:t>
            </a:r>
            <a:r>
              <a:rPr lang="en-US" dirty="0" smtClean="0"/>
              <a:t>ections2.c</a:t>
            </a:r>
          </a:p>
          <a:p>
            <a:r>
              <a:rPr lang="en-US" dirty="0"/>
              <a:t>s</a:t>
            </a:r>
            <a:r>
              <a:rPr lang="en-US" dirty="0" smtClean="0"/>
              <a:t>ections3.c</a:t>
            </a:r>
          </a:p>
          <a:p>
            <a:r>
              <a:rPr lang="en-US" dirty="0"/>
              <a:t>s</a:t>
            </a:r>
            <a:r>
              <a:rPr lang="en-US" dirty="0" smtClean="0"/>
              <a:t>ections4.c</a:t>
            </a:r>
            <a:endParaRPr lang="en-US" dirty="0"/>
          </a:p>
        </p:txBody>
      </p:sp>
    </p:spTree>
    <p:extLst>
      <p:ext uri="{BB962C8B-B14F-4D97-AF65-F5344CB8AC3E}">
        <p14:creationId xmlns:p14="http://schemas.microsoft.com/office/powerpoint/2010/main" val="48904266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Errors encountered and approach to address</a:t>
            </a:r>
          </a:p>
          <a:p>
            <a:pPr marL="182880" lvl="1"/>
            <a:r>
              <a:rPr lang="en-US" sz="2400" dirty="0"/>
              <a:t>Outstanding Errors</a:t>
            </a:r>
          </a:p>
          <a:p>
            <a:r>
              <a:rPr lang="en-US" dirty="0" smtClean="0"/>
              <a:t>Pros/cons of design/implementation</a:t>
            </a:r>
          </a:p>
          <a:p>
            <a:r>
              <a:rPr lang="en-US" dirty="0" smtClean="0"/>
              <a:t>Questions to answer:</a:t>
            </a:r>
          </a:p>
          <a:p>
            <a:pPr lvl="1"/>
            <a:r>
              <a:rPr lang="en-US" dirty="0"/>
              <a:t>Verification:  </a:t>
            </a:r>
            <a:r>
              <a:rPr lang="en-US" dirty="0" smtClean="0"/>
              <a:t>Does </a:t>
            </a:r>
            <a:r>
              <a:rPr lang="en-US" dirty="0"/>
              <a:t>the system satisfy the functional requirements?</a:t>
            </a:r>
            <a:endParaRPr lang="en-US" dirty="0" smtClean="0"/>
          </a:p>
          <a:p>
            <a:pPr lvl="1"/>
            <a:endParaRPr lang="en-US" dirty="0"/>
          </a:p>
          <a:p>
            <a:pPr lvl="1"/>
            <a:r>
              <a:rPr lang="en-US" dirty="0" smtClean="0"/>
              <a:t>Validation</a:t>
            </a:r>
            <a:r>
              <a:rPr lang="en-US" dirty="0"/>
              <a:t>:  Does the system meet the customer’s needs</a:t>
            </a:r>
            <a:r>
              <a:rPr lang="en-US" dirty="0" smtClean="0"/>
              <a:t>?</a:t>
            </a:r>
          </a:p>
          <a:p>
            <a:pPr lvl="2"/>
            <a:r>
              <a:rPr lang="en-US" dirty="0" smtClean="0"/>
              <a:t>Does the system help the user find concurrency errors?</a:t>
            </a:r>
          </a:p>
          <a:p>
            <a:pPr lvl="2"/>
            <a:r>
              <a:rPr lang="en-US" dirty="0" smtClean="0"/>
              <a:t>Does the system allow the user to reproduce test run results?</a:t>
            </a:r>
          </a:p>
          <a:p>
            <a:pPr lvl="2"/>
            <a:r>
              <a:rPr lang="en-US" dirty="0" smtClean="0"/>
              <a:t>Does the system help the user debug the application?</a:t>
            </a:r>
          </a:p>
          <a:p>
            <a:pPr lvl="2"/>
            <a:endParaRPr lang="en-US" dirty="0" smtClean="0"/>
          </a:p>
        </p:txBody>
      </p:sp>
    </p:spTree>
    <p:extLst>
      <p:ext uri="{BB962C8B-B14F-4D97-AF65-F5344CB8AC3E}">
        <p14:creationId xmlns:p14="http://schemas.microsoft.com/office/powerpoint/2010/main" val="423076018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Concur helps students test &amp; debug multithreaded programs by providing an environment with:</a:t>
            </a:r>
          </a:p>
          <a:p>
            <a:pPr lvl="1"/>
            <a:r>
              <a:rPr lang="en-US" dirty="0" smtClean="0"/>
              <a:t>More deterministic thread management</a:t>
            </a:r>
          </a:p>
          <a:p>
            <a:pPr lvl="1"/>
            <a:r>
              <a:rPr lang="en-US" dirty="0" smtClean="0"/>
              <a:t>Deadlock detection</a:t>
            </a:r>
            <a:endParaRPr lang="en-US" dirty="0" smtClean="0"/>
          </a:p>
          <a:p>
            <a:pPr lvl="1"/>
            <a:r>
              <a:rPr lang="en-US" dirty="0" smtClean="0"/>
              <a:t>Increased test case coverage</a:t>
            </a:r>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104756487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&amp; Answers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5750775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Problem Space</a:t>
            </a:r>
            <a:r>
              <a:rPr lang="en-US" dirty="0"/>
              <a:t> </a:t>
            </a:r>
            <a:r>
              <a:rPr lang="en-US" dirty="0" smtClean="0"/>
              <a:t>&amp; Solution</a:t>
            </a:r>
            <a:r>
              <a:rPr lang="en-US" dirty="0" smtClean="0"/>
              <a:t>		  3 </a:t>
            </a:r>
            <a:r>
              <a:rPr lang="en-US" dirty="0" err="1" smtClean="0"/>
              <a:t>mins</a:t>
            </a:r>
            <a:endParaRPr lang="en-US" dirty="0" smtClean="0"/>
          </a:p>
          <a:p>
            <a:r>
              <a:rPr lang="en-US" dirty="0" smtClean="0"/>
              <a:t>Design &amp; Implementation			  8 </a:t>
            </a:r>
            <a:r>
              <a:rPr lang="en-US" dirty="0" err="1" smtClean="0"/>
              <a:t>mins</a:t>
            </a:r>
            <a:endParaRPr lang="en-US" dirty="0" smtClean="0"/>
          </a:p>
          <a:p>
            <a:r>
              <a:rPr lang="en-US" dirty="0"/>
              <a:t>Demo					  7 </a:t>
            </a:r>
            <a:r>
              <a:rPr lang="en-US" dirty="0" err="1"/>
              <a:t>mins</a:t>
            </a:r>
            <a:endParaRPr lang="en-US" dirty="0"/>
          </a:p>
          <a:p>
            <a:r>
              <a:rPr lang="en-US" dirty="0" smtClean="0"/>
              <a:t>Test &amp; Analysis</a:t>
            </a:r>
            <a:r>
              <a:rPr lang="en-US" dirty="0" smtClean="0"/>
              <a:t>			</a:t>
            </a:r>
            <a:r>
              <a:rPr lang="en-US" dirty="0"/>
              <a:t>	</a:t>
            </a:r>
            <a:endParaRPr lang="en-US" dirty="0" smtClean="0"/>
          </a:p>
          <a:p>
            <a:r>
              <a:rPr lang="en-US" dirty="0" smtClean="0"/>
              <a:t>Future Work</a:t>
            </a:r>
            <a:endParaRPr lang="en-US" dirty="0" smtClean="0"/>
          </a:p>
          <a:p>
            <a:r>
              <a:rPr lang="en-US" dirty="0" smtClean="0"/>
              <a:t>Summary					  2 </a:t>
            </a:r>
            <a:r>
              <a:rPr lang="en-US" dirty="0" err="1" smtClean="0"/>
              <a:t>mins</a:t>
            </a:r>
            <a:endParaRPr lang="en-US" dirty="0" smtClean="0"/>
          </a:p>
          <a:p>
            <a:r>
              <a:rPr lang="en-US" dirty="0" smtClean="0"/>
              <a:t>Q&amp;A						  5 </a:t>
            </a:r>
            <a:r>
              <a:rPr lang="en-US" dirty="0" err="1" smtClean="0"/>
              <a:t>mins</a:t>
            </a:r>
            <a:endParaRPr lang="en-US" dirty="0"/>
          </a:p>
        </p:txBody>
      </p:sp>
    </p:spTree>
    <p:extLst>
      <p:ext uri="{BB962C8B-B14F-4D97-AF65-F5344CB8AC3E}">
        <p14:creationId xmlns:p14="http://schemas.microsoft.com/office/powerpoint/2010/main" val="208155002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76803"/>
            <a:ext cx="8229600" cy="990600"/>
          </a:xfrm>
        </p:spPr>
        <p:txBody>
          <a:bodyPr/>
          <a:lstStyle/>
          <a:p>
            <a:pPr algn="ctr"/>
            <a:r>
              <a:rPr lang="en-US" dirty="0" smtClean="0"/>
              <a:t>Backup Slides Beyond this Point</a:t>
            </a:r>
            <a:endParaRPr lang="en-US" dirty="0"/>
          </a:p>
        </p:txBody>
      </p:sp>
    </p:spTree>
    <p:extLst>
      <p:ext uri="{BB962C8B-B14F-4D97-AF65-F5344CB8AC3E}">
        <p14:creationId xmlns:p14="http://schemas.microsoft.com/office/powerpoint/2010/main" val="102383959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 1 of 2</a:t>
            </a:r>
            <a:endParaRPr lang="en-US" dirty="0"/>
          </a:p>
        </p:txBody>
      </p:sp>
      <p:sp>
        <p:nvSpPr>
          <p:cNvPr id="3" name="Content Placeholder 2"/>
          <p:cNvSpPr>
            <a:spLocks noGrp="1"/>
          </p:cNvSpPr>
          <p:nvPr>
            <p:ph idx="1"/>
          </p:nvPr>
        </p:nvSpPr>
        <p:spPr/>
        <p:txBody>
          <a:bodyPr/>
          <a:lstStyle/>
          <a:p>
            <a:pPr marL="182880" lvl="1"/>
            <a:r>
              <a:rPr lang="en-US" sz="2400" dirty="0" smtClean="0"/>
              <a:t>Functional </a:t>
            </a:r>
            <a:r>
              <a:rPr lang="en-US" sz="2400" dirty="0"/>
              <a:t>Requirements</a:t>
            </a:r>
          </a:p>
          <a:p>
            <a:endParaRPr lang="en-US" dirty="0" smtClean="0"/>
          </a:p>
          <a:p>
            <a:endParaRPr lang="en-US" dirty="0"/>
          </a:p>
          <a:p>
            <a:endParaRPr lang="en-US" dirty="0" smtClean="0"/>
          </a:p>
          <a:p>
            <a:endParaRPr lang="en-US" dirty="0"/>
          </a:p>
          <a:p>
            <a:endParaRPr lang="en-US" dirty="0" smtClean="0"/>
          </a:p>
          <a:p>
            <a:pPr marL="0" indent="0">
              <a:buNone/>
            </a:pP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42365621"/>
              </p:ext>
            </p:extLst>
          </p:nvPr>
        </p:nvGraphicFramePr>
        <p:xfrm>
          <a:off x="457200" y="2349577"/>
          <a:ext cx="8229600" cy="3521591"/>
        </p:xfrm>
        <a:graphic>
          <a:graphicData uri="http://schemas.openxmlformats.org/drawingml/2006/table">
            <a:tbl>
              <a:tblPr firstRow="1" bandRow="1">
                <a:tableStyleId>{5C22544A-7EE6-4342-B048-85BDC9FD1C3A}</a:tableStyleId>
              </a:tblPr>
              <a:tblGrid>
                <a:gridCol w="710783"/>
                <a:gridCol w="3435910"/>
                <a:gridCol w="4082907"/>
              </a:tblGrid>
              <a:tr h="473591">
                <a:tc>
                  <a:txBody>
                    <a:bodyPr/>
                    <a:lstStyle/>
                    <a:p>
                      <a:pPr algn="ctr"/>
                      <a:r>
                        <a:rPr lang="en-US" sz="1600" dirty="0" smtClean="0"/>
                        <a:t>ID</a:t>
                      </a:r>
                      <a:endParaRPr lang="en-US" sz="1600" dirty="0"/>
                    </a:p>
                  </a:txBody>
                  <a:tcPr/>
                </a:tc>
                <a:tc>
                  <a:txBody>
                    <a:bodyPr/>
                    <a:lstStyle/>
                    <a:p>
                      <a:pPr algn="ctr"/>
                      <a:r>
                        <a:rPr lang="en-US" sz="1600" dirty="0" smtClean="0"/>
                        <a:t>Title</a:t>
                      </a:r>
                      <a:endParaRPr lang="en-US" sz="1600" dirty="0"/>
                    </a:p>
                  </a:txBody>
                  <a:tcPr/>
                </a:tc>
                <a:tc>
                  <a:txBody>
                    <a:bodyPr/>
                    <a:lstStyle/>
                    <a:p>
                      <a:pPr algn="ctr"/>
                      <a:r>
                        <a:rPr lang="en-US" sz="1600" dirty="0" smtClean="0"/>
                        <a:t>Description</a:t>
                      </a:r>
                      <a:endParaRPr lang="en-US" sz="1600" dirty="0"/>
                    </a:p>
                  </a:txBody>
                  <a:tcPr/>
                </a:tc>
              </a:tr>
              <a:tr h="473591">
                <a:tc>
                  <a:txBody>
                    <a:bodyPr/>
                    <a:lstStyle/>
                    <a:p>
                      <a:r>
                        <a:rPr lang="en-US" sz="1600" dirty="0" smtClean="0"/>
                        <a:t>F01</a:t>
                      </a:r>
                      <a:endParaRPr lang="en-US" sz="1600" dirty="0"/>
                    </a:p>
                  </a:txBody>
                  <a:tcPr/>
                </a:tc>
                <a:tc>
                  <a:txBody>
                    <a:bodyPr/>
                    <a:lstStyle/>
                    <a:p>
                      <a:r>
                        <a:rPr lang="en-US" sz="1600" dirty="0" smtClean="0"/>
                        <a:t>Random mode for thread</a:t>
                      </a:r>
                      <a:r>
                        <a:rPr lang="en-US" sz="1600" baseline="0" dirty="0" smtClean="0"/>
                        <a:t> selection</a:t>
                      </a:r>
                      <a:endParaRPr lang="en-US" sz="1600" dirty="0"/>
                    </a:p>
                  </a:txBody>
                  <a:tcPr/>
                </a:tc>
                <a:tc>
                  <a:txBody>
                    <a:bodyPr/>
                    <a:lstStyle/>
                    <a:p>
                      <a:r>
                        <a:rPr lang="en-US" sz="1600" kern="1200" dirty="0" smtClean="0">
                          <a:solidFill>
                            <a:schemeClr val="dk1"/>
                          </a:solidFill>
                          <a:effectLst/>
                          <a:latin typeface="+mn-lt"/>
                          <a:ea typeface="+mn-ea"/>
                          <a:cs typeface="+mn-cs"/>
                        </a:rPr>
                        <a:t>Concur shall support a random mode for thread selection in which threads are automatically and randomly selected.</a:t>
                      </a:r>
                      <a:r>
                        <a:rPr lang="en-US" sz="1600" dirty="0" smtClean="0">
                          <a:effectLst/>
                        </a:rPr>
                        <a:t> </a:t>
                      </a:r>
                      <a:endParaRPr lang="en-US" sz="1600" dirty="0"/>
                    </a:p>
                  </a:txBody>
                  <a:tcPr/>
                </a:tc>
              </a:tr>
              <a:tr h="473591">
                <a:tc>
                  <a:txBody>
                    <a:bodyPr/>
                    <a:lstStyle/>
                    <a:p>
                      <a:r>
                        <a:rPr lang="en-US" sz="1600" dirty="0" smtClean="0"/>
                        <a:t>F02</a:t>
                      </a:r>
                      <a:endParaRPr lang="en-US" sz="1600" dirty="0"/>
                    </a:p>
                  </a:txBody>
                  <a:tcPr/>
                </a:tc>
                <a:tc>
                  <a:txBody>
                    <a:bodyPr/>
                    <a:lstStyle/>
                    <a:p>
                      <a:r>
                        <a:rPr lang="en-US" sz="1600" dirty="0" smtClean="0"/>
                        <a:t>Interactive mode for thread</a:t>
                      </a:r>
                      <a:r>
                        <a:rPr lang="en-US" sz="1600" baseline="0" dirty="0" smtClean="0"/>
                        <a:t> selection</a:t>
                      </a:r>
                      <a:endParaRPr lang="en-US" sz="1600" dirty="0"/>
                    </a:p>
                  </a:txBody>
                  <a:tcPr/>
                </a:tc>
                <a:tc>
                  <a:txBody>
                    <a:bodyPr/>
                    <a:lstStyle/>
                    <a:p>
                      <a:r>
                        <a:rPr lang="en-US" sz="1600" kern="1200" dirty="0" smtClean="0">
                          <a:solidFill>
                            <a:schemeClr val="dk1"/>
                          </a:solidFill>
                          <a:effectLst/>
                          <a:latin typeface="+mn-lt"/>
                          <a:ea typeface="+mn-ea"/>
                          <a:cs typeface="+mn-cs"/>
                        </a:rPr>
                        <a:t>Concur shall support an interactive mode for thread</a:t>
                      </a:r>
                      <a:r>
                        <a:rPr lang="en-US" sz="1600" kern="1200" baseline="0" dirty="0" smtClean="0">
                          <a:solidFill>
                            <a:schemeClr val="dk1"/>
                          </a:solidFill>
                          <a:effectLst/>
                          <a:latin typeface="+mn-lt"/>
                          <a:ea typeface="+mn-ea"/>
                          <a:cs typeface="+mn-cs"/>
                        </a:rPr>
                        <a:t> selection</a:t>
                      </a:r>
                      <a:r>
                        <a:rPr lang="en-US" sz="1600" kern="1200" dirty="0" smtClean="0">
                          <a:solidFill>
                            <a:schemeClr val="dk1"/>
                          </a:solidFill>
                          <a:effectLst/>
                          <a:latin typeface="+mn-lt"/>
                          <a:ea typeface="+mn-ea"/>
                          <a:cs typeface="+mn-cs"/>
                        </a:rPr>
                        <a:t> in which the user will choose which thread</a:t>
                      </a:r>
                      <a:r>
                        <a:rPr lang="en-US" sz="1600" kern="1200" baseline="0" dirty="0" smtClean="0">
                          <a:solidFill>
                            <a:schemeClr val="dk1"/>
                          </a:solidFill>
                          <a:effectLst/>
                          <a:latin typeface="+mn-lt"/>
                          <a:ea typeface="+mn-ea"/>
                          <a:cs typeface="+mn-cs"/>
                        </a:rPr>
                        <a:t> is selected</a:t>
                      </a:r>
                      <a:r>
                        <a:rPr lang="en-US" sz="1600" kern="1200" dirty="0" smtClean="0">
                          <a:solidFill>
                            <a:schemeClr val="dk1"/>
                          </a:solidFill>
                          <a:effectLst/>
                          <a:latin typeface="+mn-lt"/>
                          <a:ea typeface="+mn-ea"/>
                          <a:cs typeface="+mn-cs"/>
                        </a:rPr>
                        <a:t>.</a:t>
                      </a:r>
                      <a:endParaRPr lang="en-US" sz="1600" dirty="0"/>
                    </a:p>
                  </a:txBody>
                  <a:tcPr/>
                </a:tc>
              </a:tr>
              <a:tr h="473591">
                <a:tc>
                  <a:txBody>
                    <a:bodyPr/>
                    <a:lstStyle/>
                    <a:p>
                      <a:r>
                        <a:rPr lang="en-US" sz="1600" dirty="0" smtClean="0"/>
                        <a:t>F03</a:t>
                      </a:r>
                      <a:endParaRPr lang="en-US" sz="1600" dirty="0"/>
                    </a:p>
                  </a:txBody>
                  <a:tcPr/>
                </a:tc>
                <a:tc>
                  <a:txBody>
                    <a:bodyPr/>
                    <a:lstStyle/>
                    <a:p>
                      <a:r>
                        <a:rPr lang="en-US" sz="1600" dirty="0" smtClean="0"/>
                        <a:t>Log trail</a:t>
                      </a:r>
                      <a:endParaRPr lang="en-US" sz="1600" dirty="0"/>
                    </a:p>
                  </a:txBody>
                  <a:tcPr/>
                </a:tc>
                <a:tc>
                  <a:txBody>
                    <a:bodyPr/>
                    <a:lstStyle/>
                    <a:p>
                      <a:r>
                        <a:rPr lang="en-US" sz="1600" kern="1200" dirty="0" smtClean="0">
                          <a:solidFill>
                            <a:schemeClr val="dk1"/>
                          </a:solidFill>
                          <a:effectLst/>
                          <a:latin typeface="+mn-lt"/>
                          <a:ea typeface="+mn-ea"/>
                          <a:cs typeface="+mn-cs"/>
                        </a:rPr>
                        <a:t>Concur shall provide information regarding</a:t>
                      </a:r>
                      <a:r>
                        <a:rPr lang="en-US" sz="1600" kern="1200" baseline="0" dirty="0" smtClean="0">
                          <a:solidFill>
                            <a:schemeClr val="dk1"/>
                          </a:solidFill>
                          <a:effectLst/>
                          <a:latin typeface="+mn-lt"/>
                          <a:ea typeface="+mn-ea"/>
                          <a:cs typeface="+mn-cs"/>
                        </a:rPr>
                        <a:t> program execution</a:t>
                      </a:r>
                      <a:r>
                        <a:rPr lang="en-US" sz="1600" kern="1200" dirty="0" smtClean="0">
                          <a:solidFill>
                            <a:schemeClr val="dk1"/>
                          </a:solidFill>
                          <a:effectLst/>
                          <a:latin typeface="+mn-lt"/>
                          <a:ea typeface="+mn-ea"/>
                          <a:cs typeface="+mn-cs"/>
                        </a:rPr>
                        <a:t>.</a:t>
                      </a:r>
                      <a:endParaRPr lang="en-US" sz="1600" dirty="0"/>
                    </a:p>
                  </a:txBody>
                  <a:tcPr/>
                </a:tc>
              </a:tr>
              <a:tr h="473591">
                <a:tc>
                  <a:txBody>
                    <a:bodyPr/>
                    <a:lstStyle/>
                    <a:p>
                      <a:r>
                        <a:rPr lang="en-US" sz="1600" dirty="0" smtClean="0"/>
                        <a:t>F04</a:t>
                      </a:r>
                      <a:endParaRPr lang="en-US" sz="1600" dirty="0"/>
                    </a:p>
                  </a:txBody>
                  <a:tcPr/>
                </a:tc>
                <a:tc>
                  <a:txBody>
                    <a:bodyPr/>
                    <a:lstStyle/>
                    <a:p>
                      <a:r>
                        <a:rPr lang="en-US" sz="1600" dirty="0" smtClean="0"/>
                        <a:t>Thread,</a:t>
                      </a:r>
                      <a:r>
                        <a:rPr lang="en-US" sz="1600" baseline="0" dirty="0" smtClean="0"/>
                        <a:t> lock, and semaphore status</a:t>
                      </a:r>
                      <a:endParaRPr lang="en-US" sz="1600" dirty="0"/>
                    </a:p>
                  </a:txBody>
                  <a:tcPr/>
                </a:tc>
                <a:tc>
                  <a:txBody>
                    <a:bodyPr/>
                    <a:lstStyle/>
                    <a:p>
                      <a:r>
                        <a:rPr lang="en-US" sz="1600" kern="1200" dirty="0" smtClean="0">
                          <a:solidFill>
                            <a:schemeClr val="dk1"/>
                          </a:solidFill>
                          <a:effectLst/>
                          <a:latin typeface="+mn-lt"/>
                          <a:ea typeface="+mn-ea"/>
                          <a:cs typeface="+mn-cs"/>
                        </a:rPr>
                        <a:t>Concur shall provide current state of each thread, lock, and semaphore when in interactive mode.</a:t>
                      </a:r>
                      <a:r>
                        <a:rPr lang="en-US" sz="1600" dirty="0" smtClean="0">
                          <a:effectLst/>
                        </a:rPr>
                        <a:t> </a:t>
                      </a:r>
                      <a:endParaRPr lang="en-US" sz="1600" dirty="0"/>
                    </a:p>
                  </a:txBody>
                  <a:tcPr/>
                </a:tc>
              </a:tr>
            </a:tbl>
          </a:graphicData>
        </a:graphic>
      </p:graphicFrame>
    </p:spTree>
    <p:extLst>
      <p:ext uri="{BB962C8B-B14F-4D97-AF65-F5344CB8AC3E}">
        <p14:creationId xmlns:p14="http://schemas.microsoft.com/office/powerpoint/2010/main" val="357410435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a:t>
            </a:r>
            <a:r>
              <a:rPr lang="en-US" dirty="0" smtClean="0"/>
              <a:t>– </a:t>
            </a:r>
            <a:r>
              <a:rPr lang="en-US" dirty="0"/>
              <a:t>2</a:t>
            </a:r>
            <a:r>
              <a:rPr lang="en-US" dirty="0" smtClean="0"/>
              <a:t> </a:t>
            </a:r>
            <a:r>
              <a:rPr lang="en-US" dirty="0" smtClean="0"/>
              <a:t>of </a:t>
            </a:r>
            <a:r>
              <a:rPr lang="en-US" dirty="0" smtClean="0"/>
              <a:t>2</a:t>
            </a:r>
            <a:endParaRPr lang="en-US" dirty="0"/>
          </a:p>
        </p:txBody>
      </p:sp>
      <p:sp>
        <p:nvSpPr>
          <p:cNvPr id="3" name="Content Placeholder 2"/>
          <p:cNvSpPr>
            <a:spLocks noGrp="1"/>
          </p:cNvSpPr>
          <p:nvPr>
            <p:ph idx="1"/>
          </p:nvPr>
        </p:nvSpPr>
        <p:spPr/>
        <p:txBody>
          <a:bodyPr>
            <a:normAutofit/>
          </a:bodyPr>
          <a:lstStyle/>
          <a:p>
            <a:pPr marL="182880" lvl="1"/>
            <a:r>
              <a:rPr lang="en-US" sz="2400" dirty="0" smtClean="0"/>
              <a:t>Non-Functional Requirements</a:t>
            </a:r>
            <a:endParaRPr lang="en-US" sz="2400" dirty="0"/>
          </a:p>
        </p:txBody>
      </p:sp>
      <p:graphicFrame>
        <p:nvGraphicFramePr>
          <p:cNvPr id="6" name="Table 5"/>
          <p:cNvGraphicFramePr>
            <a:graphicFrameLocks noGrp="1"/>
          </p:cNvGraphicFramePr>
          <p:nvPr>
            <p:extLst>
              <p:ext uri="{D42A27DB-BD31-4B8C-83A1-F6EECF244321}">
                <p14:modId xmlns:p14="http://schemas.microsoft.com/office/powerpoint/2010/main" val="2114934227"/>
              </p:ext>
            </p:extLst>
          </p:nvPr>
        </p:nvGraphicFramePr>
        <p:xfrm>
          <a:off x="457200" y="2456544"/>
          <a:ext cx="8229600" cy="1999893"/>
        </p:xfrm>
        <a:graphic>
          <a:graphicData uri="http://schemas.openxmlformats.org/drawingml/2006/table">
            <a:tbl>
              <a:tblPr firstRow="1" bandRow="1">
                <a:tableStyleId>{5C22544A-7EE6-4342-B048-85BDC9FD1C3A}</a:tableStyleId>
              </a:tblPr>
              <a:tblGrid>
                <a:gridCol w="694458"/>
                <a:gridCol w="3452235"/>
                <a:gridCol w="4082907"/>
              </a:tblGrid>
              <a:tr h="473591">
                <a:tc>
                  <a:txBody>
                    <a:bodyPr/>
                    <a:lstStyle/>
                    <a:p>
                      <a:pPr algn="ctr"/>
                      <a:r>
                        <a:rPr lang="en-US" sz="1600" dirty="0" smtClean="0"/>
                        <a:t>ID</a:t>
                      </a:r>
                      <a:endParaRPr lang="en-US" sz="1600" dirty="0"/>
                    </a:p>
                  </a:txBody>
                  <a:tcPr/>
                </a:tc>
                <a:tc>
                  <a:txBody>
                    <a:bodyPr/>
                    <a:lstStyle/>
                    <a:p>
                      <a:pPr algn="ctr"/>
                      <a:r>
                        <a:rPr lang="en-US" sz="1600" dirty="0" smtClean="0"/>
                        <a:t>Title</a:t>
                      </a:r>
                      <a:endParaRPr lang="en-US" sz="1600" dirty="0"/>
                    </a:p>
                  </a:txBody>
                  <a:tcPr/>
                </a:tc>
                <a:tc>
                  <a:txBody>
                    <a:bodyPr/>
                    <a:lstStyle/>
                    <a:p>
                      <a:pPr algn="ctr"/>
                      <a:r>
                        <a:rPr lang="en-US" sz="1600" dirty="0" smtClean="0"/>
                        <a:t>Description</a:t>
                      </a:r>
                      <a:endParaRPr lang="en-US" sz="1600" dirty="0"/>
                    </a:p>
                  </a:txBody>
                  <a:tcPr/>
                </a:tc>
              </a:tr>
              <a:tr h="473591">
                <a:tc>
                  <a:txBody>
                    <a:bodyPr/>
                    <a:lstStyle/>
                    <a:p>
                      <a:r>
                        <a:rPr lang="en-US" sz="1600" dirty="0" smtClean="0"/>
                        <a:t>NF01</a:t>
                      </a:r>
                      <a:endParaRPr lang="en-US" sz="1600" dirty="0"/>
                    </a:p>
                  </a:txBody>
                  <a:tcPr/>
                </a:tc>
                <a:tc>
                  <a:txBody>
                    <a:bodyPr/>
                    <a:lstStyle/>
                    <a:p>
                      <a:r>
                        <a:rPr lang="en-US" sz="1600" dirty="0" smtClean="0"/>
                        <a:t>Usability</a:t>
                      </a:r>
                      <a:endParaRPr lang="en-US" sz="1600" dirty="0"/>
                    </a:p>
                  </a:txBody>
                  <a:tcPr/>
                </a:tc>
                <a:tc>
                  <a:txBody>
                    <a:bodyPr/>
                    <a:lstStyle/>
                    <a:p>
                      <a:r>
                        <a:rPr lang="en-US" sz="1600" kern="1200" dirty="0" smtClean="0">
                          <a:solidFill>
                            <a:schemeClr val="dk1"/>
                          </a:solidFill>
                          <a:effectLst/>
                          <a:latin typeface="+mn-lt"/>
                          <a:ea typeface="+mn-ea"/>
                          <a:cs typeface="+mn-cs"/>
                        </a:rPr>
                        <a:t>Concur shall be usable for the intended users.</a:t>
                      </a:r>
                      <a:r>
                        <a:rPr lang="en-US" sz="1600" dirty="0" smtClean="0">
                          <a:effectLst/>
                        </a:rPr>
                        <a:t> </a:t>
                      </a:r>
                      <a:endParaRPr lang="en-US" sz="1600" dirty="0"/>
                    </a:p>
                  </a:txBody>
                  <a:tcPr/>
                </a:tc>
              </a:tr>
              <a:tr h="473591">
                <a:tc>
                  <a:txBody>
                    <a:bodyPr/>
                    <a:lstStyle/>
                    <a:p>
                      <a:r>
                        <a:rPr lang="en-US" sz="1600" dirty="0" smtClean="0"/>
                        <a:t>NF02</a:t>
                      </a:r>
                      <a:endParaRPr lang="en-US" sz="1600" dirty="0"/>
                    </a:p>
                  </a:txBody>
                  <a:tcPr/>
                </a:tc>
                <a:tc>
                  <a:txBody>
                    <a:bodyPr/>
                    <a:lstStyle/>
                    <a:p>
                      <a:r>
                        <a:rPr lang="en-US" sz="1600" dirty="0" smtClean="0"/>
                        <a:t>Maintainability</a:t>
                      </a:r>
                      <a:endParaRPr lang="en-US" sz="1600" dirty="0"/>
                    </a:p>
                  </a:txBody>
                  <a:tcPr/>
                </a:tc>
                <a:tc>
                  <a:txBody>
                    <a:bodyPr/>
                    <a:lstStyle/>
                    <a:p>
                      <a:pPr marL="0" marR="0">
                        <a:spcBef>
                          <a:spcPts val="0"/>
                        </a:spcBef>
                        <a:spcAft>
                          <a:spcPts val="0"/>
                        </a:spcAft>
                      </a:pPr>
                      <a:r>
                        <a:rPr lang="en-US" sz="1600" dirty="0">
                          <a:effectLst/>
                          <a:latin typeface="+mn-lt"/>
                          <a:ea typeface="ＭＳ 明朝"/>
                          <a:cs typeface="Times New Roman"/>
                        </a:rPr>
                        <a:t>Concur shall be </a:t>
                      </a:r>
                      <a:r>
                        <a:rPr lang="en-US" sz="1600" dirty="0" smtClean="0">
                          <a:effectLst/>
                          <a:latin typeface="+mn-lt"/>
                          <a:ea typeface="ＭＳ 明朝"/>
                          <a:cs typeface="Times New Roman"/>
                        </a:rPr>
                        <a:t>maintainable.</a:t>
                      </a:r>
                      <a:endParaRPr lang="en-US" sz="1600" dirty="0">
                        <a:effectLst/>
                        <a:latin typeface="+mn-lt"/>
                        <a:ea typeface="ＭＳ 明朝"/>
                        <a:cs typeface="Times New Roman"/>
                      </a:endParaRPr>
                    </a:p>
                  </a:txBody>
                  <a:tcPr marL="68580" marR="68580" marT="0" marB="0"/>
                </a:tc>
              </a:tr>
              <a:tr h="473591">
                <a:tc>
                  <a:txBody>
                    <a:bodyPr/>
                    <a:lstStyle/>
                    <a:p>
                      <a:r>
                        <a:rPr lang="en-US" sz="1600" dirty="0" smtClean="0"/>
                        <a:t>NF03</a:t>
                      </a:r>
                      <a:endParaRPr lang="en-US" sz="1600" dirty="0"/>
                    </a:p>
                  </a:txBody>
                  <a:tcPr/>
                </a:tc>
                <a:tc>
                  <a:txBody>
                    <a:bodyPr/>
                    <a:lstStyle/>
                    <a:p>
                      <a:r>
                        <a:rPr lang="en-US" sz="1600" dirty="0" smtClean="0"/>
                        <a:t>Extensibility</a:t>
                      </a:r>
                      <a:endParaRPr lang="en-US" sz="1600" dirty="0"/>
                    </a:p>
                  </a:txBody>
                  <a:tcPr/>
                </a:tc>
                <a:tc>
                  <a:txBody>
                    <a:bodyPr/>
                    <a:lstStyle/>
                    <a:p>
                      <a:r>
                        <a:rPr lang="en-US" sz="1600" kern="1200" dirty="0" smtClean="0">
                          <a:solidFill>
                            <a:schemeClr val="dk1"/>
                          </a:solidFill>
                          <a:effectLst/>
                          <a:latin typeface="+mn-lt"/>
                          <a:ea typeface="+mn-ea"/>
                          <a:cs typeface="+mn-cs"/>
                        </a:rPr>
                        <a:t>Concur shall be extensible.</a:t>
                      </a:r>
                      <a:endParaRPr lang="en-US" sz="1600" dirty="0"/>
                    </a:p>
                  </a:txBody>
                  <a:tcPr/>
                </a:tc>
              </a:tr>
            </a:tbl>
          </a:graphicData>
        </a:graphic>
      </p:graphicFrame>
    </p:spTree>
    <p:extLst>
      <p:ext uri="{BB962C8B-B14F-4D97-AF65-F5344CB8AC3E}">
        <p14:creationId xmlns:p14="http://schemas.microsoft.com/office/powerpoint/2010/main" val="77111397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Files</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4047715874"/>
              </p:ext>
            </p:extLst>
          </p:nvPr>
        </p:nvGraphicFramePr>
        <p:xfrm>
          <a:off x="245624" y="4583029"/>
          <a:ext cx="1796927" cy="1582669"/>
        </p:xfrm>
        <a:graphic>
          <a:graphicData uri="http://schemas.openxmlformats.org/drawingml/2006/table">
            <a:tbl>
              <a:tblPr firstRow="1" bandRow="1">
                <a:tableStyleId>{5C22544A-7EE6-4342-B048-85BDC9FD1C3A}</a:tableStyleId>
              </a:tblPr>
              <a:tblGrid>
                <a:gridCol w="1796927"/>
              </a:tblGrid>
              <a:tr h="309483">
                <a:tc>
                  <a:txBody>
                    <a:bodyPr/>
                    <a:lstStyle/>
                    <a:p>
                      <a:pPr algn="ctr"/>
                      <a:r>
                        <a:rPr lang="en-US" dirty="0" err="1" smtClean="0"/>
                        <a:t>Wrapper.py</a:t>
                      </a:r>
                      <a:endParaRPr lang="en-US" dirty="0"/>
                    </a:p>
                  </a:txBody>
                  <a:tcPr/>
                </a:tc>
              </a:tr>
              <a:tr h="576829">
                <a:tc>
                  <a:txBody>
                    <a:bodyPr/>
                    <a:lstStyle/>
                    <a:p>
                      <a:pPr marL="0" indent="0">
                        <a:buFontTx/>
                        <a:buNone/>
                      </a:pPr>
                      <a:r>
                        <a:rPr lang="en-US" sz="1200" dirty="0" smtClean="0"/>
                        <a:t>-  </a:t>
                      </a:r>
                      <a:r>
                        <a:rPr lang="en-US" sz="1200" dirty="0" err="1" smtClean="0"/>
                        <a:t>numRuns</a:t>
                      </a:r>
                      <a:endParaRPr lang="en-US" sz="1200" dirty="0" smtClean="0"/>
                    </a:p>
                    <a:p>
                      <a:pPr marL="0" indent="0">
                        <a:buFontTx/>
                        <a:buNone/>
                      </a:pPr>
                      <a:r>
                        <a:rPr lang="en-US" sz="1200" dirty="0" smtClean="0"/>
                        <a:t>-  </a:t>
                      </a:r>
                      <a:r>
                        <a:rPr lang="en-US" sz="1200" dirty="0" err="1" smtClean="0"/>
                        <a:t>numThreads</a:t>
                      </a:r>
                      <a:endParaRPr lang="en-US" sz="1200" dirty="0" smtClean="0"/>
                    </a:p>
                    <a:p>
                      <a:pPr marL="0" indent="0">
                        <a:buFontTx/>
                        <a:buNone/>
                      </a:pPr>
                      <a:r>
                        <a:rPr lang="en-US" sz="1200" dirty="0" smtClean="0"/>
                        <a:t>-  </a:t>
                      </a:r>
                      <a:r>
                        <a:rPr lang="en-US" sz="1200" dirty="0" err="1" smtClean="0"/>
                        <a:t>numRounds</a:t>
                      </a:r>
                      <a:endParaRPr lang="en-US" sz="1200" dirty="0"/>
                    </a:p>
                  </a:txBody>
                  <a:tcPr/>
                </a:tc>
              </a:tr>
              <a:tr h="576829">
                <a:tc>
                  <a:txBody>
                    <a:bodyPr/>
                    <a:lstStyle/>
                    <a:p>
                      <a:pPr marL="0" indent="0">
                        <a:buFontTx/>
                        <a:buNone/>
                      </a:pPr>
                      <a:r>
                        <a:rPr lang="en-US" sz="1200" dirty="0" smtClean="0"/>
                        <a:t>- </a:t>
                      </a:r>
                      <a:r>
                        <a:rPr lang="en-US" sz="1200" dirty="0" err="1" smtClean="0"/>
                        <a:t>runConcur</a:t>
                      </a:r>
                      <a:r>
                        <a:rPr lang="en-US" sz="1200" dirty="0" smtClean="0"/>
                        <a:t> (…)</a:t>
                      </a:r>
                      <a:endParaRPr lang="en-US" sz="1200"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933864633"/>
              </p:ext>
            </p:extLst>
          </p:nvPr>
        </p:nvGraphicFramePr>
        <p:xfrm>
          <a:off x="245624" y="1915743"/>
          <a:ext cx="2439885" cy="2026468"/>
        </p:xfrm>
        <a:graphic>
          <a:graphicData uri="http://schemas.openxmlformats.org/drawingml/2006/table">
            <a:tbl>
              <a:tblPr firstRow="1" bandRow="1">
                <a:tableStyleId>{5C22544A-7EE6-4342-B048-85BDC9FD1C3A}</a:tableStyleId>
              </a:tblPr>
              <a:tblGrid>
                <a:gridCol w="2439885"/>
              </a:tblGrid>
              <a:tr h="321036">
                <a:tc>
                  <a:txBody>
                    <a:bodyPr/>
                    <a:lstStyle/>
                    <a:p>
                      <a:pPr algn="ctr"/>
                      <a:r>
                        <a:rPr lang="en-US" dirty="0" err="1" smtClean="0"/>
                        <a:t>Main.c</a:t>
                      </a:r>
                      <a:endParaRPr lang="en-US" dirty="0"/>
                    </a:p>
                  </a:txBody>
                  <a:tcPr/>
                </a:tc>
              </a:tr>
              <a:tr h="882848">
                <a:tc>
                  <a:txBody>
                    <a:bodyPr/>
                    <a:lstStyle/>
                    <a:p>
                      <a:r>
                        <a:rPr lang="en-US" sz="1200" dirty="0" smtClean="0"/>
                        <a:t>-  </a:t>
                      </a:r>
                      <a:r>
                        <a:rPr lang="en-US" sz="1200" dirty="0" err="1" smtClean="0"/>
                        <a:t>numThreads</a:t>
                      </a:r>
                      <a:endParaRPr lang="en-US" sz="1200" dirty="0" smtClean="0"/>
                    </a:p>
                    <a:p>
                      <a:r>
                        <a:rPr lang="en-US" sz="1200" dirty="0" smtClean="0"/>
                        <a:t>-  </a:t>
                      </a:r>
                      <a:r>
                        <a:rPr lang="en-US" sz="1200" dirty="0" err="1" smtClean="0"/>
                        <a:t>numRounds</a:t>
                      </a:r>
                      <a:endParaRPr lang="en-US" sz="1200" dirty="0" smtClean="0"/>
                    </a:p>
                    <a:p>
                      <a:r>
                        <a:rPr lang="en-US" sz="1200" dirty="0" smtClean="0"/>
                        <a:t>-  </a:t>
                      </a:r>
                      <a:r>
                        <a:rPr lang="en-US" sz="1200" dirty="0" err="1" smtClean="0"/>
                        <a:t>schedMode</a:t>
                      </a:r>
                      <a:endParaRPr lang="en-US" sz="1200" dirty="0" smtClean="0"/>
                    </a:p>
                    <a:p>
                      <a:r>
                        <a:rPr lang="en-US" sz="1200" dirty="0" smtClean="0"/>
                        <a:t>-  </a:t>
                      </a:r>
                      <a:r>
                        <a:rPr lang="en-US" sz="1200" dirty="0" err="1" smtClean="0"/>
                        <a:t>logMode</a:t>
                      </a:r>
                      <a:endParaRPr lang="en-US" sz="1200" dirty="0" smtClean="0"/>
                    </a:p>
                    <a:p>
                      <a:r>
                        <a:rPr lang="en-US" sz="1200" dirty="0" smtClean="0"/>
                        <a:t>-  seed</a:t>
                      </a:r>
                      <a:endParaRPr lang="en-US" sz="1200" dirty="0"/>
                    </a:p>
                  </a:txBody>
                  <a:tcPr/>
                </a:tc>
              </a:tr>
              <a:tr h="654868">
                <a:tc>
                  <a:txBody>
                    <a:bodyPr/>
                    <a:lstStyle/>
                    <a:p>
                      <a:r>
                        <a:rPr lang="en-US" sz="1200" dirty="0" smtClean="0"/>
                        <a:t>-  </a:t>
                      </a:r>
                      <a:r>
                        <a:rPr lang="en-US" sz="1200" dirty="0" err="1" smtClean="0"/>
                        <a:t>int</a:t>
                      </a:r>
                      <a:r>
                        <a:rPr lang="en-US" sz="1200" dirty="0" smtClean="0"/>
                        <a:t> main</a:t>
                      </a:r>
                      <a:r>
                        <a:rPr lang="en-US" sz="1200" baseline="0" dirty="0" smtClean="0"/>
                        <a:t> (</a:t>
                      </a:r>
                      <a:r>
                        <a:rPr lang="en-US" sz="1200" baseline="0" dirty="0" err="1" smtClean="0"/>
                        <a:t>int</a:t>
                      </a:r>
                      <a:r>
                        <a:rPr lang="en-US" sz="1200" baseline="0" dirty="0" smtClean="0"/>
                        <a:t> </a:t>
                      </a:r>
                      <a:r>
                        <a:rPr lang="en-US" sz="1200" baseline="0" dirty="0" err="1" smtClean="0"/>
                        <a:t>argc</a:t>
                      </a:r>
                      <a:r>
                        <a:rPr lang="en-US" sz="1200" baseline="0" dirty="0" smtClean="0"/>
                        <a:t>, char* </a:t>
                      </a:r>
                      <a:r>
                        <a:rPr lang="en-US" sz="1200" baseline="0" dirty="0" err="1" smtClean="0"/>
                        <a:t>argv</a:t>
                      </a:r>
                      <a:r>
                        <a:rPr lang="en-US" sz="1200" baseline="0" dirty="0" smtClean="0"/>
                        <a:t>[])</a:t>
                      </a:r>
                    </a:p>
                    <a:p>
                      <a:r>
                        <a:rPr lang="en-US" sz="1200" baseline="0" dirty="0" smtClean="0"/>
                        <a:t>-  void *</a:t>
                      </a:r>
                      <a:r>
                        <a:rPr lang="en-US" sz="1200" baseline="0" dirty="0" err="1" smtClean="0"/>
                        <a:t>threadStart</a:t>
                      </a:r>
                      <a:r>
                        <a:rPr lang="en-US" sz="1200" baseline="0" dirty="0" smtClean="0"/>
                        <a:t> (void *</a:t>
                      </a:r>
                      <a:r>
                        <a:rPr lang="en-US" sz="1200" baseline="0" dirty="0" err="1" smtClean="0"/>
                        <a:t>param</a:t>
                      </a:r>
                      <a:r>
                        <a:rPr lang="en-US" sz="1200" baseline="0" dirty="0" smtClean="0"/>
                        <a:t>)</a:t>
                      </a:r>
                      <a:endParaRPr lang="en-US" sz="1200" dirty="0"/>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444526062"/>
              </p:ext>
            </p:extLst>
          </p:nvPr>
        </p:nvGraphicFramePr>
        <p:xfrm>
          <a:off x="2986656" y="1907500"/>
          <a:ext cx="2342298" cy="2091101"/>
        </p:xfrm>
        <a:graphic>
          <a:graphicData uri="http://schemas.openxmlformats.org/drawingml/2006/table">
            <a:tbl>
              <a:tblPr firstRow="1" bandRow="1">
                <a:tableStyleId>{5C22544A-7EE6-4342-B048-85BDC9FD1C3A}</a:tableStyleId>
              </a:tblPr>
              <a:tblGrid>
                <a:gridCol w="2342298"/>
              </a:tblGrid>
              <a:tr h="492454">
                <a:tc>
                  <a:txBody>
                    <a:bodyPr/>
                    <a:lstStyle/>
                    <a:p>
                      <a:pPr algn="ctr"/>
                      <a:r>
                        <a:rPr lang="en-US" dirty="0" err="1" smtClean="0"/>
                        <a:t>Sections.c</a:t>
                      </a:r>
                      <a:endParaRPr lang="en-US" dirty="0"/>
                    </a:p>
                  </a:txBody>
                  <a:tcPr/>
                </a:tc>
              </a:tr>
              <a:tr h="481444">
                <a:tc>
                  <a:txBody>
                    <a:bodyPr/>
                    <a:lstStyle/>
                    <a:p>
                      <a:r>
                        <a:rPr lang="en-US" sz="1200" dirty="0" smtClean="0"/>
                        <a:t>-  &lt;global</a:t>
                      </a:r>
                      <a:r>
                        <a:rPr lang="en-US" sz="1200" baseline="0" dirty="0" smtClean="0"/>
                        <a:t> variables, locks, </a:t>
                      </a:r>
                      <a:r>
                        <a:rPr lang="en-US" sz="1200" baseline="0" dirty="0" err="1" smtClean="0"/>
                        <a:t>mutexes</a:t>
                      </a:r>
                      <a:r>
                        <a:rPr lang="en-US" sz="1200" baseline="0" dirty="0" smtClean="0"/>
                        <a:t>, etc.&gt;</a:t>
                      </a:r>
                      <a:endParaRPr lang="en-US" sz="1200" dirty="0"/>
                    </a:p>
                  </a:txBody>
                  <a:tcPr/>
                </a:tc>
              </a:tr>
              <a:tr h="1117203">
                <a:tc>
                  <a:txBody>
                    <a:bodyPr/>
                    <a:lstStyle/>
                    <a:p>
                      <a:r>
                        <a:rPr lang="en-US" sz="1200" dirty="0" smtClean="0"/>
                        <a:t>+  </a:t>
                      </a:r>
                      <a:r>
                        <a:rPr lang="en-US" sz="1200" dirty="0" err="1" smtClean="0"/>
                        <a:t>initGlobals</a:t>
                      </a:r>
                      <a:r>
                        <a:rPr lang="en-US" sz="1200" dirty="0" smtClean="0"/>
                        <a:t> ()</a:t>
                      </a:r>
                    </a:p>
                    <a:p>
                      <a:r>
                        <a:rPr lang="en-US" sz="1200" dirty="0" smtClean="0"/>
                        <a:t>+  void </a:t>
                      </a:r>
                      <a:r>
                        <a:rPr lang="en-US" sz="1200" dirty="0" err="1" smtClean="0"/>
                        <a:t>entrySection</a:t>
                      </a:r>
                      <a:r>
                        <a:rPr lang="en-US" sz="1200" dirty="0" smtClean="0"/>
                        <a:t> (</a:t>
                      </a:r>
                      <a:r>
                        <a:rPr lang="en-US" sz="1200" dirty="0" err="1" smtClean="0"/>
                        <a:t>int</a:t>
                      </a:r>
                      <a:r>
                        <a:rPr lang="en-US" sz="1200" dirty="0" smtClean="0"/>
                        <a:t> id)</a:t>
                      </a:r>
                    </a:p>
                    <a:p>
                      <a:r>
                        <a:rPr lang="en-US" sz="1200" dirty="0" smtClean="0"/>
                        <a:t>+  void </a:t>
                      </a:r>
                      <a:r>
                        <a:rPr lang="en-US" sz="1200" dirty="0" err="1" smtClean="0"/>
                        <a:t>criticalSection</a:t>
                      </a:r>
                      <a:r>
                        <a:rPr lang="en-US" sz="1200" dirty="0" smtClean="0"/>
                        <a:t> (</a:t>
                      </a:r>
                      <a:r>
                        <a:rPr lang="en-US" sz="1200" dirty="0" err="1" smtClean="0"/>
                        <a:t>int</a:t>
                      </a:r>
                      <a:r>
                        <a:rPr lang="en-US" sz="1200" dirty="0" smtClean="0"/>
                        <a:t> id)</a:t>
                      </a:r>
                    </a:p>
                    <a:p>
                      <a:r>
                        <a:rPr lang="en-US" sz="1200" dirty="0" smtClean="0"/>
                        <a:t>+  void </a:t>
                      </a:r>
                      <a:r>
                        <a:rPr lang="en-US" sz="1200" dirty="0" err="1" smtClean="0"/>
                        <a:t>exitSection</a:t>
                      </a:r>
                      <a:r>
                        <a:rPr lang="en-US" sz="1200" dirty="0" smtClean="0"/>
                        <a:t> (</a:t>
                      </a:r>
                      <a:r>
                        <a:rPr lang="en-US" sz="1200" dirty="0" err="1" smtClean="0"/>
                        <a:t>int</a:t>
                      </a:r>
                      <a:r>
                        <a:rPr lang="en-US" sz="1200" dirty="0" smtClean="0"/>
                        <a:t> id)</a:t>
                      </a:r>
                    </a:p>
                    <a:p>
                      <a:r>
                        <a:rPr lang="en-US" sz="1200" dirty="0" smtClean="0"/>
                        <a:t>+  void </a:t>
                      </a:r>
                      <a:r>
                        <a:rPr lang="en-US" sz="1200" dirty="0" err="1" smtClean="0"/>
                        <a:t>remainderSection</a:t>
                      </a:r>
                      <a:r>
                        <a:rPr lang="en-US" sz="1200" dirty="0" smtClean="0"/>
                        <a:t> (</a:t>
                      </a:r>
                      <a:r>
                        <a:rPr lang="en-US" sz="1200" dirty="0" err="1" smtClean="0"/>
                        <a:t>int</a:t>
                      </a:r>
                      <a:r>
                        <a:rPr lang="en-US" sz="1200" dirty="0" smtClean="0"/>
                        <a:t> id)</a:t>
                      </a:r>
                      <a:endParaRPr lang="en-US" sz="1200" dirty="0"/>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022608081"/>
              </p:ext>
            </p:extLst>
          </p:nvPr>
        </p:nvGraphicFramePr>
        <p:xfrm>
          <a:off x="5667993" y="1915744"/>
          <a:ext cx="3313976" cy="2082858"/>
        </p:xfrm>
        <a:graphic>
          <a:graphicData uri="http://schemas.openxmlformats.org/drawingml/2006/table">
            <a:tbl>
              <a:tblPr firstRow="1" bandRow="1">
                <a:tableStyleId>{5C22544A-7EE6-4342-B048-85BDC9FD1C3A}</a:tableStyleId>
              </a:tblPr>
              <a:tblGrid>
                <a:gridCol w="3313976"/>
              </a:tblGrid>
              <a:tr h="479264">
                <a:tc>
                  <a:txBody>
                    <a:bodyPr/>
                    <a:lstStyle/>
                    <a:p>
                      <a:pPr algn="ctr"/>
                      <a:r>
                        <a:rPr lang="en-US" dirty="0" err="1" smtClean="0"/>
                        <a:t>Scheduler.cpp</a:t>
                      </a:r>
                      <a:endParaRPr lang="en-US" dirty="0"/>
                    </a:p>
                  </a:txBody>
                  <a:tcPr/>
                </a:tc>
              </a:tr>
              <a:tr h="384685">
                <a:tc>
                  <a:txBody>
                    <a:bodyPr/>
                    <a:lstStyle/>
                    <a:p>
                      <a:endParaRPr lang="en-US" sz="1200" dirty="0"/>
                    </a:p>
                  </a:txBody>
                  <a:tcPr/>
                </a:tc>
              </a:tr>
              <a:tr h="1218909">
                <a:tc>
                  <a:txBody>
                    <a:bodyPr/>
                    <a:lstStyle/>
                    <a:p>
                      <a:r>
                        <a:rPr lang="en-US" sz="1200" dirty="0" smtClean="0"/>
                        <a:t>+ </a:t>
                      </a:r>
                      <a:r>
                        <a:rPr lang="en-US" sz="1200" baseline="0" dirty="0" smtClean="0"/>
                        <a:t> </a:t>
                      </a:r>
                      <a:r>
                        <a:rPr lang="en-US" sz="1200" baseline="0" dirty="0" err="1" smtClean="0"/>
                        <a:t>mutexLock</a:t>
                      </a:r>
                      <a:r>
                        <a:rPr lang="en-US" sz="1200" baseline="0" dirty="0" smtClean="0"/>
                        <a:t> (</a:t>
                      </a:r>
                      <a:r>
                        <a:rPr lang="en-US" sz="1200" baseline="0" dirty="0" err="1" smtClean="0"/>
                        <a:t>int</a:t>
                      </a:r>
                      <a:r>
                        <a:rPr lang="en-US" sz="1200" baseline="0" dirty="0" smtClean="0"/>
                        <a:t> id, </a:t>
                      </a:r>
                      <a:r>
                        <a:rPr lang="en-US" sz="1200" baseline="0" dirty="0" err="1" smtClean="0"/>
                        <a:t>pthread_mutex_t</a:t>
                      </a:r>
                      <a:r>
                        <a:rPr lang="en-US" sz="1200" baseline="0" dirty="0" smtClean="0"/>
                        <a:t> lock)</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a:t>
                      </a:r>
                      <a:r>
                        <a:rPr lang="en-US" sz="1200" baseline="0" dirty="0" err="1" smtClean="0"/>
                        <a:t>mutexUnlock</a:t>
                      </a:r>
                      <a:r>
                        <a:rPr lang="en-US" sz="1200" baseline="0" dirty="0" smtClean="0"/>
                        <a:t> (</a:t>
                      </a:r>
                      <a:r>
                        <a:rPr lang="en-US" sz="1200" baseline="0" dirty="0" err="1" smtClean="0"/>
                        <a:t>int</a:t>
                      </a:r>
                      <a:r>
                        <a:rPr lang="en-US" sz="1200" baseline="0" dirty="0" smtClean="0"/>
                        <a:t> id, </a:t>
                      </a:r>
                      <a:r>
                        <a:rPr lang="en-US" sz="1200" baseline="0" dirty="0" err="1" smtClean="0"/>
                        <a:t>pthread_mutex_t</a:t>
                      </a:r>
                      <a:r>
                        <a:rPr lang="en-US" sz="1200" baseline="0" dirty="0" smtClean="0"/>
                        <a:t> lock)</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a:t>
                      </a:r>
                      <a:r>
                        <a:rPr lang="en-US" sz="1200" baseline="0" dirty="0" err="1" smtClean="0"/>
                        <a:t>semWait</a:t>
                      </a:r>
                      <a:r>
                        <a:rPr lang="en-US" sz="1200" baseline="0" dirty="0" smtClean="0"/>
                        <a:t> (</a:t>
                      </a:r>
                      <a:r>
                        <a:rPr lang="en-US" sz="1200" baseline="0" dirty="0" err="1" smtClean="0"/>
                        <a:t>int</a:t>
                      </a:r>
                      <a:r>
                        <a:rPr lang="en-US" sz="1200" baseline="0" dirty="0" smtClean="0"/>
                        <a:t> id, </a:t>
                      </a:r>
                      <a:r>
                        <a:rPr lang="en-US" sz="1200" baseline="0" dirty="0" err="1" smtClean="0"/>
                        <a:t>sem_t</a:t>
                      </a:r>
                      <a:r>
                        <a:rPr lang="en-US" sz="1200" baseline="0" dirty="0" smtClean="0"/>
                        <a:t> </a:t>
                      </a:r>
                      <a:r>
                        <a:rPr lang="en-US" sz="1200" baseline="0" dirty="0" err="1" smtClean="0"/>
                        <a:t>sem</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a:t>
                      </a:r>
                      <a:r>
                        <a:rPr lang="en-US" sz="1200" baseline="0" dirty="0" err="1" smtClean="0"/>
                        <a:t>semPost</a:t>
                      </a:r>
                      <a:r>
                        <a:rPr lang="en-US" sz="1200" baseline="0" dirty="0" smtClean="0"/>
                        <a:t> (</a:t>
                      </a:r>
                      <a:r>
                        <a:rPr lang="en-US" sz="1200" baseline="0" dirty="0" err="1" smtClean="0"/>
                        <a:t>int</a:t>
                      </a:r>
                      <a:r>
                        <a:rPr lang="en-US" sz="1200" baseline="0" dirty="0" smtClean="0"/>
                        <a:t> id, </a:t>
                      </a:r>
                      <a:r>
                        <a:rPr lang="en-US" sz="1200" baseline="0" dirty="0" err="1" smtClean="0"/>
                        <a:t>sem_t</a:t>
                      </a:r>
                      <a:r>
                        <a:rPr lang="en-US" sz="1200" baseline="0" dirty="0" smtClean="0"/>
                        <a:t> </a:t>
                      </a:r>
                      <a:r>
                        <a:rPr lang="en-US" sz="1200" baseline="0" dirty="0" err="1" smtClean="0"/>
                        <a:t>sem</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a:t>
                      </a:r>
                      <a:r>
                        <a:rPr lang="en-US" sz="1200" dirty="0" err="1" smtClean="0"/>
                        <a:t>invokeScheduler</a:t>
                      </a:r>
                      <a:r>
                        <a:rPr lang="en-US" sz="1200" baseline="0" dirty="0" smtClean="0"/>
                        <a:t> (</a:t>
                      </a:r>
                      <a:r>
                        <a:rPr lang="en-US" sz="1200" baseline="0" dirty="0" err="1" smtClean="0"/>
                        <a:t>int</a:t>
                      </a:r>
                      <a:r>
                        <a:rPr lang="en-US" sz="1200" baseline="0" dirty="0" smtClean="0"/>
                        <a:t> id, </a:t>
                      </a:r>
                      <a:r>
                        <a:rPr lang="en-US" sz="1200" baseline="0" dirty="0" err="1" smtClean="0"/>
                        <a:t>int</a:t>
                      </a:r>
                      <a:r>
                        <a:rPr lang="en-US" sz="1200" baseline="0" dirty="0" smtClean="0"/>
                        <a:t> </a:t>
                      </a:r>
                      <a:r>
                        <a:rPr lang="en-US" sz="1200" baseline="0" dirty="0" err="1" smtClean="0"/>
                        <a:t>lineNum</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a:t>
                      </a:r>
                      <a:r>
                        <a:rPr lang="en-US" sz="1200" baseline="0" dirty="0" err="1" smtClean="0"/>
                        <a:t>pauseThread</a:t>
                      </a:r>
                      <a:r>
                        <a:rPr lang="en-US" sz="1200" baseline="0" dirty="0" smtClean="0"/>
                        <a:t> (</a:t>
                      </a:r>
                      <a:r>
                        <a:rPr lang="en-US" sz="1200" baseline="0" dirty="0" err="1" smtClean="0"/>
                        <a:t>int</a:t>
                      </a:r>
                      <a:r>
                        <a:rPr lang="en-US" sz="1200" baseline="0" dirty="0" smtClean="0"/>
                        <a:t> id)</a:t>
                      </a:r>
                    </a:p>
                  </a:txBody>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722615196"/>
              </p:ext>
            </p:extLst>
          </p:nvPr>
        </p:nvGraphicFramePr>
        <p:xfrm>
          <a:off x="6823674" y="4583029"/>
          <a:ext cx="1438863" cy="1165252"/>
        </p:xfrm>
        <a:graphic>
          <a:graphicData uri="http://schemas.openxmlformats.org/drawingml/2006/table">
            <a:tbl>
              <a:tblPr firstRow="1" bandRow="1">
                <a:tableStyleId>{5C22544A-7EE6-4342-B048-85BDC9FD1C3A}</a:tableStyleId>
              </a:tblPr>
              <a:tblGrid>
                <a:gridCol w="1438863"/>
              </a:tblGrid>
              <a:tr h="452162">
                <a:tc>
                  <a:txBody>
                    <a:bodyPr/>
                    <a:lstStyle/>
                    <a:p>
                      <a:pPr algn="ctr"/>
                      <a:r>
                        <a:rPr lang="en-US" dirty="0" err="1" smtClean="0"/>
                        <a:t>output.txt</a:t>
                      </a:r>
                      <a:endParaRPr lang="en-US" dirty="0"/>
                    </a:p>
                  </a:txBody>
                  <a:tcPr/>
                </a:tc>
              </a:tr>
              <a:tr h="713090">
                <a:tc>
                  <a:txBody>
                    <a:bodyPr/>
                    <a:lstStyle/>
                    <a:p>
                      <a:pPr marL="0" indent="0">
                        <a:buFontTx/>
                        <a:buNone/>
                      </a:pPr>
                      <a:endParaRPr lang="en-US" sz="1200" dirty="0"/>
                    </a:p>
                  </a:txBody>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4073197085"/>
              </p:ext>
            </p:extLst>
          </p:nvPr>
        </p:nvGraphicFramePr>
        <p:xfrm>
          <a:off x="2986656" y="4583029"/>
          <a:ext cx="1438863" cy="1165252"/>
        </p:xfrm>
        <a:graphic>
          <a:graphicData uri="http://schemas.openxmlformats.org/drawingml/2006/table">
            <a:tbl>
              <a:tblPr firstRow="1" bandRow="1">
                <a:tableStyleId>{5C22544A-7EE6-4342-B048-85BDC9FD1C3A}</a:tableStyleId>
              </a:tblPr>
              <a:tblGrid>
                <a:gridCol w="1438863"/>
              </a:tblGrid>
              <a:tr h="452162">
                <a:tc>
                  <a:txBody>
                    <a:bodyPr/>
                    <a:lstStyle/>
                    <a:p>
                      <a:pPr algn="ctr"/>
                      <a:r>
                        <a:rPr lang="en-US" dirty="0" err="1" smtClean="0"/>
                        <a:t>Makefile</a:t>
                      </a:r>
                      <a:endParaRPr lang="en-US" dirty="0"/>
                    </a:p>
                  </a:txBody>
                  <a:tcPr/>
                </a:tc>
              </a:tr>
              <a:tr h="713090">
                <a:tc>
                  <a:txBody>
                    <a:bodyPr/>
                    <a:lstStyle/>
                    <a:p>
                      <a:pPr marL="0" indent="0">
                        <a:buFontTx/>
                        <a:buNone/>
                      </a:pPr>
                      <a:endParaRPr lang="en-US" sz="1200" dirty="0"/>
                    </a:p>
                  </a:txBody>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971507643"/>
              </p:ext>
            </p:extLst>
          </p:nvPr>
        </p:nvGraphicFramePr>
        <p:xfrm>
          <a:off x="4948561" y="4583029"/>
          <a:ext cx="1438863" cy="1165252"/>
        </p:xfrm>
        <a:graphic>
          <a:graphicData uri="http://schemas.openxmlformats.org/drawingml/2006/table">
            <a:tbl>
              <a:tblPr firstRow="1" bandRow="1">
                <a:tableStyleId>{5C22544A-7EE6-4342-B048-85BDC9FD1C3A}</a:tableStyleId>
              </a:tblPr>
              <a:tblGrid>
                <a:gridCol w="1438863"/>
              </a:tblGrid>
              <a:tr h="452162">
                <a:tc>
                  <a:txBody>
                    <a:bodyPr/>
                    <a:lstStyle/>
                    <a:p>
                      <a:pPr algn="ctr"/>
                      <a:r>
                        <a:rPr lang="en-US" dirty="0" smtClean="0"/>
                        <a:t>SUDS</a:t>
                      </a:r>
                      <a:endParaRPr lang="en-US" dirty="0"/>
                    </a:p>
                  </a:txBody>
                  <a:tcPr/>
                </a:tc>
              </a:tr>
              <a:tr h="713090">
                <a:tc>
                  <a:txBody>
                    <a:bodyPr/>
                    <a:lstStyle/>
                    <a:p>
                      <a:pPr marL="0" indent="0">
                        <a:buFontTx/>
                        <a:buNone/>
                      </a:pPr>
                      <a:endParaRPr lang="en-US" sz="1200" dirty="0"/>
                    </a:p>
                  </a:txBody>
                  <a:tcPr/>
                </a:tc>
              </a:tr>
            </a:tbl>
          </a:graphicData>
        </a:graphic>
      </p:graphicFrame>
    </p:spTree>
    <p:extLst>
      <p:ext uri="{BB962C8B-B14F-4D97-AF65-F5344CB8AC3E}">
        <p14:creationId xmlns:p14="http://schemas.microsoft.com/office/powerpoint/2010/main" val="296211609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400" dirty="0" smtClean="0"/>
              <a:t>Scenario – James’ Homework Assignment</a:t>
            </a:r>
            <a:endParaRPr lang="en-US" sz="3400" dirty="0"/>
          </a:p>
        </p:txBody>
      </p:sp>
      <p:sp useBgFill="1">
        <p:nvSpPr>
          <p:cNvPr id="4" name="Rectangle 3"/>
          <p:cNvSpPr/>
          <p:nvPr/>
        </p:nvSpPr>
        <p:spPr>
          <a:xfrm>
            <a:off x="1003199" y="2219875"/>
            <a:ext cx="2378364" cy="3347147"/>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200" dirty="0" smtClean="0">
                <a:solidFill>
                  <a:srgbClr val="292934"/>
                </a:solidFill>
              </a:rPr>
              <a:t>Unisex Bathroom Problem</a:t>
            </a:r>
            <a:r>
              <a:rPr lang="en-US" sz="1200" dirty="0">
                <a:solidFill>
                  <a:srgbClr val="292934"/>
                </a:solidFill>
              </a:rPr>
              <a:t>:</a:t>
            </a:r>
          </a:p>
          <a:p>
            <a:endParaRPr lang="en-US" sz="1200" dirty="0" smtClean="0">
              <a:solidFill>
                <a:srgbClr val="292934"/>
              </a:solidFill>
            </a:endParaRPr>
          </a:p>
          <a:p>
            <a:r>
              <a:rPr lang="en-US" sz="1200" dirty="0" smtClean="0">
                <a:solidFill>
                  <a:srgbClr val="292934"/>
                </a:solidFill>
              </a:rPr>
              <a:t>An </a:t>
            </a:r>
            <a:r>
              <a:rPr lang="en-US" sz="1200" dirty="0">
                <a:solidFill>
                  <a:srgbClr val="292934"/>
                </a:solidFill>
              </a:rPr>
              <a:t>office contains a single restroom that has many toilets.  The restroom can be used by both men and women but not at the same time. </a:t>
            </a:r>
          </a:p>
          <a:p>
            <a:r>
              <a:rPr lang="en-US" sz="1200" dirty="0">
                <a:solidFill>
                  <a:srgbClr val="292934"/>
                </a:solidFill>
              </a:rPr>
              <a:t>Develop a solution using locks and/or semaphores that allows any number of men or any number of women, but not both, in the restroom at the same time.  The solution must implement the required mutual exclusion and avoid deadlock.  However, the solution does not need to be fair</a:t>
            </a:r>
            <a:r>
              <a:rPr lang="en-US" sz="1200" dirty="0" smtClean="0">
                <a:solidFill>
                  <a:srgbClr val="292934"/>
                </a:solidFill>
              </a:rPr>
              <a:t>.</a:t>
            </a:r>
            <a:endParaRPr lang="en-US" sz="1200" dirty="0">
              <a:solidFill>
                <a:srgbClr val="292934"/>
              </a:solidFill>
            </a:endParaRPr>
          </a:p>
        </p:txBody>
      </p:sp>
      <p:sp useBgFill="1">
        <p:nvSpPr>
          <p:cNvPr id="9" name="Rectangle 8"/>
          <p:cNvSpPr/>
          <p:nvPr/>
        </p:nvSpPr>
        <p:spPr>
          <a:xfrm>
            <a:off x="4587801" y="2542009"/>
            <a:ext cx="2378364" cy="2597782"/>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r>
              <a:rPr lang="en-US" sz="1200" dirty="0" smtClean="0">
                <a:solidFill>
                  <a:srgbClr val="292934"/>
                </a:solidFill>
              </a:rPr>
              <a:t>// global variables</a:t>
            </a:r>
          </a:p>
          <a:p>
            <a:r>
              <a:rPr lang="en-US" sz="1200" dirty="0">
                <a:solidFill>
                  <a:srgbClr val="292934"/>
                </a:solidFill>
              </a:rPr>
              <a:t>l</a:t>
            </a:r>
            <a:r>
              <a:rPr lang="en-US" sz="1200" dirty="0" smtClean="0">
                <a:solidFill>
                  <a:srgbClr val="292934"/>
                </a:solidFill>
              </a:rPr>
              <a:t>ock…</a:t>
            </a:r>
          </a:p>
          <a:p>
            <a:r>
              <a:rPr lang="en-US" sz="1200" dirty="0">
                <a:solidFill>
                  <a:srgbClr val="292934"/>
                </a:solidFill>
              </a:rPr>
              <a:t>s</a:t>
            </a:r>
            <a:r>
              <a:rPr lang="en-US" sz="1200" dirty="0" smtClean="0">
                <a:solidFill>
                  <a:srgbClr val="292934"/>
                </a:solidFill>
              </a:rPr>
              <a:t>emaphore…</a:t>
            </a:r>
            <a:endParaRPr lang="en-US" sz="1200" dirty="0">
              <a:solidFill>
                <a:srgbClr val="292934"/>
              </a:solidFill>
            </a:endParaRPr>
          </a:p>
          <a:p>
            <a:r>
              <a:rPr lang="en-US" sz="1200" dirty="0" smtClean="0">
                <a:solidFill>
                  <a:srgbClr val="292934"/>
                </a:solidFill>
              </a:rPr>
              <a:t>…</a:t>
            </a:r>
          </a:p>
          <a:p>
            <a:r>
              <a:rPr lang="en-US" sz="1200" dirty="0" err="1" smtClean="0">
                <a:solidFill>
                  <a:srgbClr val="292934"/>
                </a:solidFill>
              </a:rPr>
              <a:t>personDrink</a:t>
            </a:r>
            <a:r>
              <a:rPr lang="en-US" sz="1200" dirty="0" smtClean="0">
                <a:solidFill>
                  <a:srgbClr val="292934"/>
                </a:solidFill>
              </a:rPr>
              <a:t>() {…}</a:t>
            </a:r>
          </a:p>
          <a:p>
            <a:endParaRPr lang="en-US" sz="1200" dirty="0">
              <a:solidFill>
                <a:srgbClr val="292934"/>
              </a:solidFill>
            </a:endParaRPr>
          </a:p>
          <a:p>
            <a:r>
              <a:rPr lang="en-US" sz="1200" dirty="0" err="1" smtClean="0">
                <a:solidFill>
                  <a:srgbClr val="292934"/>
                </a:solidFill>
              </a:rPr>
              <a:t>personEnterRestroom</a:t>
            </a:r>
            <a:r>
              <a:rPr lang="en-US" sz="1200" dirty="0" smtClean="0">
                <a:solidFill>
                  <a:srgbClr val="292934"/>
                </a:solidFill>
              </a:rPr>
              <a:t>() {…}</a:t>
            </a:r>
          </a:p>
          <a:p>
            <a:endParaRPr lang="en-US" sz="1200" dirty="0" smtClean="0">
              <a:solidFill>
                <a:srgbClr val="292934"/>
              </a:solidFill>
            </a:endParaRPr>
          </a:p>
          <a:p>
            <a:r>
              <a:rPr lang="en-US" sz="1200" dirty="0" err="1" smtClean="0">
                <a:solidFill>
                  <a:srgbClr val="292934"/>
                </a:solidFill>
              </a:rPr>
              <a:t>personUseRestroom</a:t>
            </a:r>
            <a:r>
              <a:rPr lang="en-US" sz="1200" dirty="0" smtClean="0">
                <a:solidFill>
                  <a:srgbClr val="292934"/>
                </a:solidFill>
              </a:rPr>
              <a:t>() {…}</a:t>
            </a:r>
          </a:p>
          <a:p>
            <a:endParaRPr lang="en-US" sz="1200" dirty="0" smtClean="0">
              <a:solidFill>
                <a:srgbClr val="292934"/>
              </a:solidFill>
            </a:endParaRPr>
          </a:p>
          <a:p>
            <a:r>
              <a:rPr lang="en-US" sz="1200" dirty="0" err="1" smtClean="0">
                <a:solidFill>
                  <a:srgbClr val="292934"/>
                </a:solidFill>
              </a:rPr>
              <a:t>personLeaveRestroom</a:t>
            </a:r>
            <a:r>
              <a:rPr lang="en-US" sz="1200" dirty="0" smtClean="0">
                <a:solidFill>
                  <a:srgbClr val="292934"/>
                </a:solidFill>
              </a:rPr>
              <a:t>() {…}</a:t>
            </a:r>
            <a:endParaRPr lang="en-US" sz="1200" dirty="0">
              <a:solidFill>
                <a:srgbClr val="292934"/>
              </a:solidFill>
            </a:endParaRPr>
          </a:p>
        </p:txBody>
      </p:sp>
      <p:sp useBgFill="1">
        <p:nvSpPr>
          <p:cNvPr id="10" name="Rectangle 9"/>
          <p:cNvSpPr/>
          <p:nvPr/>
        </p:nvSpPr>
        <p:spPr>
          <a:xfrm>
            <a:off x="4587801" y="2219875"/>
            <a:ext cx="2378364" cy="322134"/>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r>
              <a:rPr lang="en-US" sz="1200" dirty="0" smtClean="0">
                <a:solidFill>
                  <a:srgbClr val="292934"/>
                </a:solidFill>
              </a:rPr>
              <a:t>hw.1.cpp</a:t>
            </a:r>
            <a:endParaRPr lang="en-US" sz="1200" dirty="0">
              <a:solidFill>
                <a:srgbClr val="292934"/>
              </a:solidFill>
            </a:endParaRPr>
          </a:p>
        </p:txBody>
      </p:sp>
      <p:sp useBgFill="1">
        <p:nvSpPr>
          <p:cNvPr id="15" name="Rectangle 14"/>
          <p:cNvSpPr/>
          <p:nvPr/>
        </p:nvSpPr>
        <p:spPr>
          <a:xfrm>
            <a:off x="4587801" y="5567022"/>
            <a:ext cx="2378364" cy="322134"/>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r>
              <a:rPr lang="en-US" sz="1600" dirty="0" smtClean="0">
                <a:solidFill>
                  <a:srgbClr val="292934"/>
                </a:solidFill>
              </a:rPr>
              <a:t>Ready to test!</a:t>
            </a:r>
            <a:endParaRPr lang="en-US" sz="1600" dirty="0">
              <a:solidFill>
                <a:srgbClr val="292934"/>
              </a:solidFill>
            </a:endParaRPr>
          </a:p>
        </p:txBody>
      </p:sp>
    </p:spTree>
    <p:extLst>
      <p:ext uri="{BB962C8B-B14F-4D97-AF65-F5344CB8AC3E}">
        <p14:creationId xmlns:p14="http://schemas.microsoft.com/office/powerpoint/2010/main" val="386817238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smtClean="0"/>
              <a:t>Scenario – James’ Test &amp; Debug Process</a:t>
            </a:r>
            <a:endParaRPr lang="en-US" sz="3400" dirty="0"/>
          </a:p>
        </p:txBody>
      </p:sp>
      <p:sp>
        <p:nvSpPr>
          <p:cNvPr id="3" name="Content Placeholder 2"/>
          <p:cNvSpPr>
            <a:spLocks noGrp="1"/>
          </p:cNvSpPr>
          <p:nvPr>
            <p:ph idx="1"/>
          </p:nvPr>
        </p:nvSpPr>
        <p:spPr>
          <a:xfrm>
            <a:off x="457200" y="1600200"/>
            <a:ext cx="3495358" cy="322077"/>
          </a:xfrm>
        </p:spPr>
        <p:txBody>
          <a:bodyPr>
            <a:normAutofit lnSpcReduction="10000"/>
          </a:bodyPr>
          <a:lstStyle/>
          <a:p>
            <a:r>
              <a:rPr lang="en-US" sz="1600" dirty="0" smtClean="0"/>
              <a:t>Detect Mutual Exclusion Violation</a:t>
            </a:r>
          </a:p>
        </p:txBody>
      </p:sp>
      <p:cxnSp>
        <p:nvCxnSpPr>
          <p:cNvPr id="9" name="Straight Connector 8"/>
          <p:cNvCxnSpPr/>
          <p:nvPr/>
        </p:nvCxnSpPr>
        <p:spPr>
          <a:xfrm>
            <a:off x="4569774" y="1721177"/>
            <a:ext cx="11870" cy="4904506"/>
          </a:xfrm>
          <a:prstGeom prst="line">
            <a:avLst/>
          </a:prstGeom>
        </p:spPr>
        <p:style>
          <a:lnRef idx="2">
            <a:schemeClr val="accent1"/>
          </a:lnRef>
          <a:fillRef idx="0">
            <a:schemeClr val="accent1"/>
          </a:fillRef>
          <a:effectRef idx="1">
            <a:schemeClr val="accent1"/>
          </a:effectRef>
          <a:fontRef idx="minor">
            <a:schemeClr val="tx1"/>
          </a:fontRef>
        </p:style>
      </p:cxnSp>
      <p:grpSp>
        <p:nvGrpSpPr>
          <p:cNvPr id="55" name="Group 54"/>
          <p:cNvGrpSpPr/>
          <p:nvPr/>
        </p:nvGrpSpPr>
        <p:grpSpPr>
          <a:xfrm>
            <a:off x="457200" y="1904828"/>
            <a:ext cx="3792096" cy="3257100"/>
            <a:chOff x="457200" y="1904828"/>
            <a:chExt cx="3792096" cy="3257100"/>
          </a:xfrm>
        </p:grpSpPr>
        <p:sp>
          <p:nvSpPr>
            <p:cNvPr id="6" name="TextBox 5"/>
            <p:cNvSpPr txBox="1"/>
            <p:nvPr/>
          </p:nvSpPr>
          <p:spPr>
            <a:xfrm>
              <a:off x="2682529" y="2968452"/>
              <a:ext cx="1566767" cy="1015663"/>
            </a:xfrm>
            <a:prstGeom prst="rect">
              <a:avLst/>
            </a:prstGeom>
            <a:noFill/>
          </p:spPr>
          <p:txBody>
            <a:bodyPr wrap="square" rtlCol="0">
              <a:spAutoFit/>
            </a:bodyPr>
            <a:lstStyle/>
            <a:p>
              <a:r>
                <a:rPr lang="en-US" sz="1200" dirty="0" smtClean="0"/>
                <a:t>A checker goes through the output and checks for mutual exclusion violations</a:t>
              </a:r>
            </a:p>
          </p:txBody>
        </p:sp>
        <p:grpSp>
          <p:nvGrpSpPr>
            <p:cNvPr id="54" name="Group 53"/>
            <p:cNvGrpSpPr/>
            <p:nvPr/>
          </p:nvGrpSpPr>
          <p:grpSpPr>
            <a:xfrm>
              <a:off x="457200" y="1904828"/>
              <a:ext cx="2225330" cy="3257100"/>
              <a:chOff x="457200" y="1904828"/>
              <a:chExt cx="2225330" cy="3257100"/>
            </a:xfrm>
          </p:grpSpPr>
          <p:sp useBgFill="1">
            <p:nvSpPr>
              <p:cNvPr id="7" name="Rectangle 6"/>
              <p:cNvSpPr/>
              <p:nvPr/>
            </p:nvSpPr>
            <p:spPr>
              <a:xfrm>
                <a:off x="457200" y="1904828"/>
                <a:ext cx="1775691" cy="3257100"/>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000" dirty="0" smtClean="0">
                    <a:solidFill>
                      <a:srgbClr val="292934"/>
                    </a:solidFill>
                  </a:rPr>
                  <a:t>Output</a:t>
                </a:r>
                <a:endParaRPr lang="en-US" sz="1000" dirty="0">
                  <a:solidFill>
                    <a:srgbClr val="292934"/>
                  </a:solidFill>
                </a:endParaRPr>
              </a:p>
              <a:p>
                <a:endParaRPr lang="en-US" sz="1000" dirty="0" smtClean="0">
                  <a:solidFill>
                    <a:srgbClr val="292934"/>
                  </a:solidFill>
                </a:endParaRPr>
              </a:p>
              <a:p>
                <a:r>
                  <a:rPr lang="en-US" sz="1000" dirty="0">
                    <a:solidFill>
                      <a:srgbClr val="292934"/>
                    </a:solidFill>
                  </a:rPr>
                  <a:t>Number of people: 4</a:t>
                </a:r>
              </a:p>
              <a:p>
                <a:r>
                  <a:rPr lang="en-US" sz="1000" dirty="0">
                    <a:solidFill>
                      <a:srgbClr val="292934"/>
                    </a:solidFill>
                  </a:rPr>
                  <a:t>Drink: 0 (female)</a:t>
                </a:r>
              </a:p>
              <a:p>
                <a:r>
                  <a:rPr lang="en-US" sz="1000" dirty="0">
                    <a:solidFill>
                      <a:srgbClr val="292934"/>
                    </a:solidFill>
                  </a:rPr>
                  <a:t>Drink: 1 (male)</a:t>
                </a:r>
              </a:p>
              <a:p>
                <a:r>
                  <a:rPr lang="en-US" sz="1000" dirty="0">
                    <a:solidFill>
                      <a:srgbClr val="292934"/>
                    </a:solidFill>
                  </a:rPr>
                  <a:t>Drink: 2 (female)</a:t>
                </a:r>
              </a:p>
              <a:p>
                <a:r>
                  <a:rPr lang="en-US" sz="1000" dirty="0">
                    <a:solidFill>
                      <a:srgbClr val="292934"/>
                    </a:solidFill>
                  </a:rPr>
                  <a:t>Drink: 3 (male)</a:t>
                </a:r>
              </a:p>
              <a:p>
                <a:r>
                  <a:rPr lang="en-US" sz="1000" dirty="0">
                    <a:solidFill>
                      <a:srgbClr val="FF0000"/>
                    </a:solidFill>
                  </a:rPr>
                  <a:t>Enter: 0 (female)</a:t>
                </a:r>
              </a:p>
              <a:p>
                <a:r>
                  <a:rPr lang="en-US" sz="1000" dirty="0">
                    <a:solidFill>
                      <a:srgbClr val="FF0000"/>
                    </a:solidFill>
                  </a:rPr>
                  <a:t>Using: 0 (female)</a:t>
                </a:r>
              </a:p>
              <a:p>
                <a:r>
                  <a:rPr lang="en-US" sz="1000" dirty="0">
                    <a:solidFill>
                      <a:srgbClr val="FF0000"/>
                    </a:solidFill>
                  </a:rPr>
                  <a:t>Enter: 2 (female)</a:t>
                </a:r>
              </a:p>
              <a:p>
                <a:r>
                  <a:rPr lang="en-US" sz="1000" dirty="0">
                    <a:solidFill>
                      <a:srgbClr val="FF0000"/>
                    </a:solidFill>
                  </a:rPr>
                  <a:t>Using: 2 (female)</a:t>
                </a:r>
              </a:p>
              <a:p>
                <a:r>
                  <a:rPr lang="en-US" sz="1000" dirty="0">
                    <a:solidFill>
                      <a:srgbClr val="FF0000"/>
                    </a:solidFill>
                  </a:rPr>
                  <a:t>Enter: 1 (male)</a:t>
                </a:r>
              </a:p>
              <a:p>
                <a:r>
                  <a:rPr lang="en-US" sz="1000" dirty="0">
                    <a:solidFill>
                      <a:srgbClr val="FF0000"/>
                    </a:solidFill>
                  </a:rPr>
                  <a:t>Enter: 3 (male)</a:t>
                </a:r>
              </a:p>
              <a:p>
                <a:r>
                  <a:rPr lang="en-US" sz="1000" dirty="0">
                    <a:solidFill>
                      <a:srgbClr val="292934"/>
                    </a:solidFill>
                  </a:rPr>
                  <a:t>Leave: 2 (female)</a:t>
                </a:r>
              </a:p>
              <a:p>
                <a:r>
                  <a:rPr lang="en-US" sz="1000" dirty="0">
                    <a:solidFill>
                      <a:srgbClr val="292934"/>
                    </a:solidFill>
                  </a:rPr>
                  <a:t>Drink: 2 (female)</a:t>
                </a:r>
              </a:p>
              <a:p>
                <a:r>
                  <a:rPr lang="en-US" sz="1000" dirty="0">
                    <a:solidFill>
                      <a:srgbClr val="292934"/>
                    </a:solidFill>
                  </a:rPr>
                  <a:t>Leave: 0 (female)</a:t>
                </a:r>
              </a:p>
              <a:p>
                <a:r>
                  <a:rPr lang="en-US" sz="1000" dirty="0">
                    <a:solidFill>
                      <a:srgbClr val="292934"/>
                    </a:solidFill>
                  </a:rPr>
                  <a:t>Drink: 0 (female)</a:t>
                </a:r>
              </a:p>
              <a:p>
                <a:r>
                  <a:rPr lang="en-US" sz="1000" dirty="0">
                    <a:solidFill>
                      <a:srgbClr val="292934"/>
                    </a:solidFill>
                  </a:rPr>
                  <a:t>Using: 1 (male)</a:t>
                </a:r>
              </a:p>
              <a:p>
                <a:r>
                  <a:rPr lang="en-US" sz="1000" dirty="0">
                    <a:solidFill>
                      <a:srgbClr val="292934"/>
                    </a:solidFill>
                  </a:rPr>
                  <a:t>Using: 3 (male)</a:t>
                </a:r>
              </a:p>
              <a:p>
                <a:r>
                  <a:rPr lang="en-US" sz="1000" dirty="0">
                    <a:solidFill>
                      <a:srgbClr val="292934"/>
                    </a:solidFill>
                  </a:rPr>
                  <a:t>…</a:t>
                </a:r>
              </a:p>
              <a:p>
                <a:r>
                  <a:rPr lang="en-US" sz="1000" dirty="0">
                    <a:solidFill>
                      <a:srgbClr val="292934"/>
                    </a:solidFill>
                  </a:rPr>
                  <a:t>All done!</a:t>
                </a:r>
              </a:p>
            </p:txBody>
          </p:sp>
          <p:sp>
            <p:nvSpPr>
              <p:cNvPr id="11" name="Right Brace 10"/>
              <p:cNvSpPr/>
              <p:nvPr/>
            </p:nvSpPr>
            <p:spPr>
              <a:xfrm>
                <a:off x="1543041" y="3032108"/>
                <a:ext cx="1139489" cy="90189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grpSp>
        <p:nvGrpSpPr>
          <p:cNvPr id="56" name="Group 55"/>
          <p:cNvGrpSpPr/>
          <p:nvPr/>
        </p:nvGrpSpPr>
        <p:grpSpPr>
          <a:xfrm>
            <a:off x="457200" y="5393472"/>
            <a:ext cx="3621509" cy="881415"/>
            <a:chOff x="457200" y="5393472"/>
            <a:chExt cx="3621509" cy="881415"/>
          </a:xfrm>
        </p:grpSpPr>
        <p:sp>
          <p:nvSpPr>
            <p:cNvPr id="8" name="TextBox 7"/>
            <p:cNvSpPr txBox="1"/>
            <p:nvPr/>
          </p:nvSpPr>
          <p:spPr>
            <a:xfrm>
              <a:off x="2682530" y="5628556"/>
              <a:ext cx="1396179" cy="646331"/>
            </a:xfrm>
            <a:prstGeom prst="rect">
              <a:avLst/>
            </a:prstGeom>
            <a:noFill/>
          </p:spPr>
          <p:txBody>
            <a:bodyPr wrap="square" rtlCol="0">
              <a:spAutoFit/>
            </a:bodyPr>
            <a:lstStyle/>
            <a:p>
              <a:r>
                <a:rPr lang="en-US" sz="1200" dirty="0" smtClean="0"/>
                <a:t>If the program hangs, it </a:t>
              </a:r>
              <a:r>
                <a:rPr lang="en-US" sz="1200" i="1" dirty="0" smtClean="0"/>
                <a:t>may</a:t>
              </a:r>
              <a:r>
                <a:rPr lang="en-US" sz="1200" dirty="0" smtClean="0"/>
                <a:t> be due to a deadlock</a:t>
              </a:r>
              <a:endParaRPr lang="en-US" sz="1200" dirty="0"/>
            </a:p>
          </p:txBody>
        </p:sp>
        <p:sp useBgFill="1">
          <p:nvSpPr>
            <p:cNvPr id="12" name="Rectangle 11"/>
            <p:cNvSpPr/>
            <p:nvPr/>
          </p:nvSpPr>
          <p:spPr>
            <a:xfrm>
              <a:off x="457200" y="5728986"/>
              <a:ext cx="1863520" cy="465406"/>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r>
                <a:rPr lang="en-US" sz="1200" dirty="0" smtClean="0">
                  <a:solidFill>
                    <a:srgbClr val="292934"/>
                  </a:solidFill>
                </a:rPr>
                <a:t>james@cs1 &gt; ./hw1 4 2 </a:t>
              </a:r>
            </a:p>
            <a:p>
              <a:r>
                <a:rPr lang="en-US" sz="1200" dirty="0" smtClean="0">
                  <a:solidFill>
                    <a:srgbClr val="292934"/>
                  </a:solidFill>
                </a:rPr>
                <a:t>james@cs1 &gt; _</a:t>
              </a:r>
              <a:endParaRPr lang="en-US" sz="1200" dirty="0">
                <a:solidFill>
                  <a:srgbClr val="292934"/>
                </a:solidFill>
              </a:endParaRPr>
            </a:p>
          </p:txBody>
        </p:sp>
        <p:sp>
          <p:nvSpPr>
            <p:cNvPr id="45" name="Content Placeholder 2"/>
            <p:cNvSpPr txBox="1">
              <a:spLocks/>
            </p:cNvSpPr>
            <p:nvPr/>
          </p:nvSpPr>
          <p:spPr>
            <a:xfrm>
              <a:off x="467324" y="5393472"/>
              <a:ext cx="3495358" cy="312117"/>
            </a:xfrm>
            <a:prstGeom prst="rect">
              <a:avLst/>
            </a:prstGeom>
          </p:spPr>
          <p:txBody>
            <a:bodyPr vert="horz" lIns="91440" tIns="45720" rIns="91440" bIns="45720" rtlCol="0">
              <a:normAutofit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1600" dirty="0" smtClean="0"/>
                <a:t>Detect Deadlock</a:t>
              </a:r>
              <a:endParaRPr lang="en-US" sz="1600" dirty="0" smtClean="0"/>
            </a:p>
          </p:txBody>
        </p:sp>
        <p:cxnSp>
          <p:nvCxnSpPr>
            <p:cNvPr id="47" name="Straight Arrow Connector 46"/>
            <p:cNvCxnSpPr>
              <a:stCxn id="8" idx="1"/>
            </p:cNvCxnSpPr>
            <p:nvPr/>
          </p:nvCxnSpPr>
          <p:spPr>
            <a:xfrm flipH="1">
              <a:off x="2030261" y="5951722"/>
              <a:ext cx="652269" cy="12555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53" name="Group 52"/>
          <p:cNvGrpSpPr/>
          <p:nvPr/>
        </p:nvGrpSpPr>
        <p:grpSpPr>
          <a:xfrm>
            <a:off x="4721063" y="1756128"/>
            <a:ext cx="4098011" cy="2818406"/>
            <a:chOff x="4721063" y="1550416"/>
            <a:chExt cx="4098011" cy="2818406"/>
          </a:xfrm>
        </p:grpSpPr>
        <p:grpSp>
          <p:nvGrpSpPr>
            <p:cNvPr id="48" name="Group 47"/>
            <p:cNvGrpSpPr/>
            <p:nvPr/>
          </p:nvGrpSpPr>
          <p:grpSpPr>
            <a:xfrm>
              <a:off x="4721063" y="1721177"/>
              <a:ext cx="4098011" cy="2647645"/>
              <a:chOff x="4875403" y="3837485"/>
              <a:chExt cx="4098011" cy="2647645"/>
            </a:xfrm>
          </p:grpSpPr>
          <p:sp useBgFill="1">
            <p:nvSpPr>
              <p:cNvPr id="37" name="Rectangle 36"/>
              <p:cNvSpPr/>
              <p:nvPr/>
            </p:nvSpPr>
            <p:spPr>
              <a:xfrm>
                <a:off x="5582982" y="6199393"/>
                <a:ext cx="1187087" cy="210498"/>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r>
                  <a:rPr lang="en-US" sz="1200" dirty="0">
                    <a:solidFill>
                      <a:srgbClr val="292934"/>
                    </a:solidFill>
                  </a:rPr>
                  <a:t>r</a:t>
                </a:r>
                <a:r>
                  <a:rPr lang="en-US" sz="1200" dirty="0" smtClean="0">
                    <a:solidFill>
                      <a:srgbClr val="292934"/>
                    </a:solidFill>
                  </a:rPr>
                  <a:t>un test</a:t>
                </a:r>
                <a:endParaRPr lang="en-US" sz="1200" dirty="0">
                  <a:solidFill>
                    <a:srgbClr val="292934"/>
                  </a:solidFill>
                </a:endParaRPr>
              </a:p>
            </p:txBody>
          </p:sp>
          <p:sp useBgFill="1">
            <p:nvSpPr>
              <p:cNvPr id="14" name="Oval 13"/>
              <p:cNvSpPr/>
              <p:nvPr/>
            </p:nvSpPr>
            <p:spPr>
              <a:xfrm>
                <a:off x="4875403" y="5329713"/>
                <a:ext cx="1230006" cy="74756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292934"/>
                    </a:solidFill>
                  </a:rPr>
                  <a:t>Mutual Exclusion Violation</a:t>
                </a:r>
                <a:endParaRPr lang="en-US" sz="1200" dirty="0">
                  <a:solidFill>
                    <a:srgbClr val="292934"/>
                  </a:solidFill>
                </a:endParaRPr>
              </a:p>
            </p:txBody>
          </p:sp>
          <p:sp useBgFill="1">
            <p:nvSpPr>
              <p:cNvPr id="15" name="Oval 14"/>
              <p:cNvSpPr/>
              <p:nvPr/>
            </p:nvSpPr>
            <p:spPr>
              <a:xfrm>
                <a:off x="7743408" y="5246622"/>
                <a:ext cx="1230006" cy="74756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292934"/>
                    </a:solidFill>
                  </a:rPr>
                  <a:t>Deadlock</a:t>
                </a:r>
                <a:endParaRPr lang="en-US" sz="1200" dirty="0">
                  <a:solidFill>
                    <a:srgbClr val="292934"/>
                  </a:solidFill>
                </a:endParaRPr>
              </a:p>
            </p:txBody>
          </p:sp>
          <p:sp useBgFill="1">
            <p:nvSpPr>
              <p:cNvPr id="16" name="Oval 15"/>
              <p:cNvSpPr/>
              <p:nvPr/>
            </p:nvSpPr>
            <p:spPr>
              <a:xfrm>
                <a:off x="6285977" y="5246622"/>
                <a:ext cx="1230006" cy="74756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292934"/>
                    </a:solidFill>
                  </a:rPr>
                  <a:t>No Error Observed</a:t>
                </a:r>
                <a:endParaRPr lang="en-US" sz="1200" dirty="0">
                  <a:solidFill>
                    <a:srgbClr val="292934"/>
                  </a:solidFill>
                </a:endParaRPr>
              </a:p>
            </p:txBody>
          </p:sp>
          <p:sp useBgFill="1">
            <p:nvSpPr>
              <p:cNvPr id="17" name="Oval 16"/>
              <p:cNvSpPr/>
              <p:nvPr/>
            </p:nvSpPr>
            <p:spPr>
              <a:xfrm>
                <a:off x="6155065" y="3837485"/>
                <a:ext cx="1230006" cy="74756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292934"/>
                    </a:solidFill>
                  </a:rPr>
                  <a:t>Ready to Test</a:t>
                </a:r>
                <a:endParaRPr lang="en-US" sz="1200" dirty="0">
                  <a:solidFill>
                    <a:srgbClr val="292934"/>
                  </a:solidFill>
                </a:endParaRPr>
              </a:p>
            </p:txBody>
          </p:sp>
          <p:cxnSp>
            <p:nvCxnSpPr>
              <p:cNvPr id="19" name="Curved Connector 18"/>
              <p:cNvCxnSpPr>
                <a:stCxn id="17" idx="2"/>
                <a:endCxn id="14" idx="1"/>
              </p:cNvCxnSpPr>
              <p:nvPr/>
            </p:nvCxnSpPr>
            <p:spPr>
              <a:xfrm rot="10800000" flipV="1">
                <a:off x="5055533" y="4211265"/>
                <a:ext cx="1099532" cy="1227925"/>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Curved Connector 20"/>
              <p:cNvCxnSpPr>
                <a:stCxn id="17" idx="6"/>
                <a:endCxn id="15" idx="7"/>
              </p:cNvCxnSpPr>
              <p:nvPr/>
            </p:nvCxnSpPr>
            <p:spPr>
              <a:xfrm>
                <a:off x="7385071" y="4211266"/>
                <a:ext cx="1408213" cy="1144834"/>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Curved Connector 23"/>
              <p:cNvCxnSpPr>
                <a:stCxn id="14" idx="0"/>
                <a:endCxn id="17" idx="3"/>
              </p:cNvCxnSpPr>
              <p:nvPr/>
            </p:nvCxnSpPr>
            <p:spPr>
              <a:xfrm rot="5400000" flipH="1" flipV="1">
                <a:off x="5485728" y="4480247"/>
                <a:ext cx="854144" cy="844789"/>
              </a:xfrm>
              <a:prstGeom prst="curvedConnector3">
                <a:avLst>
                  <a:gd name="adj1" fmla="val 50000"/>
                </a:avLst>
              </a:prstGeom>
              <a:ln>
                <a:prstDash val="sysDot"/>
                <a:tailEnd type="arrow"/>
              </a:ln>
            </p:spPr>
            <p:style>
              <a:lnRef idx="2">
                <a:schemeClr val="accent1"/>
              </a:lnRef>
              <a:fillRef idx="0">
                <a:schemeClr val="accent1"/>
              </a:fillRef>
              <a:effectRef idx="1">
                <a:schemeClr val="accent1"/>
              </a:effectRef>
              <a:fontRef idx="minor">
                <a:schemeClr val="tx1"/>
              </a:fontRef>
            </p:style>
          </p:cxnSp>
          <p:cxnSp>
            <p:nvCxnSpPr>
              <p:cNvPr id="27" name="Curved Connector 26"/>
              <p:cNvCxnSpPr>
                <a:stCxn id="15" idx="0"/>
                <a:endCxn id="17" idx="5"/>
              </p:cNvCxnSpPr>
              <p:nvPr/>
            </p:nvCxnSpPr>
            <p:spPr>
              <a:xfrm rot="16200000" flipV="1">
                <a:off x="7396150" y="4284361"/>
                <a:ext cx="771053" cy="1153470"/>
              </a:xfrm>
              <a:prstGeom prst="curvedConnector3">
                <a:avLst>
                  <a:gd name="adj1" fmla="val 50000"/>
                </a:avLst>
              </a:prstGeom>
              <a:ln>
                <a:prstDash val="sysDot"/>
                <a:tailEnd type="arrow"/>
              </a:ln>
            </p:spPr>
            <p:style>
              <a:lnRef idx="2">
                <a:schemeClr val="accent1"/>
              </a:lnRef>
              <a:fillRef idx="0">
                <a:schemeClr val="accent1"/>
              </a:fillRef>
              <a:effectRef idx="1">
                <a:schemeClr val="accent1"/>
              </a:effectRef>
              <a:fontRef idx="minor">
                <a:schemeClr val="tx1"/>
              </a:fontRef>
            </p:style>
          </p:cxnSp>
          <p:cxnSp>
            <p:nvCxnSpPr>
              <p:cNvPr id="30" name="Curved Connector 29"/>
              <p:cNvCxnSpPr>
                <a:stCxn id="17" idx="4"/>
                <a:endCxn id="16" idx="1"/>
              </p:cNvCxnSpPr>
              <p:nvPr/>
            </p:nvCxnSpPr>
            <p:spPr>
              <a:xfrm rot="5400000">
                <a:off x="6232562" y="4818593"/>
                <a:ext cx="771053" cy="303961"/>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Curved Connector 32"/>
              <p:cNvCxnSpPr>
                <a:stCxn id="16" idx="7"/>
                <a:endCxn id="17" idx="4"/>
              </p:cNvCxnSpPr>
              <p:nvPr/>
            </p:nvCxnSpPr>
            <p:spPr>
              <a:xfrm rot="16200000" flipV="1">
                <a:off x="6667435" y="4687681"/>
                <a:ext cx="771053" cy="565785"/>
              </a:xfrm>
              <a:prstGeom prst="curvedConnector3">
                <a:avLst>
                  <a:gd name="adj1" fmla="val 50000"/>
                </a:avLst>
              </a:prstGeom>
              <a:ln>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 name="Curved Connector 37"/>
              <p:cNvCxnSpPr/>
              <p:nvPr/>
            </p:nvCxnSpPr>
            <p:spPr>
              <a:xfrm flipV="1">
                <a:off x="5041539" y="6356479"/>
                <a:ext cx="564535" cy="106821"/>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useBgFill="1">
            <p:nvSpPr>
              <p:cNvPr id="43" name="Rectangle 42"/>
              <p:cNvSpPr/>
              <p:nvPr/>
            </p:nvSpPr>
            <p:spPr>
              <a:xfrm>
                <a:off x="7266612" y="6221223"/>
                <a:ext cx="1187087" cy="210498"/>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r>
                  <a:rPr lang="en-US" sz="1200" dirty="0">
                    <a:solidFill>
                      <a:srgbClr val="292934"/>
                    </a:solidFill>
                  </a:rPr>
                  <a:t>u</a:t>
                </a:r>
                <a:r>
                  <a:rPr lang="en-US" sz="1200" dirty="0" smtClean="0">
                    <a:solidFill>
                      <a:srgbClr val="292934"/>
                    </a:solidFill>
                  </a:rPr>
                  <a:t>pdate code</a:t>
                </a:r>
                <a:endParaRPr lang="en-US" sz="1200" dirty="0">
                  <a:solidFill>
                    <a:srgbClr val="292934"/>
                  </a:solidFill>
                </a:endParaRPr>
              </a:p>
            </p:txBody>
          </p:sp>
          <p:cxnSp>
            <p:nvCxnSpPr>
              <p:cNvPr id="44" name="Curved Connector 43"/>
              <p:cNvCxnSpPr/>
              <p:nvPr/>
            </p:nvCxnSpPr>
            <p:spPr>
              <a:xfrm flipV="1">
                <a:off x="6725169" y="6378309"/>
                <a:ext cx="564535" cy="106821"/>
              </a:xfrm>
              <a:prstGeom prst="curvedConnector3">
                <a:avLst>
                  <a:gd name="adj1" fmla="val 50000"/>
                </a:avLst>
              </a:prstGeom>
              <a:ln>
                <a:prstDash val="sysDot"/>
                <a:tailEnd type="arrow"/>
              </a:ln>
            </p:spPr>
            <p:style>
              <a:lnRef idx="2">
                <a:schemeClr val="accent1"/>
              </a:lnRef>
              <a:fillRef idx="0">
                <a:schemeClr val="accent1"/>
              </a:fillRef>
              <a:effectRef idx="1">
                <a:schemeClr val="accent1"/>
              </a:effectRef>
              <a:fontRef idx="minor">
                <a:schemeClr val="tx1"/>
              </a:fontRef>
            </p:style>
          </p:cxnSp>
        </p:grpSp>
        <p:sp>
          <p:nvSpPr>
            <p:cNvPr id="49" name="Oval 48"/>
            <p:cNvSpPr/>
            <p:nvPr/>
          </p:nvSpPr>
          <p:spPr>
            <a:xfrm>
              <a:off x="5768803" y="1550416"/>
              <a:ext cx="77063" cy="995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1" name="Straight Arrow Connector 50"/>
            <p:cNvCxnSpPr>
              <a:stCxn id="49" idx="5"/>
            </p:cNvCxnSpPr>
            <p:nvPr/>
          </p:nvCxnSpPr>
          <p:spPr>
            <a:xfrm>
              <a:off x="5834580" y="1635402"/>
              <a:ext cx="369675" cy="2098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57" name="TextBox 56"/>
          <p:cNvSpPr txBox="1"/>
          <p:nvPr/>
        </p:nvSpPr>
        <p:spPr>
          <a:xfrm>
            <a:off x="4981742" y="5161928"/>
            <a:ext cx="3705058" cy="1323439"/>
          </a:xfrm>
          <a:prstGeom prst="rect">
            <a:avLst/>
          </a:prstGeom>
          <a:noFill/>
        </p:spPr>
        <p:txBody>
          <a:bodyPr wrap="square" rtlCol="0">
            <a:spAutoFit/>
          </a:bodyPr>
          <a:lstStyle/>
          <a:p>
            <a:r>
              <a:rPr lang="en-US" sz="1600" dirty="0" smtClean="0"/>
              <a:t>Challenges:</a:t>
            </a:r>
          </a:p>
          <a:p>
            <a:pPr marL="285750" indent="-285750">
              <a:buFont typeface="Wingdings" charset="0"/>
              <a:buChar char="à"/>
            </a:pPr>
            <a:r>
              <a:rPr lang="en-US" sz="1600" dirty="0">
                <a:sym typeface="Wingdings"/>
              </a:rPr>
              <a:t>i</a:t>
            </a:r>
            <a:r>
              <a:rPr lang="en-US" sz="1600" dirty="0" smtClean="0">
                <a:sym typeface="Wingdings"/>
              </a:rPr>
              <a:t>dentifying deadlocks</a:t>
            </a:r>
          </a:p>
          <a:p>
            <a:pPr marL="285750" indent="-285750">
              <a:buFont typeface="Wingdings" charset="0"/>
              <a:buChar char="à"/>
            </a:pPr>
            <a:r>
              <a:rPr lang="en-US" sz="1600" dirty="0" smtClean="0">
                <a:sym typeface="Wingdings"/>
              </a:rPr>
              <a:t>reproducing test runs</a:t>
            </a:r>
          </a:p>
          <a:p>
            <a:pPr marL="285750" indent="-285750">
              <a:buFont typeface="Wingdings" charset="0"/>
              <a:buChar char="à"/>
            </a:pPr>
            <a:r>
              <a:rPr lang="en-US" sz="1600" dirty="0">
                <a:sym typeface="Wingdings"/>
              </a:rPr>
              <a:t>a</a:t>
            </a:r>
            <a:r>
              <a:rPr lang="en-US" sz="1600" dirty="0" smtClean="0">
                <a:sym typeface="Wingdings"/>
              </a:rPr>
              <a:t>chieving high schedule coverage </a:t>
            </a:r>
          </a:p>
          <a:p>
            <a:pPr marL="285750" indent="-285750">
              <a:buFont typeface="Wingdings" charset="0"/>
              <a:buChar char="à"/>
            </a:pPr>
            <a:endParaRPr lang="en-US" sz="1600" dirty="0"/>
          </a:p>
        </p:txBody>
      </p:sp>
    </p:spTree>
    <p:extLst>
      <p:ext uri="{BB962C8B-B14F-4D97-AF65-F5344CB8AC3E}">
        <p14:creationId xmlns:p14="http://schemas.microsoft.com/office/powerpoint/2010/main" val="2595930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&amp; Proposed Solution</a:t>
            </a:r>
            <a:endParaRPr lang="en-US" dirty="0"/>
          </a:p>
        </p:txBody>
      </p:sp>
      <p:sp>
        <p:nvSpPr>
          <p:cNvPr id="3" name="Content Placeholder 2"/>
          <p:cNvSpPr>
            <a:spLocks noGrp="1"/>
          </p:cNvSpPr>
          <p:nvPr>
            <p:ph idx="1"/>
          </p:nvPr>
        </p:nvSpPr>
        <p:spPr/>
        <p:txBody>
          <a:bodyPr>
            <a:normAutofit/>
          </a:bodyPr>
          <a:lstStyle/>
          <a:p>
            <a:r>
              <a:rPr lang="en-US" dirty="0" smtClean="0"/>
              <a:t>Problem space:</a:t>
            </a:r>
            <a:endParaRPr lang="en-US" dirty="0" smtClean="0"/>
          </a:p>
          <a:p>
            <a:pPr lvl="1"/>
            <a:r>
              <a:rPr lang="en-US" dirty="0" smtClean="0"/>
              <a:t>Students have insufficient resources to adequately determine if their multithreaded program is free from deadlock and/or race conditions. </a:t>
            </a:r>
            <a:r>
              <a:rPr lang="en-US" dirty="0" smtClean="0"/>
              <a:t> Testing </a:t>
            </a:r>
            <a:r>
              <a:rPr lang="en-US" dirty="0"/>
              <a:t>alone is insufficient because many conditions require specific schedules that are not exercised.  This leads to the need of a tool that assists students in finding and removing synchronization bugs. </a:t>
            </a:r>
            <a:endParaRPr lang="en-US" dirty="0" smtClean="0"/>
          </a:p>
          <a:p>
            <a:pPr lvl="1"/>
            <a:endParaRPr lang="en-US" dirty="0" smtClean="0"/>
          </a:p>
          <a:p>
            <a:r>
              <a:rPr lang="en-US" dirty="0" smtClean="0"/>
              <a:t>Solution:</a:t>
            </a:r>
          </a:p>
          <a:p>
            <a:pPr lvl="1"/>
            <a:r>
              <a:rPr lang="en-US" dirty="0" smtClean="0"/>
              <a:t>Build </a:t>
            </a:r>
            <a:r>
              <a:rPr lang="en-US" dirty="0"/>
              <a:t>a testing a debugging </a:t>
            </a:r>
            <a:r>
              <a:rPr lang="en-US" dirty="0" smtClean="0"/>
              <a:t>tool </a:t>
            </a:r>
            <a:r>
              <a:rPr lang="en-US" dirty="0"/>
              <a:t>for multithreaded programs involving </a:t>
            </a:r>
            <a:r>
              <a:rPr lang="en-US" dirty="0" smtClean="0"/>
              <a:t>synchronization</a:t>
            </a:r>
            <a:endParaRPr lang="en-US" dirty="0" smtClean="0"/>
          </a:p>
        </p:txBody>
      </p:sp>
    </p:spTree>
    <p:extLst>
      <p:ext uri="{BB962C8B-B14F-4D97-AF65-F5344CB8AC3E}">
        <p14:creationId xmlns:p14="http://schemas.microsoft.com/office/powerpoint/2010/main" val="418293976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Proposed Solution:  Concur</a:t>
            </a:r>
            <a:endParaRPr lang="en-US" dirty="0"/>
          </a:p>
        </p:txBody>
      </p:sp>
      <p:sp>
        <p:nvSpPr>
          <p:cNvPr id="3" name="Content Placeholder 2"/>
          <p:cNvSpPr>
            <a:spLocks noGrp="1"/>
          </p:cNvSpPr>
          <p:nvPr>
            <p:ph idx="1"/>
          </p:nvPr>
        </p:nvSpPr>
        <p:spPr>
          <a:xfrm>
            <a:off x="457200" y="2566998"/>
            <a:ext cx="8229600" cy="2253950"/>
          </a:xfrm>
        </p:spPr>
        <p:txBody>
          <a:bodyPr>
            <a:normAutofit lnSpcReduction="10000"/>
          </a:bodyPr>
          <a:lstStyle/>
          <a:p>
            <a:r>
              <a:rPr lang="en-US" dirty="0" smtClean="0"/>
              <a:t>Goals</a:t>
            </a:r>
            <a:r>
              <a:rPr lang="en-US" dirty="0"/>
              <a:t>:  </a:t>
            </a:r>
          </a:p>
          <a:p>
            <a:pPr lvl="1"/>
            <a:r>
              <a:rPr lang="en-US" dirty="0"/>
              <a:t>1.  Allow a student to test his or her </a:t>
            </a:r>
            <a:endParaRPr lang="en-US" dirty="0" smtClean="0"/>
          </a:p>
          <a:p>
            <a:pPr marL="274320" lvl="1" indent="0">
              <a:buNone/>
            </a:pPr>
            <a:r>
              <a:rPr lang="en-US" dirty="0"/>
              <a:t> </a:t>
            </a:r>
            <a:r>
              <a:rPr lang="en-US" dirty="0" smtClean="0"/>
              <a:t>      multithreaded </a:t>
            </a:r>
            <a:r>
              <a:rPr lang="en-US" dirty="0"/>
              <a:t>program for </a:t>
            </a:r>
            <a:endParaRPr lang="en-US" dirty="0" smtClean="0"/>
          </a:p>
          <a:p>
            <a:pPr marL="274320" lvl="1" indent="0">
              <a:buNone/>
            </a:pPr>
            <a:r>
              <a:rPr lang="en-US" dirty="0"/>
              <a:t> </a:t>
            </a:r>
            <a:r>
              <a:rPr lang="en-US" dirty="0" smtClean="0"/>
              <a:t>      correctness </a:t>
            </a:r>
            <a:r>
              <a:rPr lang="en-US" dirty="0"/>
              <a:t>(i.e. detect bugs) </a:t>
            </a:r>
          </a:p>
          <a:p>
            <a:pPr lvl="1"/>
            <a:r>
              <a:rPr lang="en-US" dirty="0"/>
              <a:t>2. </a:t>
            </a:r>
            <a:r>
              <a:rPr lang="en-US" dirty="0" smtClean="0"/>
              <a:t> Help </a:t>
            </a:r>
            <a:r>
              <a:rPr lang="en-US" dirty="0"/>
              <a:t>a student debug the program </a:t>
            </a:r>
            <a:endParaRPr lang="en-US" dirty="0" smtClean="0"/>
          </a:p>
          <a:p>
            <a:pPr marL="274320" lvl="1" indent="0">
              <a:buNone/>
            </a:pPr>
            <a:r>
              <a:rPr lang="en-US" dirty="0"/>
              <a:t> </a:t>
            </a:r>
            <a:r>
              <a:rPr lang="en-US" dirty="0" smtClean="0"/>
              <a:t>      when </a:t>
            </a:r>
            <a:r>
              <a:rPr lang="en-US" dirty="0"/>
              <a:t>an error is </a:t>
            </a:r>
            <a:r>
              <a:rPr lang="en-US" dirty="0" smtClean="0"/>
              <a:t>present</a:t>
            </a:r>
            <a:endParaRPr lang="en-US" dirty="0" smtClean="0"/>
          </a:p>
        </p:txBody>
      </p:sp>
      <p:pic>
        <p:nvPicPr>
          <p:cNvPr id="4" name="Picture 3"/>
          <p:cNvPicPr>
            <a:picLocks noChangeAspect="1"/>
          </p:cNvPicPr>
          <p:nvPr/>
        </p:nvPicPr>
        <p:blipFill rotWithShape="1">
          <a:blip r:embed="rId2"/>
          <a:srcRect b="4593"/>
          <a:stretch/>
        </p:blipFill>
        <p:spPr>
          <a:xfrm>
            <a:off x="5446823" y="2229433"/>
            <a:ext cx="3042373" cy="2792965"/>
          </a:xfrm>
          <a:prstGeom prst="rect">
            <a:avLst/>
          </a:prstGeom>
        </p:spPr>
      </p:pic>
      <p:sp>
        <p:nvSpPr>
          <p:cNvPr id="5" name="Content Placeholder 2"/>
          <p:cNvSpPr txBox="1">
            <a:spLocks/>
          </p:cNvSpPr>
          <p:nvPr/>
        </p:nvSpPr>
        <p:spPr>
          <a:xfrm>
            <a:off x="609600" y="4906122"/>
            <a:ext cx="8229600" cy="1723277"/>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sz="2000" dirty="0" smtClean="0"/>
              <a:t>*  </a:t>
            </a:r>
            <a:r>
              <a:rPr lang="en-US" dirty="0" smtClean="0"/>
              <a:t>Key Features:</a:t>
            </a:r>
          </a:p>
          <a:p>
            <a:pPr marL="274320" lvl="1" indent="0">
              <a:buFont typeface="Arial" pitchFamily="34" charset="0"/>
              <a:buNone/>
            </a:pPr>
            <a:r>
              <a:rPr lang="en-US" dirty="0" smtClean="0"/>
              <a:t>*  Deadlock detection</a:t>
            </a:r>
          </a:p>
          <a:p>
            <a:pPr marL="274320" lvl="1" indent="0">
              <a:buFont typeface="Arial" pitchFamily="34" charset="0"/>
              <a:buNone/>
            </a:pPr>
            <a:r>
              <a:rPr lang="en-US" dirty="0" smtClean="0"/>
              <a:t>*  Controlled thread management</a:t>
            </a:r>
          </a:p>
          <a:p>
            <a:pPr marL="274320" lvl="1" indent="0">
              <a:buFont typeface="Arial" pitchFamily="34" charset="0"/>
              <a:buNone/>
            </a:pPr>
            <a:r>
              <a:rPr lang="en-US" dirty="0" smtClean="0"/>
              <a:t>*  Increased schedule coverage</a:t>
            </a:r>
          </a:p>
          <a:p>
            <a:endParaRPr lang="en-US" dirty="0"/>
          </a:p>
        </p:txBody>
      </p:sp>
      <p:sp>
        <p:nvSpPr>
          <p:cNvPr id="9" name="Content Placeholder 2"/>
          <p:cNvSpPr txBox="1">
            <a:spLocks/>
          </p:cNvSpPr>
          <p:nvPr/>
        </p:nvSpPr>
        <p:spPr>
          <a:xfrm>
            <a:off x="457200" y="1698935"/>
            <a:ext cx="8229600" cy="724956"/>
          </a:xfrm>
          <a:prstGeom prst="rect">
            <a:avLst/>
          </a:prstGeom>
        </p:spPr>
        <p:txBody>
          <a:bodyPr vert="horz" lIns="91440" tIns="45720" rIns="91440" bIns="45720" rtlCol="0">
            <a:normAutofit fontScale="92500"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2600" dirty="0" smtClean="0"/>
              <a:t>Concur</a:t>
            </a:r>
            <a:r>
              <a:rPr lang="en-US" dirty="0" smtClean="0"/>
              <a:t>:  A testing and debugging tool for multithreaded programs involving synchronization</a:t>
            </a:r>
          </a:p>
        </p:txBody>
      </p:sp>
    </p:spTree>
    <p:extLst>
      <p:ext uri="{BB962C8B-B14F-4D97-AF65-F5344CB8AC3E}">
        <p14:creationId xmlns:p14="http://schemas.microsoft.com/office/powerpoint/2010/main" val="150292126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Decomposition</a:t>
            </a:r>
            <a:endParaRPr lang="en-US" dirty="0"/>
          </a:p>
        </p:txBody>
      </p:sp>
      <p:sp>
        <p:nvSpPr>
          <p:cNvPr id="3" name="Rectangle 2"/>
          <p:cNvSpPr/>
          <p:nvPr/>
        </p:nvSpPr>
        <p:spPr>
          <a:xfrm>
            <a:off x="3530601" y="1937134"/>
            <a:ext cx="1998134" cy="5249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Concur </a:t>
            </a:r>
          </a:p>
          <a:p>
            <a:pPr algn="ctr"/>
            <a:r>
              <a:rPr lang="en-US" sz="1600" dirty="0" smtClean="0"/>
              <a:t>Test Framework</a:t>
            </a:r>
            <a:endParaRPr lang="en-US" sz="1600" dirty="0"/>
          </a:p>
        </p:txBody>
      </p:sp>
      <p:sp>
        <p:nvSpPr>
          <p:cNvPr id="8" name="Rectangle 7"/>
          <p:cNvSpPr/>
          <p:nvPr/>
        </p:nvSpPr>
        <p:spPr>
          <a:xfrm>
            <a:off x="4685548" y="3345794"/>
            <a:ext cx="1225565" cy="5249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Scheduler</a:t>
            </a:r>
          </a:p>
          <a:p>
            <a:pPr algn="ctr"/>
            <a:r>
              <a:rPr lang="en-US" sz="1400" dirty="0" err="1">
                <a:solidFill>
                  <a:srgbClr val="292934"/>
                </a:solidFill>
              </a:rPr>
              <a:t>s</a:t>
            </a:r>
            <a:r>
              <a:rPr lang="en-US" sz="1400" dirty="0" err="1" smtClean="0">
                <a:solidFill>
                  <a:srgbClr val="292934"/>
                </a:solidFill>
              </a:rPr>
              <a:t>ched.cpp</a:t>
            </a:r>
            <a:endParaRPr lang="en-US" sz="1400" dirty="0">
              <a:solidFill>
                <a:srgbClr val="292934"/>
              </a:solidFill>
            </a:endParaRPr>
          </a:p>
        </p:txBody>
      </p:sp>
      <p:grpSp>
        <p:nvGrpSpPr>
          <p:cNvPr id="40" name="Group 39"/>
          <p:cNvGrpSpPr/>
          <p:nvPr/>
        </p:nvGrpSpPr>
        <p:grpSpPr>
          <a:xfrm>
            <a:off x="4529669" y="2462066"/>
            <a:ext cx="4355439" cy="1408661"/>
            <a:chOff x="4529669" y="2462066"/>
            <a:chExt cx="4355439" cy="1408661"/>
          </a:xfrm>
        </p:grpSpPr>
        <p:sp>
          <p:nvSpPr>
            <p:cNvPr id="4" name="Rectangle 3"/>
            <p:cNvSpPr/>
            <p:nvPr/>
          </p:nvSpPr>
          <p:spPr>
            <a:xfrm>
              <a:off x="7594416" y="3345794"/>
              <a:ext cx="1290692" cy="5249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Wrapper</a:t>
              </a:r>
            </a:p>
            <a:p>
              <a:pPr algn="ctr"/>
              <a:r>
                <a:rPr lang="en-US" sz="1400" dirty="0">
                  <a:solidFill>
                    <a:schemeClr val="tx1"/>
                  </a:solidFill>
                </a:rPr>
                <a:t>r</a:t>
              </a:r>
              <a:r>
                <a:rPr lang="en-US" sz="1400" dirty="0" smtClean="0">
                  <a:solidFill>
                    <a:schemeClr val="tx1"/>
                  </a:solidFill>
                </a:rPr>
                <a:t>un-</a:t>
              </a:r>
              <a:r>
                <a:rPr lang="en-US" sz="1400" dirty="0" err="1" smtClean="0">
                  <a:solidFill>
                    <a:schemeClr val="tx1"/>
                  </a:solidFill>
                </a:rPr>
                <a:t>concur.py</a:t>
              </a:r>
              <a:endParaRPr lang="en-US" sz="1400" dirty="0">
                <a:solidFill>
                  <a:schemeClr val="tx1"/>
                </a:solidFill>
              </a:endParaRPr>
            </a:p>
          </p:txBody>
        </p:sp>
        <p:cxnSp>
          <p:nvCxnSpPr>
            <p:cNvPr id="13" name="Elbow Connector 12"/>
            <p:cNvCxnSpPr>
              <a:stCxn id="3" idx="2"/>
              <a:endCxn id="4" idx="0"/>
            </p:cNvCxnSpPr>
            <p:nvPr/>
          </p:nvCxnSpPr>
          <p:spPr>
            <a:xfrm rot="16200000" flipH="1">
              <a:off x="5942852" y="1048883"/>
              <a:ext cx="883727" cy="3710094"/>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18" name="Elbow Connector 17"/>
          <p:cNvCxnSpPr>
            <a:stCxn id="3" idx="2"/>
            <a:endCxn id="8" idx="0"/>
          </p:cNvCxnSpPr>
          <p:nvPr/>
        </p:nvCxnSpPr>
        <p:spPr>
          <a:xfrm rot="16200000" flipH="1">
            <a:off x="4472136" y="2519598"/>
            <a:ext cx="883727" cy="768663"/>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9" name="Group 38"/>
          <p:cNvGrpSpPr/>
          <p:nvPr/>
        </p:nvGrpSpPr>
        <p:grpSpPr>
          <a:xfrm>
            <a:off x="4529668" y="2462066"/>
            <a:ext cx="2802712" cy="1399719"/>
            <a:chOff x="4529668" y="2462066"/>
            <a:chExt cx="2802712" cy="1399719"/>
          </a:xfrm>
        </p:grpSpPr>
        <p:sp>
          <p:nvSpPr>
            <p:cNvPr id="7" name="Rectangle 6"/>
            <p:cNvSpPr/>
            <p:nvPr/>
          </p:nvSpPr>
          <p:spPr>
            <a:xfrm>
              <a:off x="6224589" y="3336852"/>
              <a:ext cx="1107791" cy="5249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Logging</a:t>
              </a:r>
            </a:p>
            <a:p>
              <a:pPr algn="ctr"/>
              <a:r>
                <a:rPr lang="en-US" sz="1400" dirty="0" err="1">
                  <a:solidFill>
                    <a:srgbClr val="292934"/>
                  </a:solidFill>
                </a:rPr>
                <a:t>l</a:t>
              </a:r>
              <a:r>
                <a:rPr lang="en-US" sz="1400" dirty="0" err="1" smtClean="0">
                  <a:solidFill>
                    <a:srgbClr val="292934"/>
                  </a:solidFill>
                </a:rPr>
                <a:t>ogger.cpp</a:t>
              </a:r>
              <a:endParaRPr lang="en-US" sz="1400" dirty="0">
                <a:solidFill>
                  <a:srgbClr val="292934"/>
                </a:solidFill>
              </a:endParaRPr>
            </a:p>
          </p:txBody>
        </p:sp>
        <p:cxnSp>
          <p:nvCxnSpPr>
            <p:cNvPr id="21" name="Elbow Connector 20"/>
            <p:cNvCxnSpPr>
              <a:stCxn id="3" idx="2"/>
              <a:endCxn id="7" idx="0"/>
            </p:cNvCxnSpPr>
            <p:nvPr/>
          </p:nvCxnSpPr>
          <p:spPr>
            <a:xfrm rot="16200000" flipH="1">
              <a:off x="5216684" y="1775050"/>
              <a:ext cx="874785" cy="2248817"/>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2" name="Group 11"/>
          <p:cNvGrpSpPr/>
          <p:nvPr/>
        </p:nvGrpSpPr>
        <p:grpSpPr>
          <a:xfrm>
            <a:off x="2315496" y="2462067"/>
            <a:ext cx="2214172" cy="1399716"/>
            <a:chOff x="6759425" y="2449715"/>
            <a:chExt cx="2214172" cy="1399716"/>
          </a:xfrm>
        </p:grpSpPr>
        <p:sp>
          <p:nvSpPr>
            <p:cNvPr id="6" name="Rectangle 5"/>
            <p:cNvSpPr/>
            <p:nvPr/>
          </p:nvSpPr>
          <p:spPr>
            <a:xfrm>
              <a:off x="6759425" y="3324499"/>
              <a:ext cx="2054376" cy="5249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Instrumentation Tool</a:t>
              </a:r>
            </a:p>
            <a:p>
              <a:pPr algn="ctr"/>
              <a:r>
                <a:rPr lang="en-US" sz="1400" dirty="0" smtClean="0">
                  <a:solidFill>
                    <a:srgbClr val="292934"/>
                  </a:solidFill>
                </a:rPr>
                <a:t>SUDS</a:t>
              </a:r>
              <a:endParaRPr lang="en-US" sz="1400" dirty="0">
                <a:solidFill>
                  <a:srgbClr val="292934"/>
                </a:solidFill>
              </a:endParaRPr>
            </a:p>
          </p:txBody>
        </p:sp>
        <p:cxnSp>
          <p:nvCxnSpPr>
            <p:cNvPr id="24" name="Elbow Connector 23"/>
            <p:cNvCxnSpPr>
              <a:stCxn id="3" idx="2"/>
              <a:endCxn id="6" idx="0"/>
            </p:cNvCxnSpPr>
            <p:nvPr/>
          </p:nvCxnSpPr>
          <p:spPr>
            <a:xfrm rot="5400000">
              <a:off x="7942713" y="2293615"/>
              <a:ext cx="874784" cy="1186984"/>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4" name="Group 13"/>
          <p:cNvGrpSpPr/>
          <p:nvPr/>
        </p:nvGrpSpPr>
        <p:grpSpPr>
          <a:xfrm>
            <a:off x="152400" y="2462067"/>
            <a:ext cx="4377268" cy="2809671"/>
            <a:chOff x="1151467" y="2462067"/>
            <a:chExt cx="4377268" cy="2809671"/>
          </a:xfrm>
        </p:grpSpPr>
        <p:grpSp>
          <p:nvGrpSpPr>
            <p:cNvPr id="11" name="Group 10"/>
            <p:cNvGrpSpPr/>
            <p:nvPr/>
          </p:nvGrpSpPr>
          <p:grpSpPr>
            <a:xfrm>
              <a:off x="1151467" y="2462067"/>
              <a:ext cx="4377268" cy="2809671"/>
              <a:chOff x="1151467" y="2462067"/>
              <a:chExt cx="4377268" cy="2809671"/>
            </a:xfrm>
          </p:grpSpPr>
          <p:sp>
            <p:nvSpPr>
              <p:cNvPr id="5" name="Rectangle 4"/>
              <p:cNvSpPr/>
              <p:nvPr/>
            </p:nvSpPr>
            <p:spPr>
              <a:xfrm>
                <a:off x="1756190" y="3324499"/>
                <a:ext cx="1230818" cy="5249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Concur Application</a:t>
                </a:r>
                <a:endParaRPr lang="en-US" sz="1600" dirty="0"/>
              </a:p>
            </p:txBody>
          </p:sp>
          <p:sp>
            <p:nvSpPr>
              <p:cNvPr id="9" name="Rectangle 8"/>
              <p:cNvSpPr/>
              <p:nvPr/>
            </p:nvSpPr>
            <p:spPr>
              <a:xfrm>
                <a:off x="1151467" y="4734455"/>
                <a:ext cx="956641" cy="5249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Driver</a:t>
                </a:r>
              </a:p>
              <a:p>
                <a:pPr algn="ctr"/>
                <a:r>
                  <a:rPr lang="en-US" sz="1400" dirty="0" err="1">
                    <a:solidFill>
                      <a:srgbClr val="292934"/>
                    </a:solidFill>
                  </a:rPr>
                  <a:t>m</a:t>
                </a:r>
                <a:r>
                  <a:rPr lang="en-US" sz="1400" dirty="0" err="1" smtClean="0">
                    <a:solidFill>
                      <a:srgbClr val="292934"/>
                    </a:solidFill>
                  </a:rPr>
                  <a:t>ain.c</a:t>
                </a:r>
                <a:endParaRPr lang="en-US" sz="1400" dirty="0">
                  <a:solidFill>
                    <a:srgbClr val="292934"/>
                  </a:solidFill>
                </a:endParaRPr>
              </a:p>
            </p:txBody>
          </p:sp>
          <p:sp>
            <p:nvSpPr>
              <p:cNvPr id="10" name="Rectangle 9"/>
              <p:cNvSpPr/>
              <p:nvPr/>
            </p:nvSpPr>
            <p:spPr>
              <a:xfrm>
                <a:off x="2647140" y="4746805"/>
                <a:ext cx="1124529" cy="5249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Program</a:t>
                </a:r>
              </a:p>
              <a:p>
                <a:pPr algn="ctr"/>
                <a:r>
                  <a:rPr lang="en-US" sz="1400" dirty="0" err="1">
                    <a:solidFill>
                      <a:srgbClr val="292934"/>
                    </a:solidFill>
                  </a:rPr>
                  <a:t>s</a:t>
                </a:r>
                <a:r>
                  <a:rPr lang="en-US" sz="1400" dirty="0" err="1" smtClean="0">
                    <a:solidFill>
                      <a:srgbClr val="292934"/>
                    </a:solidFill>
                  </a:rPr>
                  <a:t>ections.c</a:t>
                </a:r>
                <a:endParaRPr lang="en-US" sz="1400" dirty="0">
                  <a:solidFill>
                    <a:srgbClr val="292934"/>
                  </a:solidFill>
                </a:endParaRPr>
              </a:p>
            </p:txBody>
          </p:sp>
          <p:cxnSp>
            <p:nvCxnSpPr>
              <p:cNvPr id="15" name="Elbow Connector 14"/>
              <p:cNvCxnSpPr>
                <a:stCxn id="3" idx="2"/>
                <a:endCxn id="5" idx="0"/>
              </p:cNvCxnSpPr>
              <p:nvPr/>
            </p:nvCxnSpPr>
            <p:spPr>
              <a:xfrm rot="5400000">
                <a:off x="3518951" y="1314715"/>
                <a:ext cx="862432" cy="3157136"/>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Elbow Connector 26"/>
              <p:cNvCxnSpPr>
                <a:stCxn id="5" idx="2"/>
                <a:endCxn id="9" idx="0"/>
              </p:cNvCxnSpPr>
              <p:nvPr/>
            </p:nvCxnSpPr>
            <p:spPr>
              <a:xfrm rot="5400000">
                <a:off x="1558183" y="3921038"/>
                <a:ext cx="885023" cy="741811"/>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30" name="Elbow Connector 29"/>
            <p:cNvCxnSpPr>
              <a:stCxn id="5" idx="2"/>
              <a:endCxn id="10" idx="0"/>
            </p:cNvCxnSpPr>
            <p:nvPr/>
          </p:nvCxnSpPr>
          <p:spPr>
            <a:xfrm rot="16200000" flipH="1">
              <a:off x="2341816" y="3879215"/>
              <a:ext cx="897373" cy="837806"/>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046943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 – Scheduler</a:t>
            </a:r>
            <a:endParaRPr lang="en-US" dirty="0"/>
          </a:p>
        </p:txBody>
      </p:sp>
      <p:sp>
        <p:nvSpPr>
          <p:cNvPr id="3" name="Content Placeholder 2"/>
          <p:cNvSpPr>
            <a:spLocks noGrp="1"/>
          </p:cNvSpPr>
          <p:nvPr>
            <p:ph idx="1"/>
          </p:nvPr>
        </p:nvSpPr>
        <p:spPr/>
        <p:txBody>
          <a:bodyPr/>
          <a:lstStyle/>
          <a:p>
            <a:r>
              <a:rPr lang="en-US" dirty="0" smtClean="0"/>
              <a:t>Data structures</a:t>
            </a:r>
          </a:p>
          <a:p>
            <a:pPr lvl="1"/>
            <a:r>
              <a:rPr lang="en-US" dirty="0" smtClean="0"/>
              <a:t>Thread[ ] </a:t>
            </a:r>
            <a:r>
              <a:rPr lang="en-US" dirty="0" err="1" smtClean="0"/>
              <a:t>threadArray</a:t>
            </a:r>
            <a:r>
              <a:rPr lang="en-US" dirty="0" smtClean="0"/>
              <a:t>;</a:t>
            </a:r>
          </a:p>
          <a:p>
            <a:pPr lvl="1"/>
            <a:endParaRPr lang="en-US" dirty="0"/>
          </a:p>
          <a:p>
            <a:pPr lvl="1"/>
            <a:endParaRPr lang="en-US" dirty="0" smtClean="0"/>
          </a:p>
          <a:p>
            <a:pPr lvl="1"/>
            <a:r>
              <a:rPr lang="en-US" dirty="0" smtClean="0"/>
              <a:t>Lock[ ] </a:t>
            </a:r>
            <a:r>
              <a:rPr lang="en-US" dirty="0" err="1" smtClean="0"/>
              <a:t>lockArray</a:t>
            </a:r>
            <a:r>
              <a:rPr lang="en-US" dirty="0" smtClean="0"/>
              <a:t>;</a:t>
            </a:r>
          </a:p>
          <a:p>
            <a:pPr lvl="1"/>
            <a:endParaRPr lang="en-US" dirty="0"/>
          </a:p>
          <a:p>
            <a:pPr lvl="1"/>
            <a:endParaRPr lang="en-US" dirty="0" smtClean="0"/>
          </a:p>
          <a:p>
            <a:pPr lvl="1"/>
            <a:r>
              <a:rPr lang="en-US" dirty="0" smtClean="0"/>
              <a:t>Semaphore[ ] </a:t>
            </a:r>
            <a:r>
              <a:rPr lang="en-US" dirty="0" err="1" smtClean="0"/>
              <a:t>semArray</a:t>
            </a:r>
            <a:r>
              <a:rPr lang="en-US" dirty="0" smtClean="0"/>
              <a:t>;</a:t>
            </a:r>
          </a:p>
          <a:p>
            <a:pPr lvl="1"/>
            <a:endParaRPr lang="en-US" dirty="0" smtClean="0"/>
          </a:p>
          <a:p>
            <a:pPr lvl="1"/>
            <a:endParaRPr lang="en-US" dirty="0"/>
          </a:p>
          <a:p>
            <a:pPr lvl="1"/>
            <a:r>
              <a:rPr lang="en-US" dirty="0" err="1" smtClean="0"/>
              <a:t>ThreadNode</a:t>
            </a:r>
            <a:r>
              <a:rPr lang="en-US" dirty="0" smtClean="0"/>
              <a:t>* </a:t>
            </a:r>
            <a:r>
              <a:rPr lang="en-US" dirty="0" err="1" smtClean="0"/>
              <a:t>readyTheads</a:t>
            </a:r>
            <a:r>
              <a:rPr lang="en-US" dirty="0" smtClean="0"/>
              <a:t>;</a:t>
            </a:r>
          </a:p>
        </p:txBody>
      </p:sp>
    </p:spTree>
    <p:extLst>
      <p:ext uri="{BB962C8B-B14F-4D97-AF65-F5344CB8AC3E}">
        <p14:creationId xmlns:p14="http://schemas.microsoft.com/office/powerpoint/2010/main" val="89955541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 – Scheduler</a:t>
            </a:r>
            <a:endParaRPr lang="en-US" dirty="0"/>
          </a:p>
        </p:txBody>
      </p:sp>
      <p:sp>
        <p:nvSpPr>
          <p:cNvPr id="3" name="Content Placeholder 2"/>
          <p:cNvSpPr>
            <a:spLocks noGrp="1"/>
          </p:cNvSpPr>
          <p:nvPr>
            <p:ph idx="1"/>
          </p:nvPr>
        </p:nvSpPr>
        <p:spPr/>
        <p:txBody>
          <a:bodyPr/>
          <a:lstStyle/>
          <a:p>
            <a:r>
              <a:rPr lang="en-US" dirty="0" smtClean="0"/>
              <a:t>Functions called from </a:t>
            </a:r>
            <a:r>
              <a:rPr lang="en-US" dirty="0" err="1" smtClean="0"/>
              <a:t>sections.c</a:t>
            </a:r>
            <a:r>
              <a:rPr lang="en-US" dirty="0" smtClean="0"/>
              <a:t> (student’s solution)</a:t>
            </a:r>
          </a:p>
          <a:p>
            <a:pPr lvl="1"/>
            <a:r>
              <a:rPr lang="en-US" dirty="0" err="1" smtClean="0"/>
              <a:t>initializeThreads</a:t>
            </a:r>
            <a:r>
              <a:rPr lang="en-US" dirty="0" smtClean="0"/>
              <a:t>() – all threads pause (wait) except for one thread</a:t>
            </a:r>
          </a:p>
          <a:p>
            <a:pPr lvl="1"/>
            <a:r>
              <a:rPr lang="en-US" dirty="0" err="1" smtClean="0"/>
              <a:t>invokeScheduler</a:t>
            </a:r>
            <a:r>
              <a:rPr lang="en-US" dirty="0" smtClean="0"/>
              <a:t>() – handles context switch; puts current thread to “sleep” and signals the next thread to run</a:t>
            </a:r>
          </a:p>
          <a:p>
            <a:pPr lvl="1"/>
            <a:r>
              <a:rPr lang="en-US" dirty="0" err="1" smtClean="0"/>
              <a:t>mutexLock</a:t>
            </a:r>
            <a:r>
              <a:rPr lang="en-US" dirty="0" smtClean="0"/>
              <a:t>() – sets a lock to a thread, or adds thread to waiting list</a:t>
            </a:r>
          </a:p>
          <a:p>
            <a:pPr lvl="1"/>
            <a:r>
              <a:rPr lang="en-US" dirty="0" err="1" smtClean="0"/>
              <a:t>mutexUnlock</a:t>
            </a:r>
            <a:r>
              <a:rPr lang="en-US" dirty="0" smtClean="0"/>
              <a:t>() – releases lock; reassigns to a waiting thread</a:t>
            </a:r>
          </a:p>
          <a:p>
            <a:pPr lvl="1"/>
            <a:r>
              <a:rPr lang="en-US" dirty="0" err="1" smtClean="0"/>
              <a:t>semWait</a:t>
            </a:r>
            <a:r>
              <a:rPr lang="en-US" dirty="0" smtClean="0"/>
              <a:t>() – uses semaphore or gets added to wait list</a:t>
            </a:r>
          </a:p>
          <a:p>
            <a:pPr lvl="1"/>
            <a:r>
              <a:rPr lang="en-US" dirty="0" err="1" smtClean="0"/>
              <a:t>semPost</a:t>
            </a:r>
            <a:r>
              <a:rPr lang="en-US" dirty="0" smtClean="0"/>
              <a:t>() – releases semaphore; reassigns to a waiting thread</a:t>
            </a:r>
            <a:endParaRPr lang="en-US" dirty="0"/>
          </a:p>
        </p:txBody>
      </p:sp>
    </p:spTree>
    <p:extLst>
      <p:ext uri="{BB962C8B-B14F-4D97-AF65-F5344CB8AC3E}">
        <p14:creationId xmlns:p14="http://schemas.microsoft.com/office/powerpoint/2010/main" val="3518893149"/>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732</TotalTime>
  <Words>1311</Words>
  <Application>Microsoft Macintosh PowerPoint</Application>
  <PresentationFormat>On-screen Show (4:3)</PresentationFormat>
  <Paragraphs>250</Paragraphs>
  <Slides>23</Slides>
  <Notes>4</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Clarity</vt:lpstr>
      <vt:lpstr>Concur: A Test Framework for Multithreaded Applications</vt:lpstr>
      <vt:lpstr>Overview</vt:lpstr>
      <vt:lpstr>Scenario – James’ Homework Assignment</vt:lpstr>
      <vt:lpstr>Scenario – James’ Test &amp; Debug Process</vt:lpstr>
      <vt:lpstr>Problem &amp; Proposed Solution</vt:lpstr>
      <vt:lpstr>Proposed Solution:  Concur</vt:lpstr>
      <vt:lpstr>Functional Decomposition</vt:lpstr>
      <vt:lpstr>Concur – Scheduler</vt:lpstr>
      <vt:lpstr>Concur – Scheduler</vt:lpstr>
      <vt:lpstr>Data Flow Diagram</vt:lpstr>
      <vt:lpstr>Concur – Deadlock Detection</vt:lpstr>
      <vt:lpstr>Concur – Controlled Thread Management</vt:lpstr>
      <vt:lpstr>Concur – Increased Schedule Coverage</vt:lpstr>
      <vt:lpstr>Steps to Test &amp; Debug</vt:lpstr>
      <vt:lpstr>Demo</vt:lpstr>
      <vt:lpstr>Testing &amp; Analysis</vt:lpstr>
      <vt:lpstr>Future Work</vt:lpstr>
      <vt:lpstr>Summary</vt:lpstr>
      <vt:lpstr>Questions &amp; Answers</vt:lpstr>
      <vt:lpstr>Backup Slides Beyond this Point</vt:lpstr>
      <vt:lpstr>Requirements – 1 of 2</vt:lpstr>
      <vt:lpstr>Requirements – 2 of 2</vt:lpstr>
      <vt:lpstr>Project Files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Concur: A Test Framework for Multithreaded Applications</dc:title>
  <dc:creator>Rochelle Palting</dc:creator>
  <cp:lastModifiedBy>Rochelle Palting</cp:lastModifiedBy>
  <cp:revision>114</cp:revision>
  <dcterms:created xsi:type="dcterms:W3CDTF">2012-06-04T00:43:13Z</dcterms:created>
  <dcterms:modified xsi:type="dcterms:W3CDTF">2012-06-06T08:28:37Z</dcterms:modified>
</cp:coreProperties>
</file>