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5"/>
  </p:notesMasterIdLst>
  <p:sldIdLst>
    <p:sldId id="256" r:id="rId5"/>
    <p:sldId id="266" r:id="rId6"/>
    <p:sldId id="258" r:id="rId7"/>
    <p:sldId id="267" r:id="rId8"/>
    <p:sldId id="260" r:id="rId9"/>
    <p:sldId id="269" r:id="rId10"/>
    <p:sldId id="273" r:id="rId11"/>
    <p:sldId id="270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0FE55-9EF8-B7D6-0304-CF106AFBAFC5}" v="42" dt="2023-12-09T15:11:06.935"/>
    <p1510:client id="{364CC8A8-2FE4-6865-351C-72899003723E}" v="70" dt="2023-12-09T17:24:36.765"/>
    <p1510:client id="{B591A4B1-B30D-B768-F8BD-EC58D1A1A96E}" v="905" dt="2023-12-09T20:33:31.427"/>
    <p1510:client id="{D4D93D01-1B3F-40EB-89B2-7B2345957789}" v="2802" dt="2023-12-09T19:09:23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CC618-3C59-4A2E-A214-1CCE222A789F}" type="datetimeFigureOut">
              <a:t>9/12/2023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B7D70-1C7F-488E-989A-093E66766E59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796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Με τη μία συνάρτηση (</a:t>
            </a:r>
            <a:r>
              <a:rPr lang="en-US"/>
              <a:t>thread_func_1) </a:t>
            </a:r>
            <a:r>
              <a:rPr lang="el-GR"/>
              <a:t>το νήμα πρώτα θα γράφει σε αγωγό και μετά θα διαβάζει από άλλον, και η δεύτερη θα κάνει την αντίστροφη διαδικασία. Ο συγχρονισμός γίνεται μέσω της μεταβλητής </a:t>
            </a:r>
            <a:r>
              <a:rPr lang="en-US"/>
              <a:t>finish, </a:t>
            </a:r>
            <a:r>
              <a:rPr lang="el-GR"/>
              <a:t>την οποία θέτει το 2ο </a:t>
            </a:r>
            <a:r>
              <a:rPr lang="en-US"/>
              <a:t>thread </a:t>
            </a:r>
            <a:r>
              <a:rPr lang="el-GR"/>
              <a:t>και σημαίνει ότι τελείωσε το διάβασμα των περιεχομένων του πρώτου αγωγού. Το 1ο </a:t>
            </a:r>
            <a:r>
              <a:rPr lang="en-US"/>
              <a:t>thread </a:t>
            </a:r>
            <a:r>
              <a:rPr lang="el-GR"/>
              <a:t>όταν τελειώσει το γράψιμο στον ίδιο αγωγό, ελέγχει επαναληπτικά τη μεταβλητή αυτή μέχρι να γίνει 1, και να προχωρήσει στο διάβασμα του 2ου αγωγού.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B7D70-1C7F-488E-989A-093E66766E59}" type="slidenum"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207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Με τη μία συνάρτηση (</a:t>
            </a:r>
            <a:r>
              <a:rPr lang="en-US"/>
              <a:t>thread_func_1) </a:t>
            </a:r>
            <a:r>
              <a:rPr lang="el-GR"/>
              <a:t>το νήμα πρώτα θα γράφει σε αγωγό και μετά θα διαβάζει από άλλον, και η δεύτερη θα κάνει την αντίστροφη διαδικασία. Ο συγχρονισμός γίνεται μέσω της μεταβλητής </a:t>
            </a:r>
            <a:r>
              <a:rPr lang="en-US"/>
              <a:t>finish, </a:t>
            </a:r>
            <a:r>
              <a:rPr lang="el-GR"/>
              <a:t>την οποία θέτει το 2ο </a:t>
            </a:r>
            <a:r>
              <a:rPr lang="en-US"/>
              <a:t>thread </a:t>
            </a:r>
            <a:r>
              <a:rPr lang="el-GR"/>
              <a:t>και σημαίνει ότι τελείωσε το διάβασμα των περιεχομένων του πρώτου αγωγού. Το 1ο </a:t>
            </a:r>
            <a:r>
              <a:rPr lang="en-US"/>
              <a:t>thread </a:t>
            </a:r>
            <a:r>
              <a:rPr lang="el-GR"/>
              <a:t>όταν τελειώσει το γράψιμο στον ίδιο αγωγό, ελέγχει επαναληπτικά τη μεταβλητή αυτή μέχρι να γίνει 1, και να προχωρήσει στο διάβασμα του 2ου αγωγού.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B7D70-1C7F-488E-989A-093E66766E59}" type="slidenum"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35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6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52" r:id="rId2"/>
    <p:sldLayoutId id="2147483735" r:id="rId3"/>
    <p:sldLayoutId id="2147483754" r:id="rId4"/>
    <p:sldLayoutId id="2147483755" r:id="rId5"/>
    <p:sldLayoutId id="2147483738" r:id="rId6"/>
    <p:sldLayoutId id="2147483739" r:id="rId7"/>
    <p:sldLayoutId id="2147483740" r:id="rId8"/>
    <p:sldLayoutId id="2147483759" r:id="rId9"/>
    <p:sldLayoutId id="2147483760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0D1-11E7-EF48-AFE6-F0926983B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ea typeface="Calibri"/>
                <a:cs typeface="Calibri Light"/>
              </a:rPr>
              <a:t>Homework 2 – </a:t>
            </a:r>
            <a:r>
              <a:rPr lang="el-GR">
                <a:latin typeface="Calibri"/>
                <a:ea typeface="Calibri"/>
                <a:cs typeface="Calibri Light"/>
              </a:rPr>
              <a:t>Ταυτόχρονος Προγραμματισμός</a:t>
            </a:r>
            <a:endParaRPr lang="en-US">
              <a:latin typeface="Calibri"/>
              <a:ea typeface="Calibri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56D0-87C1-E17B-3433-B8A82474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>
                <a:latin typeface="Calibri"/>
                <a:cs typeface="Calibri"/>
              </a:rPr>
              <a:t>Γαρυφαλλιά Αναστασία Παπαδούλη | 3533</a:t>
            </a:r>
          </a:p>
          <a:p>
            <a:r>
              <a:rPr lang="el-GR">
                <a:latin typeface="Calibri"/>
                <a:cs typeface="Calibri"/>
              </a:rPr>
              <a:t>Δημήτριος Τσαλαπατάς | 3246</a:t>
            </a:r>
          </a:p>
          <a:p>
            <a:r>
              <a:rPr lang="el-GR">
                <a:latin typeface="Calibri"/>
                <a:cs typeface="Calibri"/>
              </a:rPr>
              <a:t>Νικόλαος </a:t>
            </a:r>
            <a:r>
              <a:rPr lang="el-GR" err="1">
                <a:latin typeface="Calibri"/>
                <a:cs typeface="Calibri"/>
              </a:rPr>
              <a:t>Μπέτσος</a:t>
            </a:r>
            <a:r>
              <a:rPr lang="el-GR">
                <a:latin typeface="Calibri"/>
                <a:cs typeface="Calibri"/>
              </a:rPr>
              <a:t> | 3267</a:t>
            </a:r>
          </a:p>
          <a:p>
            <a:r>
              <a:rPr lang="el-GR">
                <a:latin typeface="Calibri"/>
                <a:cs typeface="Calibri"/>
              </a:rPr>
              <a:t>Ιωάννης Ρείνος | 3390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CDD4C-7025-B461-6A66-7C20525B2FAC}"/>
              </a:ext>
            </a:extLst>
          </p:cNvPr>
          <p:cNvSpPr txBox="1"/>
          <p:nvPr/>
        </p:nvSpPr>
        <p:spPr>
          <a:xfrm>
            <a:off x="9518431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>
                <a:latin typeface="Calibri"/>
                <a:ea typeface="Calibri"/>
                <a:cs typeface="Calibri"/>
              </a:rPr>
              <a:t>Ομάδα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A0FC-25C5-D506-8F4B-176C1A487E0C}"/>
              </a:ext>
            </a:extLst>
          </p:cNvPr>
          <p:cNvSpPr txBox="1"/>
          <p:nvPr/>
        </p:nvSpPr>
        <p:spPr>
          <a:xfrm>
            <a:off x="87560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alibri"/>
                <a:ea typeface="Calibri"/>
                <a:cs typeface="Calibri"/>
              </a:rPr>
              <a:t>09/12/2023</a:t>
            </a:r>
          </a:p>
        </p:txBody>
      </p:sp>
    </p:spTree>
    <p:extLst>
      <p:ext uri="{BB962C8B-B14F-4D97-AF65-F5344CB8AC3E}">
        <p14:creationId xmlns:p14="http://schemas.microsoft.com/office/powerpoint/2010/main" val="37837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4692D-685A-9D10-1EE5-2DDE9246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142" y="1360361"/>
            <a:ext cx="8574622" cy="2616199"/>
          </a:xfrm>
        </p:spPr>
        <p:txBody>
          <a:bodyPr/>
          <a:lstStyle/>
          <a:p>
            <a:pPr algn="ctr"/>
            <a:r>
              <a:rPr lang="en-US" dirty="0"/>
              <a:t>Thanks for your time!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2898A-DD4C-5CFD-D078-4A82C8A99DC0}"/>
              </a:ext>
            </a:extLst>
          </p:cNvPr>
          <p:cNvSpPr txBox="1"/>
          <p:nvPr/>
        </p:nvSpPr>
        <p:spPr>
          <a:xfrm>
            <a:off x="10385534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Team</a:t>
            </a:r>
            <a:r>
              <a:rPr lang="el-GR" sz="2400">
                <a:latin typeface="Calibri"/>
                <a:ea typeface="Calibri"/>
                <a:cs typeface="Calibri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49846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9F5082-0576-F208-9585-92BAE270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972" y="275925"/>
            <a:ext cx="3757460" cy="751902"/>
          </a:xfrm>
        </p:spPr>
        <p:txBody>
          <a:bodyPr/>
          <a:lstStyle/>
          <a:p>
            <a:pPr algn="l"/>
            <a:r>
              <a:rPr lang="en-US" b="1" u="sng">
                <a:latin typeface="Abadi" panose="020B0604020104020204" pitchFamily="34" charset="0"/>
              </a:rPr>
              <a:t>Assignment</a:t>
            </a:r>
            <a:r>
              <a:rPr lang="el-GR" b="1" u="sng"/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2E604-E95C-5158-8E5A-BE158F210812}"/>
              </a:ext>
            </a:extLst>
          </p:cNvPr>
          <p:cNvSpPr txBox="1"/>
          <p:nvPr/>
        </p:nvSpPr>
        <p:spPr>
          <a:xfrm>
            <a:off x="1626972" y="1107847"/>
            <a:ext cx="25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Binary semaphore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91E2D-6AB9-BFBC-11BE-3B70D7CB5E52}"/>
              </a:ext>
            </a:extLst>
          </p:cNvPr>
          <p:cNvSpPr txBox="1"/>
          <p:nvPr/>
        </p:nvSpPr>
        <p:spPr>
          <a:xfrm>
            <a:off x="997329" y="3943158"/>
            <a:ext cx="3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>
                <a:effectLst/>
                <a:latin typeface="Consolas" panose="020B0609020204030204" pitchFamily="49" charset="0"/>
              </a:rPr>
              <a:t>int mysem_init(mysem_t *s, int n</a:t>
            </a:r>
            <a:r>
              <a:rPr lang="en-US" sz="1200" b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46B6-A6A8-EDA4-E0AE-73C4E42728DA}"/>
              </a:ext>
            </a:extLst>
          </p:cNvPr>
          <p:cNvSpPr txBox="1"/>
          <p:nvPr/>
        </p:nvSpPr>
        <p:spPr>
          <a:xfrm>
            <a:off x="5402016" y="1571296"/>
            <a:ext cx="329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int mysem_down(mysem_t *s)</a:t>
            </a:r>
            <a:endParaRPr lang="el-GR" sz="1400" i="1"/>
          </a:p>
        </p:txBody>
      </p:sp>
      <p:pic>
        <p:nvPicPr>
          <p:cNvPr id="11" name="Εικόνα 10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66DE48BD-FAC2-3E6E-1F09-8CF29B82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80" y="2023358"/>
            <a:ext cx="3994384" cy="1594958"/>
          </a:xfrm>
          <a:prstGeom prst="rect">
            <a:avLst/>
          </a:prstGeom>
        </p:spPr>
      </p:pic>
      <p:pic>
        <p:nvPicPr>
          <p:cNvPr id="12" name="Εικόνα 11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989EBF31-65C2-D8E1-C2E3-E799B0520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3" y="4391956"/>
            <a:ext cx="3570474" cy="1973111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6F533DA9-C646-D3DE-58E4-9FDAE64DF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163" y="2023358"/>
            <a:ext cx="2082249" cy="1153951"/>
          </a:xfrm>
          <a:prstGeom prst="rect">
            <a:avLst/>
          </a:prstGeom>
        </p:spPr>
      </p:pic>
      <p:pic>
        <p:nvPicPr>
          <p:cNvPr id="3" name="Εικόνα 2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60A65A11-0FE0-974A-E13C-5B5AD9425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23" y="1882460"/>
            <a:ext cx="3618419" cy="1883222"/>
          </a:xfrm>
          <a:prstGeom prst="rect">
            <a:avLst/>
          </a:prstGeom>
        </p:spPr>
      </p:pic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804B5996-4D78-E471-5CF5-02AEF44E5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364" y="4391956"/>
            <a:ext cx="2959816" cy="139248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0DA294CD-F5CF-1380-BB98-21DBD4EC9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9537" y="4391956"/>
            <a:ext cx="3363346" cy="1883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BD3CB3-0E8E-43B3-BB37-B6E5676A9637}"/>
              </a:ext>
            </a:extLst>
          </p:cNvPr>
          <p:cNvSpPr txBox="1"/>
          <p:nvPr/>
        </p:nvSpPr>
        <p:spPr>
          <a:xfrm>
            <a:off x="1366696" y="1571296"/>
            <a:ext cx="329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int </a:t>
            </a:r>
            <a:r>
              <a:rPr lang="en-US" sz="1400" i="1" err="1"/>
              <a:t>mysem_create</a:t>
            </a:r>
            <a:r>
              <a:rPr lang="en-US" sz="1400" i="1"/>
              <a:t>(mysem_t *s)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7EF8C9-5232-2286-F7DE-EB8D6D586E82}"/>
              </a:ext>
            </a:extLst>
          </p:cNvPr>
          <p:cNvSpPr txBox="1"/>
          <p:nvPr/>
        </p:nvSpPr>
        <p:spPr>
          <a:xfrm>
            <a:off x="5199537" y="3927768"/>
            <a:ext cx="307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int </a:t>
            </a:r>
            <a:r>
              <a:rPr lang="en-US" sz="1400" i="1" err="1"/>
              <a:t>mysem_up</a:t>
            </a:r>
            <a:r>
              <a:rPr lang="en-US" sz="1400" i="1"/>
              <a:t>(mysem_t *s) </a:t>
            </a:r>
            <a:endParaRPr lang="el-GR" sz="1400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9A4D4-E934-4A81-6635-3CAA487A985B}"/>
              </a:ext>
            </a:extLst>
          </p:cNvPr>
          <p:cNvSpPr txBox="1"/>
          <p:nvPr/>
        </p:nvSpPr>
        <p:spPr>
          <a:xfrm>
            <a:off x="5842690" y="2011970"/>
            <a:ext cx="329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int mysem_down(mysem_t *s)</a:t>
            </a:r>
            <a:endParaRPr lang="el-GR" sz="14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1C7F2-C165-C6AC-E7E3-AB8A0BEF6F46}"/>
              </a:ext>
            </a:extLst>
          </p:cNvPr>
          <p:cNvSpPr txBox="1"/>
          <p:nvPr/>
        </p:nvSpPr>
        <p:spPr>
          <a:xfrm>
            <a:off x="8937364" y="3942403"/>
            <a:ext cx="3363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/>
              <a:t>int mysem_destroy(mysem_t *s) </a:t>
            </a:r>
            <a:endParaRPr lang="el-GR" sz="1400" i="1"/>
          </a:p>
        </p:txBody>
      </p:sp>
    </p:spTree>
    <p:extLst>
      <p:ext uri="{BB962C8B-B14F-4D97-AF65-F5344CB8AC3E}">
        <p14:creationId xmlns:p14="http://schemas.microsoft.com/office/powerpoint/2010/main" val="21053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Θέση περιεχομένου 1">
            <a:extLst>
              <a:ext uri="{FF2B5EF4-FFF2-40B4-BE49-F238E27FC236}">
                <a16:creationId xmlns:a16="http://schemas.microsoft.com/office/drawing/2014/main" id="{9AC68473-C0E6-FC8F-5ECA-7B37F066A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432" t="1866" r="774" b="-342"/>
          <a:stretch/>
        </p:blipFill>
        <p:spPr>
          <a:xfrm>
            <a:off x="4124797" y="1824289"/>
            <a:ext cx="6668355" cy="17087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99030-78A3-C110-95D3-5B2121128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76" y="3684279"/>
            <a:ext cx="1602921" cy="81342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6A72F9-3699-EC26-DC68-E1FD91F7EC74}"/>
              </a:ext>
            </a:extLst>
          </p:cNvPr>
          <p:cNvCxnSpPr>
            <a:cxnSpLocks/>
          </p:cNvCxnSpPr>
          <p:nvPr/>
        </p:nvCxnSpPr>
        <p:spPr>
          <a:xfrm flipH="1">
            <a:off x="3490697" y="3154825"/>
            <a:ext cx="781407" cy="51055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B46CC8-360C-7FEC-BCC2-08F4B48A5800}"/>
              </a:ext>
            </a:extLst>
          </p:cNvPr>
          <p:cNvSpPr txBox="1"/>
          <p:nvPr/>
        </p:nvSpPr>
        <p:spPr>
          <a:xfrm>
            <a:off x="1800942" y="4572045"/>
            <a:ext cx="8240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Semaphore </a:t>
            </a:r>
            <a:r>
              <a:rPr lang="en-US" err="1"/>
              <a:t>sem</a:t>
            </a:r>
            <a:r>
              <a:rPr lang="en-US"/>
              <a:t>: 1 for every thread, used for sync between said thread and main.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Semaphore finish: determines when threads are ready to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Semaphore term: determines threads actually exit </a:t>
            </a:r>
            <a:endParaRPr lang="el-G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514797-AFED-9E59-16A1-F539468F9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776" y="1128850"/>
            <a:ext cx="1535903" cy="3613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49C4EF-8C58-C84E-2824-1031092B7271}"/>
              </a:ext>
            </a:extLst>
          </p:cNvPr>
          <p:cNvSpPr txBox="1"/>
          <p:nvPr/>
        </p:nvSpPr>
        <p:spPr>
          <a:xfrm>
            <a:off x="3578157" y="952264"/>
            <a:ext cx="414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Semaphore </a:t>
            </a:r>
            <a:r>
              <a:rPr lang="en-US" err="1"/>
              <a:t>mtx</a:t>
            </a:r>
            <a:r>
              <a:rPr lang="en-US"/>
              <a:t>: Used for data protection</a:t>
            </a:r>
          </a:p>
          <a:p>
            <a:r>
              <a:rPr lang="en-US"/>
              <a:t>between shared data</a:t>
            </a:r>
            <a:endParaRPr lang="el-GR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C52D5DB1-6E12-EBA7-5E71-1B51F120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298" y="-25331"/>
            <a:ext cx="3757460" cy="751902"/>
          </a:xfrm>
        </p:spPr>
        <p:txBody>
          <a:bodyPr/>
          <a:lstStyle/>
          <a:p>
            <a:pPr algn="l"/>
            <a:r>
              <a:rPr lang="en-US" b="1" u="sng">
                <a:latin typeface="Abadi"/>
              </a:rPr>
              <a:t>Assignment</a:t>
            </a:r>
            <a:r>
              <a:rPr lang="el-GR" b="1" u="sng"/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8597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E0634D2E-E369-9C7C-D95D-DD9FC3724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45" y="1534825"/>
            <a:ext cx="4605526" cy="4241493"/>
          </a:xfrm>
          <a:prstGeom prst="rect">
            <a:avLst/>
          </a:prstGeom>
        </p:spPr>
      </p:pic>
      <p:pic>
        <p:nvPicPr>
          <p:cNvPr id="10" name="Θέση περιεχομένου 9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607420A-58D3-3347-CE0D-5FD33130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04518" y="794932"/>
            <a:ext cx="5196616" cy="5328355"/>
          </a:xfrm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D71D57EA-41C4-3D6F-AA9C-C1A538BD90A7}"/>
              </a:ext>
            </a:extLst>
          </p:cNvPr>
          <p:cNvCxnSpPr/>
          <p:nvPr/>
        </p:nvCxnSpPr>
        <p:spPr>
          <a:xfrm>
            <a:off x="6927614" y="488246"/>
            <a:ext cx="48918" cy="5937952"/>
          </a:xfrm>
          <a:prstGeom prst="straightConnector1">
            <a:avLst/>
          </a:prstGeom>
          <a:ln w="5715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5E5E52-661A-E953-EECE-2F403E8D7492}"/>
              </a:ext>
            </a:extLst>
          </p:cNvPr>
          <p:cNvSpPr txBox="1"/>
          <p:nvPr/>
        </p:nvSpPr>
        <p:spPr>
          <a:xfrm>
            <a:off x="2324826" y="149938"/>
            <a:ext cx="3556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3200" b="1" i="1" u="sng">
                <a:solidFill>
                  <a:srgbClr val="002060"/>
                </a:solidFill>
                <a:latin typeface="Consolas"/>
                <a:cs typeface="Times New Roman"/>
              </a:rPr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55E5A-776D-0CF7-4946-F319E087C4F4}"/>
              </a:ext>
            </a:extLst>
          </p:cNvPr>
          <p:cNvSpPr txBox="1"/>
          <p:nvPr/>
        </p:nvSpPr>
        <p:spPr>
          <a:xfrm>
            <a:off x="7695259" y="197555"/>
            <a:ext cx="3556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3200" b="1" i="1" u="sng">
                <a:solidFill>
                  <a:srgbClr val="002060"/>
                </a:solidFill>
                <a:latin typeface="Consolas"/>
                <a:cs typeface="Times New Roman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60168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714001-DA37-BA56-B3AF-16781C8C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27" y="149663"/>
            <a:ext cx="3869551" cy="66009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u="sng">
                <a:ea typeface="+mj-lt"/>
                <a:cs typeface="+mj-lt"/>
              </a:rPr>
              <a:t>Assignment</a:t>
            </a:r>
            <a:r>
              <a:rPr lang="el-GR" sz="4400" b="1" u="sng">
                <a:ea typeface="+mj-lt"/>
                <a:cs typeface="+mj-lt"/>
              </a:rPr>
              <a:t> 3</a:t>
            </a:r>
            <a:endParaRPr lang="el-GR" sz="4400">
              <a:ea typeface="+mj-lt"/>
              <a:cs typeface="+mj-lt"/>
            </a:endParaRPr>
          </a:p>
          <a:p>
            <a:endParaRPr lang="el-GR" b="1" u="sn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73439-5F90-A7AE-A310-9E581A89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98" y="4012618"/>
            <a:ext cx="1814054" cy="1216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2D1184-5003-4185-F062-7541FA6D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98" y="961602"/>
            <a:ext cx="1814054" cy="2302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7979B5-B586-AA4C-5689-9E653AD9B193}"/>
              </a:ext>
            </a:extLst>
          </p:cNvPr>
          <p:cNvSpPr txBox="1"/>
          <p:nvPr/>
        </p:nvSpPr>
        <p:spPr>
          <a:xfrm>
            <a:off x="3422210" y="1097374"/>
            <a:ext cx="61013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b_waiting</a:t>
            </a:r>
            <a:r>
              <a:rPr lang="en-US"/>
              <a:t>: num of blue cars waiting to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r_waiting</a:t>
            </a:r>
            <a:r>
              <a:rPr lang="en-US"/>
              <a:t>: num of red cars waiting to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max_cars</a:t>
            </a:r>
            <a:r>
              <a:rPr lang="en-US"/>
              <a:t>: limit of cars that can cross bridge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on_bridge</a:t>
            </a:r>
            <a:r>
              <a:rPr lang="en-US"/>
              <a:t>: num of cars currently on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Red_passed</a:t>
            </a:r>
            <a:r>
              <a:rPr lang="en-US"/>
              <a:t>: num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Blue_passed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Color: Color of cars currently in bridge – </a:t>
            </a:r>
            <a:r>
              <a:rPr lang="en-US" err="1"/>
              <a:t>r,b</a:t>
            </a:r>
            <a:r>
              <a:rPr lang="en-US"/>
              <a:t> or \0 if empty</a:t>
            </a:r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0B741-A391-BB0C-13CB-0E1155A8EC5D}"/>
              </a:ext>
            </a:extLst>
          </p:cNvPr>
          <p:cNvSpPr txBox="1"/>
          <p:nvPr/>
        </p:nvSpPr>
        <p:spPr>
          <a:xfrm>
            <a:off x="3422210" y="4032658"/>
            <a:ext cx="502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Mtx</a:t>
            </a:r>
            <a:r>
              <a:rPr lang="en-US"/>
              <a:t>: Protection of shared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R_sem</a:t>
            </a:r>
            <a:r>
              <a:rPr lang="en-US"/>
              <a:t>: </a:t>
            </a:r>
            <a:r>
              <a:rPr lang="en-US" err="1"/>
              <a:t>syncronisation</a:t>
            </a:r>
            <a:r>
              <a:rPr lang="en-US"/>
              <a:t> of red semaphores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B_sem</a:t>
            </a:r>
            <a:r>
              <a:rPr lang="en-US"/>
              <a:t>: </a:t>
            </a:r>
            <a:r>
              <a:rPr lang="en-US" err="1"/>
              <a:t>syncronisation</a:t>
            </a:r>
            <a:r>
              <a:rPr lang="en-US"/>
              <a:t> of blue semaphores 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161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5C80728-278A-6E9B-088C-33F44A68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6" y="1214056"/>
            <a:ext cx="4681125" cy="434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714D2F-6D49-41C7-9C13-31DFDC08DAD9}"/>
              </a:ext>
            </a:extLst>
          </p:cNvPr>
          <p:cNvSpPr txBox="1"/>
          <p:nvPr/>
        </p:nvSpPr>
        <p:spPr>
          <a:xfrm>
            <a:off x="2006922" y="397504"/>
            <a:ext cx="192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i="1" u="sng">
                <a:solidFill>
                  <a:srgbClr val="002060"/>
                </a:solidFill>
                <a:latin typeface="Consolas"/>
                <a:cs typeface="Times New Roman"/>
              </a:rPr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5BE37-B180-A597-661F-B8B9EDDDAFA2}"/>
              </a:ext>
            </a:extLst>
          </p:cNvPr>
          <p:cNvSpPr txBox="1"/>
          <p:nvPr/>
        </p:nvSpPr>
        <p:spPr>
          <a:xfrm>
            <a:off x="8170729" y="397504"/>
            <a:ext cx="192746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i="1" u="sng" err="1">
                <a:solidFill>
                  <a:srgbClr val="C00000"/>
                </a:solidFill>
                <a:latin typeface="Consolas"/>
                <a:cs typeface="Times New Roman"/>
              </a:rPr>
              <a:t>Red_car</a:t>
            </a:r>
            <a:endParaRPr lang="el-GR" sz="2000" b="1" i="1" u="sng">
              <a:solidFill>
                <a:srgbClr val="C00000"/>
              </a:solidFill>
              <a:latin typeface="Consolas"/>
              <a:cs typeface="Times New Roman"/>
            </a:endParaRPr>
          </a:p>
        </p:txBody>
      </p:sp>
      <p:pic>
        <p:nvPicPr>
          <p:cNvPr id="3" name="Εικόνα 2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57A42E61-194A-A35A-A716-618ADE57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656" y="866857"/>
            <a:ext cx="6127897" cy="58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5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D62870F-BD52-019B-6D98-B33B3454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72" y="716300"/>
            <a:ext cx="4902339" cy="57942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F5846A2C-96B1-9669-7EE1-3234DED245AF}"/>
              </a:ext>
            </a:extLst>
          </p:cNvPr>
          <p:cNvSpPr txBox="1"/>
          <p:nvPr/>
        </p:nvSpPr>
        <p:spPr>
          <a:xfrm>
            <a:off x="8503493" y="1035892"/>
            <a:ext cx="37503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err="1">
                <a:solidFill>
                  <a:srgbClr val="002060"/>
                </a:solidFill>
                <a:latin typeface="Consolas"/>
                <a:cs typeface="Times New Roman"/>
              </a:rPr>
              <a:t>Blue_car</a:t>
            </a:r>
            <a:r>
              <a:rPr lang="en-US" b="1" i="1" u="sng">
                <a:solidFill>
                  <a:srgbClr val="002060"/>
                </a:solidFill>
                <a:latin typeface="Consolas"/>
                <a:cs typeface="Times New Roman"/>
              </a:rPr>
              <a:t>:</a:t>
            </a:r>
          </a:p>
          <a:p>
            <a:r>
              <a:rPr lang="en-US">
                <a:solidFill>
                  <a:srgbClr val="002060"/>
                </a:solidFill>
                <a:latin typeface="Consolas"/>
                <a:cs typeface="Times New Roman"/>
              </a:rPr>
              <a:t>Basically, a mirror of red car without the first condition.</a:t>
            </a:r>
            <a:endParaRPr lang="el-GR" sz="1800"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77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714001-DA37-BA56-B3AF-16781C8C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27" y="149663"/>
            <a:ext cx="3869551" cy="66009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u="sng">
                <a:ea typeface="+mj-lt"/>
                <a:cs typeface="+mj-lt"/>
              </a:rPr>
              <a:t>Assignment</a:t>
            </a:r>
            <a:r>
              <a:rPr lang="el-GR" sz="4400" b="1" u="sng">
                <a:ea typeface="+mj-lt"/>
                <a:cs typeface="+mj-lt"/>
              </a:rPr>
              <a:t> </a:t>
            </a:r>
            <a:r>
              <a:rPr lang="en-US" sz="4400" b="1" u="sng">
                <a:ea typeface="+mj-lt"/>
                <a:cs typeface="+mj-lt"/>
              </a:rPr>
              <a:t>4</a:t>
            </a:r>
            <a:endParaRPr lang="el-GR" sz="4400">
              <a:ea typeface="+mj-lt"/>
              <a:cs typeface="+mj-lt"/>
            </a:endParaRPr>
          </a:p>
          <a:p>
            <a:endParaRPr lang="el-GR" b="1" u="sn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979B5-B586-AA4C-5689-9E653AD9B193}"/>
              </a:ext>
            </a:extLst>
          </p:cNvPr>
          <p:cNvSpPr txBox="1"/>
          <p:nvPr/>
        </p:nvSpPr>
        <p:spPr>
          <a:xfrm>
            <a:off x="5658416" y="809756"/>
            <a:ext cx="62456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Passengers_waiting</a:t>
            </a:r>
            <a:r>
              <a:rPr lang="en-US"/>
              <a:t>: num of passengers waiting for a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Max_passengers</a:t>
            </a:r>
            <a:r>
              <a:rPr lang="en-US"/>
              <a:t>: limit of passengers per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on_train</a:t>
            </a:r>
            <a:r>
              <a:rPr lang="en-US"/>
              <a:t>: passengers currently on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Passengers: handles of threads corresponding to passengers </a:t>
            </a:r>
          </a:p>
          <a:p>
            <a:pPr lvl="1"/>
            <a:r>
              <a:rPr lang="en-US"/>
              <a:t>[for debug purposes]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Exit: signifies no more rides should be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Waiting_up_needed</a:t>
            </a:r>
            <a:r>
              <a:rPr lang="en-US"/>
              <a:t>: Used to regulate how many threads </a:t>
            </a:r>
          </a:p>
          <a:p>
            <a:pPr lvl="1"/>
            <a:r>
              <a:rPr lang="en-US"/>
              <a:t>				 to wake up</a:t>
            </a:r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0B741-A391-BB0C-13CB-0E1155A8EC5D}"/>
              </a:ext>
            </a:extLst>
          </p:cNvPr>
          <p:cNvSpPr txBox="1"/>
          <p:nvPr/>
        </p:nvSpPr>
        <p:spPr>
          <a:xfrm>
            <a:off x="6096000" y="3979537"/>
            <a:ext cx="5024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Mtx</a:t>
            </a:r>
            <a:r>
              <a:rPr lang="en-US"/>
              <a:t>: Protection of shared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Train_sem</a:t>
            </a:r>
            <a:r>
              <a:rPr lang="en-US"/>
              <a:t>: sync between train and coming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Pass_wait</a:t>
            </a:r>
            <a:r>
              <a:rPr lang="en-US"/>
              <a:t>: blocks waiting passengers outside of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Pass_ride</a:t>
            </a:r>
            <a:r>
              <a:rPr lang="en-US"/>
              <a:t>: blocks passengers already on train</a:t>
            </a:r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6857-1E96-A62C-AD89-8D55B0B0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44" y="936504"/>
            <a:ext cx="2392392" cy="2053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8C6F6-DE06-E104-019C-0184B9F2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27" y="4069011"/>
            <a:ext cx="4845628" cy="10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BA0717-CE09-B6B1-4F8E-7D897B7F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57" y="247552"/>
            <a:ext cx="4459467" cy="2990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8496EE-1CD0-86CF-D483-C650A92E0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7" y="3862009"/>
            <a:ext cx="5255698" cy="2951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F526AC-FD90-526C-6AA4-C08D1750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655" y="3705508"/>
            <a:ext cx="4030006" cy="3094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27CEDB-0522-8253-7684-3886FDB07EF3}"/>
              </a:ext>
            </a:extLst>
          </p:cNvPr>
          <p:cNvSpPr txBox="1"/>
          <p:nvPr/>
        </p:nvSpPr>
        <p:spPr>
          <a:xfrm>
            <a:off x="190882" y="155554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b="1" i="1" u="sng">
                <a:solidFill>
                  <a:srgbClr val="002060"/>
                </a:solidFill>
                <a:latin typeface="Consolas"/>
                <a:cs typeface="Times New Roman"/>
              </a:rPr>
              <a:t>MAIN</a:t>
            </a:r>
            <a:r>
              <a:rPr lang="en-US" sz="1800" b="1" i="1" u="sng">
                <a:solidFill>
                  <a:srgbClr val="002060"/>
                </a:solidFill>
                <a:latin typeface="Consolas"/>
                <a:cs typeface="Times New Roman"/>
              </a:rPr>
              <a:t>:</a:t>
            </a:r>
            <a:endParaRPr lang="el-GR" sz="1800" b="1" i="1" u="sng">
              <a:solidFill>
                <a:srgbClr val="002060"/>
              </a:solidFill>
              <a:latin typeface="Consolas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D5FE4-22A0-F81B-4319-7022FC03E473}"/>
              </a:ext>
            </a:extLst>
          </p:cNvPr>
          <p:cNvSpPr txBox="1"/>
          <p:nvPr/>
        </p:nvSpPr>
        <p:spPr>
          <a:xfrm>
            <a:off x="-1508" y="343478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u="sng" err="1">
                <a:solidFill>
                  <a:srgbClr val="002060"/>
                </a:solidFill>
                <a:latin typeface="Consolas"/>
                <a:cs typeface="Times New Roman"/>
              </a:rPr>
              <a:t>Train_function</a:t>
            </a:r>
            <a:r>
              <a:rPr lang="en-US" sz="1800" b="1" i="1" u="sng">
                <a:solidFill>
                  <a:srgbClr val="002060"/>
                </a:solidFill>
                <a:latin typeface="Consolas"/>
                <a:cs typeface="Times New Roman"/>
              </a:rPr>
              <a:t>:</a:t>
            </a:r>
            <a:endParaRPr lang="el-GR" sz="1800" b="1" i="1" u="sng">
              <a:solidFill>
                <a:srgbClr val="002060"/>
              </a:solidFill>
              <a:latin typeface="Consolas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F194B-570D-F127-504D-972E97D1D933}"/>
              </a:ext>
            </a:extLst>
          </p:cNvPr>
          <p:cNvSpPr txBox="1"/>
          <p:nvPr/>
        </p:nvSpPr>
        <p:spPr>
          <a:xfrm>
            <a:off x="6595715" y="324702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u="sng" err="1">
                <a:solidFill>
                  <a:srgbClr val="002060"/>
                </a:solidFill>
                <a:latin typeface="Consolas"/>
                <a:cs typeface="Times New Roman"/>
              </a:rPr>
              <a:t>Passenger_function</a:t>
            </a:r>
            <a:r>
              <a:rPr lang="en-US" sz="1800" b="1" i="1" u="sng">
                <a:solidFill>
                  <a:srgbClr val="002060"/>
                </a:solidFill>
                <a:latin typeface="Consolas"/>
                <a:cs typeface="Times New Roman"/>
              </a:rPr>
              <a:t>:</a:t>
            </a:r>
            <a:endParaRPr lang="el-GR" sz="1800" b="1" i="1" u="sng">
              <a:solidFill>
                <a:srgbClr val="002060"/>
              </a:solidFill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895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BD5A2F594E031E44BC0495665D9667FB" ma:contentTypeVersion="7" ma:contentTypeDescription="Δημιουργία νέου εγγράφου" ma:contentTypeScope="" ma:versionID="7a9ccd30a0548d0c924ec68bcd1a70dd">
  <xsd:schema xmlns:xsd="http://www.w3.org/2001/XMLSchema" xmlns:xs="http://www.w3.org/2001/XMLSchema" xmlns:p="http://schemas.microsoft.com/office/2006/metadata/properties" xmlns:ns3="853c0b7b-ce5c-41c8-a2ba-2c6a300935b2" xmlns:ns4="af636b77-fa94-440a-a735-658da983ec3d" targetNamespace="http://schemas.microsoft.com/office/2006/metadata/properties" ma:root="true" ma:fieldsID="18d0c655011f3e7242d6eb0ee31537ca" ns3:_="" ns4:_="">
    <xsd:import namespace="853c0b7b-ce5c-41c8-a2ba-2c6a300935b2"/>
    <xsd:import namespace="af636b77-fa94-440a-a735-658da983ec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c0b7b-ce5c-41c8-a2ba-2c6a300935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36b77-fa94-440a-a735-658da983ec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3c0b7b-ce5c-41c8-a2ba-2c6a300935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B4631B-A141-45E9-9FBB-B5A531E95638}">
  <ds:schemaRefs>
    <ds:schemaRef ds:uri="853c0b7b-ce5c-41c8-a2ba-2c6a300935b2"/>
    <ds:schemaRef ds:uri="af636b77-fa94-440a-a735-658da983ec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4ADAAF4-57BE-4F5D-93FD-E2CF80FF675D}">
  <ds:schemaRefs>
    <ds:schemaRef ds:uri="853c0b7b-ce5c-41c8-a2ba-2c6a300935b2"/>
    <ds:schemaRef ds:uri="af636b77-fa94-440a-a735-658da983ec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1F19F8-0B96-4187-9561-13F466954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Ευρεία οθόνη</PresentationFormat>
  <Slides>10</Slides>
  <Notes>2</Notes>
  <HiddenSlides>1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Parallax</vt:lpstr>
      <vt:lpstr>Homework 2 – Ταυτόχρονος Προγραμματισμός</vt:lpstr>
      <vt:lpstr>Assignment 1</vt:lpstr>
      <vt:lpstr>Assignment 2</vt:lpstr>
      <vt:lpstr>Παρουσίαση του PowerPoint</vt:lpstr>
      <vt:lpstr>Assignment 3 </vt:lpstr>
      <vt:lpstr>Παρουσίαση του PowerPoint</vt:lpstr>
      <vt:lpstr>Παρουσίαση του PowerPoint</vt:lpstr>
      <vt:lpstr>Assignment 4 </vt:lpstr>
      <vt:lpstr>Παρουσίαση του PowerPoint</vt:lpstr>
      <vt:lpstr>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– Ταυτόχρονος Προγραμματισμός</dc:title>
  <dc:creator>PAPADOULI GARYFALLIA-ANASTASIA</dc:creator>
  <cp:revision>32</cp:revision>
  <dcterms:created xsi:type="dcterms:W3CDTF">2023-12-09T14:47:25Z</dcterms:created>
  <dcterms:modified xsi:type="dcterms:W3CDTF">2023-12-09T20:33:40Z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0x010100BD5A2F594E031E44BC0495665D9667FB</vt:lpwstr>
  </property>
</Properties>
</file>